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Default ContentType="image/vnd.ms-photo" Extension="wdp"/>
  <Default ContentType="image/jpeg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theme+xml" PartName="/ppt/theme/theme2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31.xml"/>
  <Override ContentType="application/vnd.openxmlformats-officedocument.theme+xml" PartName="/ppt/theme/theme3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47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64" r:id="rId3"/>
    <p:sldMasterId id="2147483681" r:id="rId4"/>
  </p:sldMasterIdLst>
  <p:notesMasterIdLst>
    <p:notesMasterId r:id="rId17"/>
  </p:notesMasterIdLst>
  <p:sldIdLst>
    <p:sldId id="257" r:id="rId5"/>
    <p:sldId id="263" r:id="rId6"/>
    <p:sldId id="258" r:id="rId7"/>
    <p:sldId id="259" r:id="rId8"/>
    <p:sldId id="260" r:id="rId9"/>
    <p:sldId id="261" r:id="rId10"/>
    <p:sldId id="264" r:id="rId11"/>
    <p:sldId id="265" r:id="rId12"/>
    <p:sldId id="266" r:id="rId13"/>
    <p:sldId id="267" r:id="rId14"/>
    <p:sldId id="268" r:id="rId15"/>
    <p:sldId id="26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56759-CABA-44F7-BBBA-1778C9DA7C45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8A9A-2CF8-4ED2-BFB1-F6C2F9D45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17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F3882-DEFD-4E72-8E13-72C60FD89A16}" type="slidenum">
              <a:rPr lang="ko-KR" altLang="en-US" smtClean="0"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8972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F3882-DEFD-4E72-8E13-72C60FD89A16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15911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55FB5-4AFC-440D-8717-0125837535C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4A42-A4AF-4DA4-BF29-26BA9ECAB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787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55FB5-4AFC-440D-8717-0125837535C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4A42-A4AF-4DA4-BF29-26BA9ECAB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940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55FB5-4AFC-440D-8717-0125837535C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4A42-A4AF-4DA4-BF29-26BA9ECAB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547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55FB5-4AFC-440D-8717-0125837535C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4A42-A4AF-4DA4-BF29-26BA9ECAB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785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55FB5-4AFC-440D-8717-0125837535C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4A42-A4AF-4DA4-BF29-26BA9ECAB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66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55FB5-4AFC-440D-8717-0125837535C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4A42-A4AF-4DA4-BF29-26BA9ECAB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709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55FB5-4AFC-440D-8717-0125837535C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4A42-A4AF-4DA4-BF29-26BA9ECAB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20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55FB5-4AFC-440D-8717-0125837535C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4A42-A4AF-4DA4-BF29-26BA9ECAB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590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55FB5-4AFC-440D-8717-0125837535C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4A42-A4AF-4DA4-BF29-26BA9ECAB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858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55FB5-4AFC-440D-8717-0125837535C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4A42-A4AF-4DA4-BF29-26BA9ECAB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925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55FB5-4AFC-440D-8717-0125837535C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4A42-A4AF-4DA4-BF29-26BA9ECAB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1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17460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8754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nd Slide Layout">
    <p:bg>
      <p:bgPr>
        <a:solidFill>
          <a:srgbClr val="57A7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3"/>
          <p:cNvSpPr/>
          <p:nvPr userDrawn="1"/>
        </p:nvSpPr>
        <p:spPr>
          <a:xfrm rot="2539017">
            <a:off x="-200527" y="417145"/>
            <a:ext cx="1748665" cy="369112"/>
          </a:xfrm>
          <a:custGeom>
            <a:avLst/>
            <a:gdLst/>
            <a:ahLst/>
            <a:cxnLst/>
            <a:rect l="l" t="t" r="r" b="b"/>
            <a:pathLst>
              <a:path w="1311499" h="276834">
                <a:moveTo>
                  <a:pt x="0" y="168822"/>
                </a:moveTo>
                <a:lnTo>
                  <a:pt x="1257493" y="168822"/>
                </a:lnTo>
                <a:cubicBezTo>
                  <a:pt x="1287320" y="168822"/>
                  <a:pt x="1311499" y="193001"/>
                  <a:pt x="1311499" y="222828"/>
                </a:cubicBezTo>
                <a:cubicBezTo>
                  <a:pt x="1311499" y="252655"/>
                  <a:pt x="1287320" y="276834"/>
                  <a:pt x="1257493" y="276834"/>
                </a:cubicBezTo>
                <a:lnTo>
                  <a:pt x="98341" y="276834"/>
                </a:lnTo>
                <a:close/>
                <a:moveTo>
                  <a:pt x="13263" y="108012"/>
                </a:moveTo>
                <a:lnTo>
                  <a:pt x="131896" y="0"/>
                </a:lnTo>
                <a:lnTo>
                  <a:pt x="990679" y="0"/>
                </a:lnTo>
                <a:cubicBezTo>
                  <a:pt x="1020506" y="0"/>
                  <a:pt x="1044685" y="24179"/>
                  <a:pt x="1044685" y="54006"/>
                </a:cubicBezTo>
                <a:cubicBezTo>
                  <a:pt x="1044685" y="83833"/>
                  <a:pt x="1020506" y="108012"/>
                  <a:pt x="990679" y="108012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Rounded Rectangle 7"/>
          <p:cNvSpPr/>
          <p:nvPr userDrawn="1"/>
        </p:nvSpPr>
        <p:spPr>
          <a:xfrm rot="2539017">
            <a:off x="10640990" y="6073545"/>
            <a:ext cx="1751973" cy="369113"/>
          </a:xfrm>
          <a:custGeom>
            <a:avLst/>
            <a:gdLst/>
            <a:ahLst/>
            <a:cxnLst/>
            <a:rect l="l" t="t" r="r" b="b"/>
            <a:pathLst>
              <a:path w="1313980" h="276835">
                <a:moveTo>
                  <a:pt x="282631" y="184641"/>
                </a:moveTo>
                <a:cubicBezTo>
                  <a:pt x="292404" y="174868"/>
                  <a:pt x="305907" y="168823"/>
                  <a:pt x="320820" y="168822"/>
                </a:cubicBezTo>
                <a:lnTo>
                  <a:pt x="1281494" y="168822"/>
                </a:lnTo>
                <a:lnTo>
                  <a:pt x="1162861" y="276834"/>
                </a:lnTo>
                <a:lnTo>
                  <a:pt x="320820" y="276835"/>
                </a:lnTo>
                <a:cubicBezTo>
                  <a:pt x="290992" y="276835"/>
                  <a:pt x="266814" y="252656"/>
                  <a:pt x="266814" y="222829"/>
                </a:cubicBezTo>
                <a:cubicBezTo>
                  <a:pt x="266814" y="207915"/>
                  <a:pt x="272859" y="194413"/>
                  <a:pt x="282631" y="184641"/>
                </a:cubicBezTo>
                <a:close/>
                <a:moveTo>
                  <a:pt x="15817" y="15819"/>
                </a:moveTo>
                <a:cubicBezTo>
                  <a:pt x="25590" y="6046"/>
                  <a:pt x="39091" y="1"/>
                  <a:pt x="54005" y="1"/>
                </a:cubicBezTo>
                <a:lnTo>
                  <a:pt x="1215638" y="0"/>
                </a:lnTo>
                <a:lnTo>
                  <a:pt x="1313980" y="108013"/>
                </a:lnTo>
                <a:lnTo>
                  <a:pt x="54005" y="108013"/>
                </a:lnTo>
                <a:cubicBezTo>
                  <a:pt x="24178" y="108013"/>
                  <a:pt x="0" y="83834"/>
                  <a:pt x="0" y="54007"/>
                </a:cubicBezTo>
                <a:cubicBezTo>
                  <a:pt x="0" y="39093"/>
                  <a:pt x="6044" y="25592"/>
                  <a:pt x="15817" y="15819"/>
                </a:cubicBezTo>
                <a:close/>
              </a:path>
            </a:pathLst>
          </a:cu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3588222" y="426000"/>
            <a:ext cx="5838228" cy="5924465"/>
            <a:chOff x="2987824" y="255370"/>
            <a:chExt cx="3658591" cy="3712633"/>
          </a:xfrm>
        </p:grpSpPr>
        <p:sp>
          <p:nvSpPr>
            <p:cNvPr id="16" name="Rounded Rectangle 7"/>
            <p:cNvSpPr/>
            <p:nvPr userDrawn="1"/>
          </p:nvSpPr>
          <p:spPr>
            <a:xfrm rot="2743412">
              <a:off x="2570129" y="839249"/>
              <a:ext cx="1479455" cy="311698"/>
            </a:xfrm>
            <a:custGeom>
              <a:avLst/>
              <a:gdLst/>
              <a:ahLst/>
              <a:cxnLst/>
              <a:rect l="l" t="t" r="r" b="b"/>
              <a:pathLst>
                <a:path w="1313980" h="276835">
                  <a:moveTo>
                    <a:pt x="282631" y="184641"/>
                  </a:moveTo>
                  <a:cubicBezTo>
                    <a:pt x="292404" y="174868"/>
                    <a:pt x="305907" y="168823"/>
                    <a:pt x="320820" y="168822"/>
                  </a:cubicBezTo>
                  <a:lnTo>
                    <a:pt x="1281494" y="168822"/>
                  </a:lnTo>
                  <a:lnTo>
                    <a:pt x="1162861" y="276834"/>
                  </a:lnTo>
                  <a:lnTo>
                    <a:pt x="320820" y="276835"/>
                  </a:lnTo>
                  <a:cubicBezTo>
                    <a:pt x="290992" y="276835"/>
                    <a:pt x="266814" y="252656"/>
                    <a:pt x="266814" y="222829"/>
                  </a:cubicBezTo>
                  <a:cubicBezTo>
                    <a:pt x="266814" y="207915"/>
                    <a:pt x="272859" y="194413"/>
                    <a:pt x="282631" y="184641"/>
                  </a:cubicBezTo>
                  <a:close/>
                  <a:moveTo>
                    <a:pt x="15817" y="15819"/>
                  </a:moveTo>
                  <a:cubicBezTo>
                    <a:pt x="25590" y="6046"/>
                    <a:pt x="39091" y="1"/>
                    <a:pt x="54005" y="1"/>
                  </a:cubicBezTo>
                  <a:lnTo>
                    <a:pt x="1215638" y="0"/>
                  </a:lnTo>
                  <a:lnTo>
                    <a:pt x="1313980" y="108013"/>
                  </a:lnTo>
                  <a:lnTo>
                    <a:pt x="54005" y="108013"/>
                  </a:lnTo>
                  <a:cubicBezTo>
                    <a:pt x="24178" y="108013"/>
                    <a:pt x="0" y="83834"/>
                    <a:pt x="0" y="54007"/>
                  </a:cubicBezTo>
                  <a:cubicBezTo>
                    <a:pt x="0" y="39093"/>
                    <a:pt x="6044" y="25592"/>
                    <a:pt x="15817" y="15819"/>
                  </a:cubicBez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7" name="Rounded Rectangle 3"/>
            <p:cNvSpPr/>
            <p:nvPr userDrawn="1"/>
          </p:nvSpPr>
          <p:spPr>
            <a:xfrm rot="2588287">
              <a:off x="4911045" y="3207276"/>
              <a:ext cx="1476662" cy="311697"/>
            </a:xfrm>
            <a:custGeom>
              <a:avLst/>
              <a:gdLst/>
              <a:ahLst/>
              <a:cxnLst/>
              <a:rect l="l" t="t" r="r" b="b"/>
              <a:pathLst>
                <a:path w="1311499" h="276834">
                  <a:moveTo>
                    <a:pt x="0" y="168822"/>
                  </a:moveTo>
                  <a:lnTo>
                    <a:pt x="1257493" y="168822"/>
                  </a:lnTo>
                  <a:cubicBezTo>
                    <a:pt x="1287320" y="168822"/>
                    <a:pt x="1311499" y="193001"/>
                    <a:pt x="1311499" y="222828"/>
                  </a:cubicBezTo>
                  <a:cubicBezTo>
                    <a:pt x="1311499" y="252655"/>
                    <a:pt x="1287320" y="276834"/>
                    <a:pt x="1257493" y="276834"/>
                  </a:cubicBezTo>
                  <a:lnTo>
                    <a:pt x="98341" y="276834"/>
                  </a:lnTo>
                  <a:close/>
                  <a:moveTo>
                    <a:pt x="13263" y="108012"/>
                  </a:moveTo>
                  <a:lnTo>
                    <a:pt x="131896" y="0"/>
                  </a:lnTo>
                  <a:lnTo>
                    <a:pt x="990679" y="0"/>
                  </a:lnTo>
                  <a:cubicBezTo>
                    <a:pt x="1020506" y="0"/>
                    <a:pt x="1044685" y="24179"/>
                    <a:pt x="1044685" y="54006"/>
                  </a:cubicBezTo>
                  <a:cubicBezTo>
                    <a:pt x="1044685" y="83833"/>
                    <a:pt x="1020506" y="108012"/>
                    <a:pt x="990679" y="108012"/>
                  </a:cubicBezTo>
                  <a:close/>
                </a:path>
              </a:pathLst>
            </a:custGeom>
            <a:solidFill>
              <a:schemeClr val="bg1"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7" name="Group 6"/>
            <p:cNvGrpSpPr/>
            <p:nvPr userDrawn="1"/>
          </p:nvGrpSpPr>
          <p:grpSpPr>
            <a:xfrm>
              <a:off x="2987824" y="302237"/>
              <a:ext cx="3658591" cy="3665766"/>
              <a:chOff x="894913" y="1065128"/>
              <a:chExt cx="2420639" cy="2425386"/>
            </a:xfrm>
          </p:grpSpPr>
          <p:pic>
            <p:nvPicPr>
              <p:cNvPr id="8" name="Picture 7" descr="G:\002-KIMS BUSINESS\007-02-Googleslidesppt\02-GSppt-Contents-Kim\20170429\02-\item02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4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004758">
                <a:off x="963129" y="1820488"/>
                <a:ext cx="1630218" cy="1709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4" descr="G:\002-KIMS BUSINESS\007-02-Googleslidesppt\02-GSppt-Contents-Kim\20170429\02-\item02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569023">
                <a:off x="1645526" y="1354124"/>
                <a:ext cx="1630218" cy="1709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Oval 11"/>
              <p:cNvSpPr/>
              <p:nvPr/>
            </p:nvSpPr>
            <p:spPr>
              <a:xfrm>
                <a:off x="1115616" y="1539635"/>
                <a:ext cx="1616891" cy="161689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pic>
            <p:nvPicPr>
              <p:cNvPr id="13" name="Picture 4" descr="G:\002-KIMS BUSINESS\007-02-Googleslidesppt\02-GSppt-Contents-Kim\20170429\02-\item02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4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3475233">
                <a:off x="894913" y="1065128"/>
                <a:ext cx="1630218" cy="1709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9" name="Oval 18"/>
            <p:cNvSpPr/>
            <p:nvPr userDrawn="1"/>
          </p:nvSpPr>
          <p:spPr>
            <a:xfrm>
              <a:off x="3452395" y="1155308"/>
              <a:ext cx="2188355" cy="218835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23051" y="3044958"/>
            <a:ext cx="3145899" cy="7680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Welcome!!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22853" y="3813042"/>
            <a:ext cx="3145899" cy="76808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780211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943872" y="3004317"/>
            <a:ext cx="7248128" cy="63143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943872" y="3635752"/>
            <a:ext cx="7248128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1812365" y="1808180"/>
            <a:ext cx="3227519" cy="3233848"/>
            <a:chOff x="894913" y="1065128"/>
            <a:chExt cx="2420639" cy="2425386"/>
          </a:xfrm>
        </p:grpSpPr>
        <p:pic>
          <p:nvPicPr>
            <p:cNvPr id="5" name="Picture 4" descr="G:\002-KIMS BUSINESS\007-02-Googleslidesppt\02-GSppt-Contents-Kim\20170429\02-\item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4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004758">
              <a:off x="963129" y="1820488"/>
              <a:ext cx="1630218" cy="1709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G:\002-KIMS BUSINESS\007-02-Googleslidesppt\02-GSppt-Contents-Kim\20170429\02-\item02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69023">
              <a:off x="1645526" y="1354124"/>
              <a:ext cx="1630218" cy="1709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Oval 6"/>
            <p:cNvSpPr/>
            <p:nvPr/>
          </p:nvSpPr>
          <p:spPr>
            <a:xfrm>
              <a:off x="1115616" y="1539635"/>
              <a:ext cx="1616891" cy="16168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en-US" sz="2400" dirty="0">
                <a:solidFill>
                  <a:prstClr val="white"/>
                </a:solidFill>
              </a:endParaRPr>
            </a:p>
          </p:txBody>
        </p:sp>
        <p:pic>
          <p:nvPicPr>
            <p:cNvPr id="8" name="Picture 4" descr="G:\002-KIMS BUSINESS\007-02-Googleslidesppt\02-GSppt-Contents-Kim\20170429\02-\item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4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475233">
              <a:off x="894913" y="1065128"/>
              <a:ext cx="1630218" cy="1709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20321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4237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7952609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31371" y="164638"/>
            <a:ext cx="11760629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31371" y="932723"/>
            <a:ext cx="11760629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97845489-B228-40CA-99BD-CBA41EE6F99E}"/>
              </a:ext>
            </a:extLst>
          </p:cNvPr>
          <p:cNvSpPr/>
          <p:nvPr userDrawn="1"/>
        </p:nvSpPr>
        <p:spPr>
          <a:xfrm>
            <a:off x="0" y="1412776"/>
            <a:ext cx="12192000" cy="54452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6237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159563" y="164638"/>
            <a:ext cx="10032437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159563" y="932723"/>
            <a:ext cx="10032437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8000340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751851" y="836712"/>
            <a:ext cx="1728192" cy="1728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751851" y="2708920"/>
            <a:ext cx="1728192" cy="1728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751851" y="4581128"/>
            <a:ext cx="1728192" cy="1728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21546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t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71751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311691" y="404664"/>
            <a:ext cx="2592288" cy="60486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5700" y="404664"/>
            <a:ext cx="2592288" cy="60486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54853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63952" y="452670"/>
            <a:ext cx="2592288" cy="59526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8592598" y="3699875"/>
            <a:ext cx="3072021" cy="2705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27382" y="3699875"/>
            <a:ext cx="4800213" cy="2705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6383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 userDrawn="1"/>
        </p:nvSpPr>
        <p:spPr>
          <a:xfrm rot="10800000">
            <a:off x="9072000" y="1"/>
            <a:ext cx="3120000" cy="3120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232793" y="382059"/>
            <a:ext cx="2880000" cy="288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5680968" y="1969029"/>
            <a:ext cx="2880000" cy="288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7232793" y="3550411"/>
            <a:ext cx="2880000" cy="288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8784619" y="1969029"/>
            <a:ext cx="2880000" cy="288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Right Triangle 13"/>
          <p:cNvSpPr/>
          <p:nvPr userDrawn="1"/>
        </p:nvSpPr>
        <p:spPr>
          <a:xfrm>
            <a:off x="0" y="3738000"/>
            <a:ext cx="3120000" cy="3120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629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455925" y="0"/>
            <a:ext cx="2640075" cy="23183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6336245" y="0"/>
            <a:ext cx="2640075" cy="23183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9216565" y="0"/>
            <a:ext cx="2640075" cy="23183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3455925" y="4539627"/>
            <a:ext cx="2640075" cy="23183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9" hasCustomPrompt="1"/>
          </p:nvPr>
        </p:nvSpPr>
        <p:spPr>
          <a:xfrm>
            <a:off x="6336245" y="4539627"/>
            <a:ext cx="2640075" cy="23183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20" hasCustomPrompt="1"/>
          </p:nvPr>
        </p:nvSpPr>
        <p:spPr>
          <a:xfrm>
            <a:off x="9216565" y="4539627"/>
            <a:ext cx="2640075" cy="23183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4702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3717032"/>
            <a:ext cx="12192000" cy="3140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6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862" y="1460500"/>
            <a:ext cx="8015881" cy="4077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044605" y="1988841"/>
            <a:ext cx="3778671" cy="28189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86664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D:\KBM-정애\014-Fullppt\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13" y="1715136"/>
            <a:ext cx="4896544" cy="488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1028215" y="1929043"/>
            <a:ext cx="4433516" cy="30983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67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17350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4502832" y="674682"/>
            <a:ext cx="3168352" cy="5472612"/>
            <a:chOff x="2627784" y="1825002"/>
            <a:chExt cx="1198166" cy="2069560"/>
          </a:xfrm>
        </p:grpSpPr>
        <p:sp>
          <p:nvSpPr>
            <p:cNvPr id="7" name="Rounded Rectangle 6"/>
            <p:cNvSpPr/>
            <p:nvPr/>
          </p:nvSpPr>
          <p:spPr>
            <a:xfrm>
              <a:off x="2627784" y="1825002"/>
              <a:ext cx="1198166" cy="206956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155241" y="1922844"/>
              <a:ext cx="143251" cy="27666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 dirty="0">
                <a:solidFill>
                  <a:prstClr val="white"/>
                </a:solidFill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3168829" y="3704452"/>
              <a:ext cx="116076" cy="127684"/>
              <a:chOff x="2453209" y="5151638"/>
              <a:chExt cx="191820" cy="211002"/>
            </a:xfrm>
          </p:grpSpPr>
          <p:sp>
            <p:nvSpPr>
              <p:cNvPr id="12" name="Oval 11"/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ounded Rectangle 12"/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701377" y="1124745"/>
            <a:ext cx="2789247" cy="43980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771237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791744" y="0"/>
            <a:ext cx="8400256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379174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3396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23392" y="0"/>
            <a:ext cx="4416491" cy="17968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23392" y="5061181"/>
            <a:ext cx="4416491" cy="17968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23392" y="1988840"/>
            <a:ext cx="4416491" cy="28803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2258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472011" y="1508786"/>
            <a:ext cx="3799787" cy="4865561"/>
            <a:chOff x="354008" y="1131589"/>
            <a:chExt cx="2849840" cy="3649171"/>
          </a:xfrm>
        </p:grpSpPr>
        <p:sp>
          <p:nvSpPr>
            <p:cNvPr id="6" name="Rounded Rectangle 5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57314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36413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2050181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31371" y="164638"/>
            <a:ext cx="11760629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31371" y="932723"/>
            <a:ext cx="11760629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97845489-B228-40CA-99BD-CBA41EE6F99E}"/>
              </a:ext>
            </a:extLst>
          </p:cNvPr>
          <p:cNvSpPr/>
          <p:nvPr userDrawn="1"/>
        </p:nvSpPr>
        <p:spPr>
          <a:xfrm>
            <a:off x="0" y="1412776"/>
            <a:ext cx="12192000" cy="54452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4899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159563" y="164638"/>
            <a:ext cx="10032437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159563" y="932723"/>
            <a:ext cx="10032437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1519385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751851" y="836712"/>
            <a:ext cx="1728192" cy="1728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751851" y="2708920"/>
            <a:ext cx="1728192" cy="1728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751851" y="4581128"/>
            <a:ext cx="1728192" cy="1728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747975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t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17906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311691" y="404664"/>
            <a:ext cx="2592288" cy="60486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5700" y="404664"/>
            <a:ext cx="2592288" cy="60486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5418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63952" y="452670"/>
            <a:ext cx="2592288" cy="59526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8592598" y="3699875"/>
            <a:ext cx="3072021" cy="2705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27382" y="3699875"/>
            <a:ext cx="4800213" cy="2705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511181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 userDrawn="1"/>
        </p:nvSpPr>
        <p:spPr>
          <a:xfrm rot="10800000">
            <a:off x="9072000" y="1"/>
            <a:ext cx="3120000" cy="3120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232793" y="382059"/>
            <a:ext cx="2880000" cy="288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5680968" y="1969029"/>
            <a:ext cx="2880000" cy="288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7232793" y="3550411"/>
            <a:ext cx="2880000" cy="288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8784619" y="1969029"/>
            <a:ext cx="2880000" cy="288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Right Triangle 13"/>
          <p:cNvSpPr/>
          <p:nvPr userDrawn="1"/>
        </p:nvSpPr>
        <p:spPr>
          <a:xfrm>
            <a:off x="0" y="3738000"/>
            <a:ext cx="3120000" cy="3120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5094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455925" y="0"/>
            <a:ext cx="2640075" cy="23183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6336245" y="0"/>
            <a:ext cx="2640075" cy="23183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9216565" y="0"/>
            <a:ext cx="2640075" cy="23183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3455925" y="4539627"/>
            <a:ext cx="2640075" cy="23183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9" hasCustomPrompt="1"/>
          </p:nvPr>
        </p:nvSpPr>
        <p:spPr>
          <a:xfrm>
            <a:off x="6336245" y="4539627"/>
            <a:ext cx="2640075" cy="23183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20" hasCustomPrompt="1"/>
          </p:nvPr>
        </p:nvSpPr>
        <p:spPr>
          <a:xfrm>
            <a:off x="9216565" y="4539627"/>
            <a:ext cx="2640075" cy="23183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68864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3717032"/>
            <a:ext cx="12192000" cy="3140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6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862" y="1460500"/>
            <a:ext cx="8015881" cy="4077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044605" y="1988841"/>
            <a:ext cx="3778671" cy="28189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246124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D:\KBM-정애\014-Fullppt\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13" y="1715136"/>
            <a:ext cx="4896544" cy="488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1028215" y="1929043"/>
            <a:ext cx="4433516" cy="30983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67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36935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4502832" y="674682"/>
            <a:ext cx="3168352" cy="5472612"/>
            <a:chOff x="2627784" y="1825002"/>
            <a:chExt cx="1198166" cy="2069560"/>
          </a:xfrm>
        </p:grpSpPr>
        <p:sp>
          <p:nvSpPr>
            <p:cNvPr id="7" name="Rounded Rectangle 6"/>
            <p:cNvSpPr/>
            <p:nvPr/>
          </p:nvSpPr>
          <p:spPr>
            <a:xfrm>
              <a:off x="2627784" y="1825002"/>
              <a:ext cx="1198166" cy="206956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155241" y="1922844"/>
              <a:ext cx="143251" cy="27666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 dirty="0">
                <a:solidFill>
                  <a:prstClr val="white"/>
                </a:solidFill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3168829" y="3704452"/>
              <a:ext cx="116076" cy="127684"/>
              <a:chOff x="2453209" y="5151638"/>
              <a:chExt cx="191820" cy="211002"/>
            </a:xfrm>
          </p:grpSpPr>
          <p:sp>
            <p:nvSpPr>
              <p:cNvPr id="12" name="Oval 11"/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ounded Rectangle 12"/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701377" y="1124745"/>
            <a:ext cx="2789247" cy="43980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408246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791744" y="0"/>
            <a:ext cx="8400256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379174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2139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23392" y="0"/>
            <a:ext cx="4416491" cy="17968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23392" y="5061181"/>
            <a:ext cx="4416491" cy="17968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23392" y="1988840"/>
            <a:ext cx="4416491" cy="28803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3346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472011" y="1508786"/>
            <a:ext cx="3799787" cy="4865561"/>
            <a:chOff x="354008" y="1131589"/>
            <a:chExt cx="2849840" cy="3649171"/>
          </a:xfrm>
        </p:grpSpPr>
        <p:sp>
          <p:nvSpPr>
            <p:cNvPr id="6" name="Rounded Rectangle 5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5903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55FB5-4AFC-440D-8717-0125837535C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4A42-A4AF-4DA4-BF29-26BA9ECAB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32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9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3578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8652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759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g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64638"/>
            <a:ext cx="12192000" cy="1165398"/>
          </a:xfr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 LITERATUR </a:t>
            </a:r>
            <a:r>
              <a:rPr lang="id-ID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PERBANDINGAN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EFEKTIVITAS SISTEM PENGENDALIAN INTERN PERSEDIAN OBAT DI RUMAH SAKIT</a:t>
            </a:r>
            <a:endParaRPr lang="ko-KR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1663583"/>
            <a:ext cx="12192000" cy="976259"/>
          </a:xfrm>
        </p:spPr>
        <p:txBody>
          <a:bodyPr>
            <a:normAutofit/>
          </a:bodyPr>
          <a:lstStyle/>
          <a:p>
            <a:r>
              <a:rPr lang="id-ID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ayu</a:t>
            </a:r>
            <a:r>
              <a:rPr lang="id-ID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etiawan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(18.484011</a:t>
            </a:r>
            <a:r>
              <a:rPr lang="id-ID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7.1146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596" y="3949650"/>
            <a:ext cx="149934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o-KR" altLang="en-US" sz="1867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36" name="Picture 3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596" y="1886176"/>
            <a:ext cx="3144670" cy="298429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22"/>
          <p:cNvSpPr txBox="1"/>
          <p:nvPr/>
        </p:nvSpPr>
        <p:spPr>
          <a:xfrm>
            <a:off x="3526976" y="2026263"/>
            <a:ext cx="513804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 </a:t>
            </a:r>
          </a:p>
          <a:p>
            <a:pPr indent="631825" algn="ctr"/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 PENGUJI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631825"/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631825"/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Ketua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apt.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Husnul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Warnida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M.Si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631825"/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Anggota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indent="631825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apt.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Rusdiati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Helmidanora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M.Sc.</a:t>
            </a:r>
          </a:p>
          <a:p>
            <a:pPr indent="631825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apt.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Triswanto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Sentat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M.Farm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-kiln.</a:t>
            </a: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id-ID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12192000" cy="1165398"/>
          </a:xfr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LATAR BELAKANG PENELITIAN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596" y="3949650"/>
            <a:ext cx="149934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o-KR" altLang="en-US" sz="1867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510" y="3979773"/>
            <a:ext cx="820270" cy="8202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6087" y1="80282" x2="45000" y2="80986"/>
                        <a14:foregroundMark x1="23152" y1="40845" x2="24674" y2="66479"/>
                        <a14:foregroundMark x1="81739" y1="59577" x2="69239" y2="40141"/>
                        <a14:foregroundMark x1="73587" y1="27042" x2="52717" y2="25775"/>
                        <a14:foregroundMark x1="40109" y1="11972" x2="36304" y2="34507"/>
                        <a14:foregroundMark x1="62935" y1="64648" x2="58043" y2="88451"/>
                        <a14:foregroundMark x1="65761" y1="66479" x2="62391" y2="802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95" y="2823882"/>
            <a:ext cx="4170893" cy="31585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" t="29698" r="58884" b="31979"/>
          <a:stretch/>
        </p:blipFill>
        <p:spPr>
          <a:xfrm>
            <a:off x="8511989" y="3375854"/>
            <a:ext cx="2856138" cy="2028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Oval 13"/>
          <p:cNvSpPr/>
          <p:nvPr/>
        </p:nvSpPr>
        <p:spPr>
          <a:xfrm>
            <a:off x="4963166" y="1417113"/>
            <a:ext cx="1889107" cy="1707026"/>
          </a:xfrm>
          <a:prstGeom prst="ellipse">
            <a:avLst/>
          </a:prstGeom>
          <a:solidFill>
            <a:sysClr val="window" lastClr="FFFFFF"/>
          </a:solidFill>
          <a:ln w="38100" cap="flat" cmpd="sng" algn="ctr">
            <a:solidFill>
              <a:srgbClr val="69B6C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16" name="Oval 21"/>
          <p:cNvSpPr>
            <a:spLocks noChangeAspect="1"/>
          </p:cNvSpPr>
          <p:nvPr/>
        </p:nvSpPr>
        <p:spPr>
          <a:xfrm>
            <a:off x="5457244" y="1809224"/>
            <a:ext cx="900953" cy="908481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69B6CC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18" name="Block Arc 9"/>
          <p:cNvSpPr/>
          <p:nvPr/>
        </p:nvSpPr>
        <p:spPr>
          <a:xfrm>
            <a:off x="6651771" y="2102253"/>
            <a:ext cx="2424994" cy="1021885"/>
          </a:xfrm>
          <a:custGeom>
            <a:avLst/>
            <a:gdLst/>
            <a:ahLst/>
            <a:cxnLst/>
            <a:rect l="l" t="t" r="r" b="b"/>
            <a:pathLst>
              <a:path w="470213" h="385339">
                <a:moveTo>
                  <a:pt x="21068" y="0"/>
                </a:moveTo>
                <a:cubicBezTo>
                  <a:pt x="159017" y="64372"/>
                  <a:pt x="284004" y="153136"/>
                  <a:pt x="388902" y="263003"/>
                </a:cubicBezTo>
                <a:lnTo>
                  <a:pt x="432029" y="219876"/>
                </a:lnTo>
                <a:lnTo>
                  <a:pt x="470213" y="385339"/>
                </a:lnTo>
                <a:lnTo>
                  <a:pt x="304750" y="347155"/>
                </a:lnTo>
                <a:lnTo>
                  <a:pt x="353719" y="298187"/>
                </a:lnTo>
                <a:cubicBezTo>
                  <a:pt x="252876" y="192466"/>
                  <a:pt x="132680" y="107060"/>
                  <a:pt x="0" y="45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0" name="Block Arc 9"/>
          <p:cNvSpPr/>
          <p:nvPr/>
        </p:nvSpPr>
        <p:spPr>
          <a:xfrm flipH="1">
            <a:off x="3039032" y="2138082"/>
            <a:ext cx="2124638" cy="909886"/>
          </a:xfrm>
          <a:custGeom>
            <a:avLst/>
            <a:gdLst/>
            <a:ahLst/>
            <a:cxnLst/>
            <a:rect l="l" t="t" r="r" b="b"/>
            <a:pathLst>
              <a:path w="470213" h="385339">
                <a:moveTo>
                  <a:pt x="21068" y="0"/>
                </a:moveTo>
                <a:cubicBezTo>
                  <a:pt x="159017" y="64372"/>
                  <a:pt x="284004" y="153136"/>
                  <a:pt x="388902" y="263003"/>
                </a:cubicBezTo>
                <a:lnTo>
                  <a:pt x="432029" y="219876"/>
                </a:lnTo>
                <a:lnTo>
                  <a:pt x="470213" y="385339"/>
                </a:lnTo>
                <a:lnTo>
                  <a:pt x="304750" y="347155"/>
                </a:lnTo>
                <a:lnTo>
                  <a:pt x="353719" y="298187"/>
                </a:lnTo>
                <a:cubicBezTo>
                  <a:pt x="252876" y="192466"/>
                  <a:pt x="132680" y="107060"/>
                  <a:pt x="0" y="45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31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B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624557" y="2242255"/>
            <a:ext cx="7248128" cy="631435"/>
          </a:xfrm>
        </p:spPr>
        <p:txBody>
          <a:bodyPr/>
          <a:lstStyle/>
          <a:p>
            <a:r>
              <a:rPr lang="en-US" altLang="ko-KR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RUMUSAN MASALAH</a:t>
            </a:r>
            <a:endParaRPr lang="ko-KR" altLang="en-US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45852" y="2873690"/>
            <a:ext cx="7546148" cy="1604181"/>
          </a:xfrm>
        </p:spPr>
        <p:txBody>
          <a:bodyPr/>
          <a:lstStyle/>
          <a:p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Bagaimana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penerapan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efektivitas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pengendalian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persediaan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obat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beberapa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Rumah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Sakit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639616" y="3004318"/>
            <a:ext cx="1081520" cy="872869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 dirty="0">
              <a:solidFill>
                <a:srgbClr val="57A7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74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735627" y="356659"/>
            <a:ext cx="9456373" cy="7680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4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101330" y="1900879"/>
            <a:ext cx="1058587" cy="1058587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2101330" y="4268891"/>
            <a:ext cx="1058587" cy="1058587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9" name="Group 8"/>
          <p:cNvGrpSpPr/>
          <p:nvPr/>
        </p:nvGrpSpPr>
        <p:grpSpPr>
          <a:xfrm>
            <a:off x="3293686" y="1668785"/>
            <a:ext cx="7760249" cy="1292664"/>
            <a:chOff x="2990431" y="4420075"/>
            <a:chExt cx="1866815" cy="969497"/>
          </a:xfrm>
        </p:grpSpPr>
        <p:sp>
          <p:nvSpPr>
            <p:cNvPr id="10" name="TextBox 9"/>
            <p:cNvSpPr txBox="1"/>
            <p:nvPr/>
          </p:nvSpPr>
          <p:spPr>
            <a:xfrm>
              <a:off x="2990431" y="4720158"/>
              <a:ext cx="1866815" cy="6694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Mengetahui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perbandingan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efektivitas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sistem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pengendalian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intern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persediaan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obat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di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Rumah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Sakit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  <a:p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990431" y="4420075"/>
              <a:ext cx="1815523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TUJUAN PENELITIAN</a:t>
              </a:r>
              <a:endParaRPr lang="ko-KR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277071" y="3868780"/>
            <a:ext cx="7776863" cy="2674415"/>
            <a:chOff x="2986435" y="3273395"/>
            <a:chExt cx="1870812" cy="2005812"/>
          </a:xfrm>
        </p:grpSpPr>
        <p:sp>
          <p:nvSpPr>
            <p:cNvPr id="19" name="TextBox 18"/>
            <p:cNvSpPr txBox="1"/>
            <p:nvPr/>
          </p:nvSpPr>
          <p:spPr>
            <a:xfrm>
              <a:off x="2990432" y="3594130"/>
              <a:ext cx="1866815" cy="16850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42900" lvl="0" indent="-342900" fontAlgn="base">
                <a:buFont typeface="+mj-lt"/>
                <a:buAutoNum type="arabicPeriod"/>
              </a:pP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Sebagai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data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dari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perbandingan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efektivitas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sistem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pengendalian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intern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persedian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obat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di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Rumah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Sakit</a:t>
              </a:r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marL="342900" lvl="0" indent="-342900" fontAlgn="base">
                <a:buFont typeface="+mj-lt"/>
                <a:buAutoNum type="arabicPeriod"/>
              </a:pPr>
              <a:r>
                <a:rPr lang="en-US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Untuk</a:t>
              </a:r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menambah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pengalaman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dalam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melakukan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penelitian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menulis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Karya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Tulis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Ilmiah</a:t>
              </a:r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marL="342900" lvl="0" indent="-342900" fontAlgn="base">
                <a:buFont typeface="+mj-lt"/>
                <a:buAutoNum type="arabicPeriod"/>
              </a:pPr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Data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dari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penelitian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ini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dapat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menambah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wawasan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pengetahuan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bagi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peneliti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pembaca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serta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dapat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menjadi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acuan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bagi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penelitian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selanjutnya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  <a:p>
              <a:r>
                <a:rPr lang="en-US" sz="1600" b="1" dirty="0"/>
                <a:t/>
              </a:r>
              <a:br>
                <a:rPr lang="en-US" sz="1600" b="1" dirty="0"/>
              </a:b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86435" y="3273395"/>
              <a:ext cx="1870812" cy="300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MANFAAT PENELITIAN</a:t>
              </a:r>
              <a:endParaRPr lang="ko-KR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Rectangle 9"/>
          <p:cNvSpPr/>
          <p:nvPr/>
        </p:nvSpPr>
        <p:spPr>
          <a:xfrm>
            <a:off x="2431947" y="4612206"/>
            <a:ext cx="397351" cy="371955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sp>
        <p:nvSpPr>
          <p:cNvPr id="24" name="Rounded Rectangle 7"/>
          <p:cNvSpPr/>
          <p:nvPr/>
        </p:nvSpPr>
        <p:spPr>
          <a:xfrm>
            <a:off x="2399561" y="2186255"/>
            <a:ext cx="474128" cy="409165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6004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txBody>
          <a:bodyPr/>
          <a:lstStyle/>
          <a:p>
            <a:r>
              <a:rPr lang="en-US" altLang="ko-KR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METODOLOGI PENELITIAN</a:t>
            </a:r>
            <a:endParaRPr lang="ko-KR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627626" y="1702030"/>
            <a:ext cx="3828357" cy="2021070"/>
            <a:chOff x="3017860" y="4363106"/>
            <a:chExt cx="1812891" cy="1515803"/>
          </a:xfrm>
        </p:grpSpPr>
        <p:sp>
          <p:nvSpPr>
            <p:cNvPr id="11" name="TextBox 10"/>
            <p:cNvSpPr txBox="1"/>
            <p:nvPr/>
          </p:nvSpPr>
          <p:spPr>
            <a:xfrm>
              <a:off x="3176187" y="4701664"/>
              <a:ext cx="1654564" cy="11772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id-ID" altLang="en-US" sz="1600" dirty="0">
                  <a:latin typeface="Times New Roman" pitchFamily="18" charset="0"/>
                  <a:cs typeface="Times New Roman" pitchFamily="18" charset="0"/>
                  <a:sym typeface="+mn-ea"/>
                </a:rPr>
                <a:t>Penelitian ini merupakan jenis penelitian studi literatur, yang dilakukan dengan cara mengumpulkan, mempelajari dan menelaah jurnal </a:t>
              </a:r>
              <a:r>
                <a:rPr lang="id-ID" altLang="en-US" sz="1600" dirty="0" smtClean="0">
                  <a:latin typeface="Times New Roman" pitchFamily="18" charset="0"/>
                  <a:cs typeface="Times New Roman" pitchFamily="18" charset="0"/>
                  <a:sym typeface="+mn-ea"/>
                </a:rPr>
                <a:t>ilmiah</a:t>
              </a:r>
              <a:r>
                <a:rPr lang="en-US" altLang="en-US" sz="1600" dirty="0" smtClean="0">
                  <a:latin typeface="Times New Roman" pitchFamily="18" charset="0"/>
                  <a:cs typeface="Times New Roman" pitchFamily="18" charset="0"/>
                  <a:sym typeface="+mn-ea"/>
                </a:rPr>
                <a:t>.</a:t>
              </a:r>
              <a:endParaRPr lang="id-ID" altLang="en-US" sz="1600" dirty="0">
                <a:latin typeface="Times New Roman" pitchFamily="18" charset="0"/>
                <a:cs typeface="Times New Roman" pitchFamily="18" charset="0"/>
                <a:sym typeface="+mn-ea"/>
              </a:endParaRPr>
            </a:p>
            <a:p>
              <a:endParaRPr lang="en-US" altLang="ko-KR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17860" y="4363106"/>
              <a:ext cx="1812891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ko-KR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id-ID" altLang="en-GB" sz="2400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Rancangan Penelitian</a:t>
              </a:r>
            </a:p>
            <a:p>
              <a:endParaRPr lang="ko-KR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096442" y="3723100"/>
            <a:ext cx="3828357" cy="2267287"/>
            <a:chOff x="3017860" y="4363105"/>
            <a:chExt cx="1812891" cy="1700465"/>
          </a:xfrm>
        </p:grpSpPr>
        <p:sp>
          <p:nvSpPr>
            <p:cNvPr id="14" name="TextBox 13"/>
            <p:cNvSpPr txBox="1"/>
            <p:nvPr/>
          </p:nvSpPr>
          <p:spPr>
            <a:xfrm>
              <a:off x="3176187" y="4701659"/>
              <a:ext cx="1654564" cy="13619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Objek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penelitian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pada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penelitian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ini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adalah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Perbandingan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Efektivitas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Sistem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Pengendalian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Intern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Persediaan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Obat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di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Rumah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Sakit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Kasih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Ibu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Surakarta,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Rumah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Sakit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Anak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Astrini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Wonogori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dan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Rumah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Sakit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Panti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Secanti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Gisting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endParaRPr lang="en-US" altLang="ko-KR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17860" y="4363105"/>
              <a:ext cx="1812891" cy="346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cs typeface="Arial" pitchFamily="34" charset="0"/>
                </a:rPr>
                <a:t>3.  </a:t>
              </a:r>
              <a:r>
                <a:rPr lang="en-US" altLang="ko-KR" sz="2400" u="sng" dirty="0" err="1" smtClean="0">
                  <a:cs typeface="Arial" pitchFamily="34" charset="0"/>
                </a:rPr>
                <a:t>Objek</a:t>
              </a:r>
              <a:r>
                <a:rPr lang="en-US" altLang="ko-KR" sz="2400" u="sng" dirty="0" smtClean="0">
                  <a:cs typeface="Arial" pitchFamily="34" charset="0"/>
                </a:rPr>
                <a:t> Penelitian</a:t>
              </a:r>
              <a:endParaRPr lang="ko-KR" altLang="en-US" sz="2400" u="sng" dirty="0">
                <a:cs typeface="Arial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393616" y="1702030"/>
            <a:ext cx="3828357" cy="1313465"/>
            <a:chOff x="3017860" y="4363106"/>
            <a:chExt cx="1812891" cy="985098"/>
          </a:xfrm>
        </p:grpSpPr>
        <p:sp>
          <p:nvSpPr>
            <p:cNvPr id="17" name="TextBox 16"/>
            <p:cNvSpPr txBox="1"/>
            <p:nvPr/>
          </p:nvSpPr>
          <p:spPr>
            <a:xfrm>
              <a:off x="3176187" y="4724957"/>
              <a:ext cx="1654564" cy="6232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268288" indent="-188913" algn="just">
                <a:buFont typeface="+mj-lt"/>
                <a:buAutoNum type="arabicPeriod"/>
              </a:pPr>
              <a:r>
                <a:rPr lang="id-ID" altLang="en-US" sz="1600" dirty="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Reduksi Data</a:t>
              </a:r>
            </a:p>
            <a:p>
              <a:pPr marL="268288" indent="-188913" algn="just">
                <a:buFont typeface="+mj-lt"/>
                <a:buAutoNum type="arabicPeriod"/>
              </a:pPr>
              <a:r>
                <a:rPr lang="id-ID" altLang="en-US" sz="1600" dirty="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Penyajian data</a:t>
              </a:r>
              <a:endParaRPr lang="id-ID" altLang="en-US" sz="1600" dirty="0">
                <a:latin typeface="Times New Roman" panose="02020603050405020304" charset="0"/>
                <a:cs typeface="Times New Roman" panose="02020603050405020304" charset="0"/>
              </a:endParaRPr>
            </a:p>
            <a:p>
              <a:pPr marL="268288" indent="-188913" algn="just">
                <a:buFont typeface="+mj-lt"/>
                <a:buAutoNum type="arabicPeriod"/>
              </a:pPr>
              <a:r>
                <a:rPr lang="id-ID" altLang="en-US" sz="1600" dirty="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Penarikan </a:t>
              </a:r>
              <a:r>
                <a:rPr lang="id-ID" altLang="en-US" sz="1600" dirty="0" smtClean="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kesimpulan</a:t>
              </a:r>
              <a:endParaRPr lang="id-ID" altLang="en-US" sz="16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17860" y="4363106"/>
              <a:ext cx="1812891" cy="346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ko-KR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ko-KR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id-ID" altLang="en-GB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id-ID" altLang="en-GB" sz="2400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Tahapan </a:t>
              </a:r>
              <a:r>
                <a:rPr lang="id-ID" altLang="en-GB" sz="2400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Penelitian</a:t>
              </a:r>
              <a:endParaRPr lang="id-ID" altLang="en-GB" sz="2400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194062" y="3723100"/>
            <a:ext cx="3828357" cy="1528622"/>
            <a:chOff x="3017860" y="4363106"/>
            <a:chExt cx="1812891" cy="1146466"/>
          </a:xfrm>
        </p:grpSpPr>
        <p:sp>
          <p:nvSpPr>
            <p:cNvPr id="20" name="TextBox 19"/>
            <p:cNvSpPr txBox="1"/>
            <p:nvPr/>
          </p:nvSpPr>
          <p:spPr>
            <a:xfrm>
              <a:off x="3176187" y="4701659"/>
              <a:ext cx="1654564" cy="8079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Analisis</a:t>
              </a:r>
              <a:r>
                <a:rPr lang="en-US" sz="1600" dirty="0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 data </a:t>
              </a:r>
              <a:r>
                <a:rPr lang="en-US" sz="1600" dirty="0" err="1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dilakukan</a:t>
              </a:r>
              <a:r>
                <a:rPr lang="en-US" sz="1600" dirty="0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 </a:t>
              </a:r>
              <a:r>
                <a:rPr lang="en-US" sz="1600" dirty="0" err="1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dengan</a:t>
              </a:r>
              <a:r>
                <a:rPr lang="en-US" sz="1600" dirty="0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 </a:t>
              </a:r>
              <a:r>
                <a:rPr lang="en-US" sz="1600" dirty="0" err="1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metode</a:t>
              </a:r>
              <a:r>
                <a:rPr lang="en-US" sz="1600" dirty="0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 </a:t>
              </a:r>
              <a:r>
                <a:rPr lang="en-US" sz="1600" dirty="0" err="1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analisis</a:t>
              </a:r>
              <a:r>
                <a:rPr lang="en-US" sz="1600" dirty="0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 </a:t>
              </a:r>
              <a:r>
                <a:rPr lang="en-US" sz="1600" dirty="0" err="1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deskriptif</a:t>
              </a:r>
              <a:r>
                <a:rPr lang="en-US" sz="1600" dirty="0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 </a:t>
              </a:r>
              <a:r>
                <a:rPr lang="en-US" sz="1600" dirty="0" err="1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analisis</a:t>
              </a:r>
              <a:r>
                <a:rPr lang="en-US" sz="1600" dirty="0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 </a:t>
              </a:r>
              <a:r>
                <a:rPr lang="en-US" sz="1600" dirty="0" err="1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dengan</a:t>
              </a:r>
              <a:r>
                <a:rPr lang="en-US" sz="1600" dirty="0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 </a:t>
              </a:r>
              <a:r>
                <a:rPr lang="en-US" sz="1600" dirty="0" err="1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membuat</a:t>
              </a:r>
              <a:r>
                <a:rPr lang="en-US" sz="1600" dirty="0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 </a:t>
              </a:r>
              <a:r>
                <a:rPr lang="en-US" sz="1600" dirty="0" err="1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gambaran</a:t>
              </a:r>
              <a:r>
                <a:rPr lang="en-US" sz="1600" dirty="0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 </a:t>
              </a:r>
              <a:r>
                <a:rPr lang="en-US" sz="1600" dirty="0" err="1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dari</a:t>
              </a:r>
              <a:r>
                <a:rPr lang="en-US" sz="1600" dirty="0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 data-data yang </a:t>
              </a:r>
              <a:r>
                <a:rPr lang="en-US" sz="1600" dirty="0" err="1">
                  <a:latin typeface="Times New Roman" panose="02020603050405020304" charset="0"/>
                  <a:ea typeface="SimSun" panose="02010600030101010101" pitchFamily="2" charset="-122"/>
                  <a:cs typeface="Times New Roman" panose="02020603050405020304" charset="0"/>
                  <a:sym typeface="+mn-ea"/>
                </a:rPr>
                <a:t>terkumpul</a:t>
              </a:r>
              <a:endParaRPr lang="en-US" altLang="ko-KR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017860" y="4363106"/>
              <a:ext cx="1812891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ko-KR" sz="2400" dirty="0">
                  <a:cs typeface="Arial" pitchFamily="34" charset="0"/>
                </a:rPr>
                <a:t>4. </a:t>
              </a:r>
              <a:r>
                <a:rPr lang="id-ID" altLang="en-GB" sz="2400" u="sng" dirty="0"/>
                <a:t>Analisis </a:t>
              </a:r>
              <a:r>
                <a:rPr lang="id-ID" altLang="en-GB" sz="2400" u="sng" dirty="0" smtClean="0"/>
                <a:t>Penelitian</a:t>
              </a:r>
              <a:endParaRPr lang="id-ID" altLang="en-GB" sz="2400" u="sng" dirty="0"/>
            </a:p>
          </p:txBody>
        </p:sp>
      </p:grpSp>
    </p:spTree>
    <p:extLst>
      <p:ext uri="{BB962C8B-B14F-4D97-AF65-F5344CB8AC3E}">
        <p14:creationId xmlns:p14="http://schemas.microsoft.com/office/powerpoint/2010/main" val="290631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31372" y="352897"/>
            <a:ext cx="8618499" cy="768085"/>
          </a:xfrm>
          <a:solidFill>
            <a:schemeClr val="accent1"/>
          </a:solidFill>
          <a:ln>
            <a:noFill/>
          </a:ln>
        </p:spPr>
        <p:txBody>
          <a:bodyPr/>
          <a:lstStyle/>
          <a:p>
            <a:r>
              <a:rPr lang="en-US" altLang="ko-K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RINGKASAN LITERATUR</a:t>
            </a:r>
            <a:endParaRPr lang="ko-KR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875604"/>
              </p:ext>
            </p:extLst>
          </p:nvPr>
        </p:nvGraphicFramePr>
        <p:xfrm>
          <a:off x="559114" y="1336430"/>
          <a:ext cx="9836911" cy="31816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0191"/>
                <a:gridCol w="4149969"/>
                <a:gridCol w="3896751"/>
              </a:tblGrid>
              <a:tr h="1055078">
                <a:tc>
                  <a:txBody>
                    <a:bodyPr/>
                    <a:lstStyle/>
                    <a:p>
                      <a:pPr indent="-6350" algn="just">
                        <a:lnSpc>
                          <a:spcPct val="107000"/>
                        </a:lnSpc>
                        <a:spcAft>
                          <a:spcPts val="1350"/>
                        </a:spcAft>
                        <a:tabLst>
                          <a:tab pos="381000" algn="l"/>
                        </a:tabLs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Judul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Analisis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efektivitas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sistem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pengendalian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intern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persediaan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obat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di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Rumah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Sakit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Umum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Kasih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Ibu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Surakarta.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Efektivitas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sistem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pengendalian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intern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persediaan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obat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di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Rumah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Sakit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Anak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Astrini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Wonogiri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674">
                <a:tc>
                  <a:txBody>
                    <a:bodyPr/>
                    <a:lstStyle/>
                    <a:p>
                      <a:pPr indent="-6350" algn="just">
                        <a:lnSpc>
                          <a:spcPct val="107000"/>
                        </a:lnSpc>
                        <a:spcAft>
                          <a:spcPts val="135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Peneliti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Rachmatika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Dewi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Tri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Utami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dkk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Irna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Dwi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Rahayu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6685">
                <a:tc>
                  <a:txBody>
                    <a:bodyPr/>
                    <a:lstStyle/>
                    <a:p>
                      <a:pPr indent="-6350" algn="just">
                        <a:lnSpc>
                          <a:spcPct val="107000"/>
                        </a:lnSpc>
                        <a:spcAft>
                          <a:spcPts val="135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Lembaga/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Nama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Seminar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Nasional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IENACO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Jurnal Ekonomi Paradigma.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38623">
                <a:tc>
                  <a:txBody>
                    <a:bodyPr/>
                    <a:lstStyle/>
                    <a:p>
                      <a:pPr indent="-6350" algn="just">
                        <a:lnSpc>
                          <a:spcPct val="107000"/>
                        </a:lnSpc>
                        <a:spcAft>
                          <a:spcPts val="135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Tujuan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penelitian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Mengetahui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penerapan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dan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efektivitas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sistem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pengendalian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intern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persediaan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obat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di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Rumah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Sakit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Umum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Kasih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Ibu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Surakarta.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Mengetahui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penerapan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dan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efektivitas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sistem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pengendalian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intern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persediaan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obat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di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Rumah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Sakit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Anak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Astrini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Wonogiri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4615">
                <a:tc>
                  <a:txBody>
                    <a:bodyPr/>
                    <a:lstStyle/>
                    <a:p>
                      <a:pPr indent="-6350" algn="just">
                        <a:lnSpc>
                          <a:spcPct val="107000"/>
                        </a:lnSpc>
                        <a:spcAft>
                          <a:spcPts val="135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Metode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Deskriptif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kualitatif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Deskriptif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kualitatif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656136"/>
              </p:ext>
            </p:extLst>
          </p:nvPr>
        </p:nvGraphicFramePr>
        <p:xfrm>
          <a:off x="545046" y="4515729"/>
          <a:ext cx="9850979" cy="21875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8326"/>
                <a:gridCol w="4121834"/>
                <a:gridCol w="3910819"/>
              </a:tblGrid>
              <a:tr h="2187526">
                <a:tc>
                  <a:txBody>
                    <a:bodyPr/>
                    <a:lstStyle/>
                    <a:p>
                      <a:pPr indent="-6350" algn="l">
                        <a:lnSpc>
                          <a:spcPct val="107000"/>
                        </a:lnSpc>
                        <a:spcAft>
                          <a:spcPts val="135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Hasil Penelitian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Struktur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organisasi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belum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bisa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dikatakan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efektif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sistem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wewenang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dan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prosedur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serta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sistem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pencatatan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sudah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efektif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praktik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yang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sehat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belum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bisa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dikatakan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efektif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karyawan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yang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mutunya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sesuai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dengan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tanggung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jawabnya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sudah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efektif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Struktur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organisasi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belum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bisa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dikatakan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efektif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sistem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wewenang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dan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prosedur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sudah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efektif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sedangkan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pada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sistem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pencatatan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belum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dilakukan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penelitian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praktik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yang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sehat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sudah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efektif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karyawan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yang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mutunya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sesuai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dengan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tanggung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jawabnya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sudah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  <a:effectLst/>
                        </a:rPr>
                        <a:t>efektif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064409" y="541778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/>
            </a:r>
            <a:b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74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735627" y="356659"/>
            <a:ext cx="9456373" cy="7680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4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94371" y="356659"/>
            <a:ext cx="8538883" cy="7933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PROSEDUR PENGENDALIAN OBAT DI RUMAH SAKIT</a:t>
            </a:r>
            <a:endParaRPr lang="en-US" sz="28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205402"/>
              </p:ext>
            </p:extLst>
          </p:nvPr>
        </p:nvGraphicFramePr>
        <p:xfrm>
          <a:off x="4155140" y="1277472"/>
          <a:ext cx="6427695" cy="54057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3512"/>
                <a:gridCol w="1434613"/>
                <a:gridCol w="1973765"/>
                <a:gridCol w="2655805"/>
              </a:tblGrid>
              <a:tr h="982858">
                <a:tc>
                  <a:txBody>
                    <a:bodyPr/>
                    <a:lstStyle/>
                    <a:p>
                      <a:pPr indent="-6350" algn="just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No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Prosedur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Rumah Sakit Umum Kasih Ibu Surakarta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400" dirty="0" err="1">
                          <a:effectLst/>
                          <a:latin typeface="+mn-lt"/>
                        </a:rPr>
                        <a:t>Rumah</a:t>
                      </a:r>
                      <a:r>
                        <a:rPr lang="en-US" sz="14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+mn-lt"/>
                        </a:rPr>
                        <a:t>Sakit</a:t>
                      </a:r>
                      <a:r>
                        <a:rPr lang="en-US" sz="14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+mn-lt"/>
                        </a:rPr>
                        <a:t>Umum</a:t>
                      </a:r>
                      <a:r>
                        <a:rPr lang="en-US" sz="14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+mn-lt"/>
                        </a:rPr>
                        <a:t>Astrini</a:t>
                      </a:r>
                      <a:r>
                        <a:rPr lang="en-US" sz="14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+mn-lt"/>
                        </a:rPr>
                        <a:t>Wonogiri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</a:tr>
              <a:tr h="982858">
                <a:tc>
                  <a:txBody>
                    <a:bodyPr/>
                    <a:lstStyle/>
                    <a:p>
                      <a:pPr indent="-6350" algn="just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1.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just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Pemilihan dan perencanaan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Metode Kombinasi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Metode Konsumsi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</a:tr>
              <a:tr h="1965715">
                <a:tc>
                  <a:txBody>
                    <a:bodyPr/>
                    <a:lstStyle/>
                    <a:p>
                      <a:pPr indent="-6350" algn="just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2.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just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Pengadaan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Pemantauan stok minimal, pengajuan, pengesahan, pembuatan surat permintaan (SP).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Pemantauan stok minimal, pengajuan, pengesahan, pembuatan surat permintaan (SP).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</a:tr>
              <a:tr h="1474286">
                <a:tc>
                  <a:txBody>
                    <a:bodyPr/>
                    <a:lstStyle/>
                    <a:p>
                      <a:pPr indent="-6350" algn="just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3.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just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Penerimaan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Penerimaan sesuai faktur, pengecekan, pengesahan dokumen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400" dirty="0" err="1">
                          <a:effectLst/>
                          <a:latin typeface="+mn-lt"/>
                        </a:rPr>
                        <a:t>Penerimaan</a:t>
                      </a:r>
                      <a:r>
                        <a:rPr lang="en-US" sz="14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+mn-lt"/>
                        </a:rPr>
                        <a:t>sesuai</a:t>
                      </a:r>
                      <a:r>
                        <a:rPr lang="en-US" sz="14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+mn-lt"/>
                        </a:rPr>
                        <a:t>faktur</a:t>
                      </a:r>
                      <a:r>
                        <a:rPr lang="en-US" sz="1400" dirty="0">
                          <a:effectLst/>
                          <a:latin typeface="+mn-lt"/>
                        </a:rPr>
                        <a:t>, </a:t>
                      </a:r>
                      <a:r>
                        <a:rPr lang="en-US" sz="1400" dirty="0" err="1">
                          <a:effectLst/>
                          <a:latin typeface="+mn-lt"/>
                        </a:rPr>
                        <a:t>pengecekan</a:t>
                      </a:r>
                      <a:r>
                        <a:rPr lang="en-US" sz="1400" dirty="0">
                          <a:effectLst/>
                          <a:latin typeface="+mn-lt"/>
                        </a:rPr>
                        <a:t>, </a:t>
                      </a:r>
                      <a:r>
                        <a:rPr lang="en-US" sz="1400" dirty="0" err="1">
                          <a:effectLst/>
                          <a:latin typeface="+mn-lt"/>
                        </a:rPr>
                        <a:t>pengesahan</a:t>
                      </a:r>
                      <a:r>
                        <a:rPr lang="en-US" sz="14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+mn-lt"/>
                        </a:rPr>
                        <a:t>dokumen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05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077942"/>
              </p:ext>
            </p:extLst>
          </p:nvPr>
        </p:nvGraphicFramePr>
        <p:xfrm>
          <a:off x="2608731" y="349622"/>
          <a:ext cx="8337175" cy="63739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0568"/>
                <a:gridCol w="1659786"/>
                <a:gridCol w="3056421"/>
                <a:gridCol w="3200400"/>
              </a:tblGrid>
              <a:tr h="1530943">
                <a:tc>
                  <a:txBody>
                    <a:bodyPr/>
                    <a:lstStyle/>
                    <a:p>
                      <a:pPr indent="-6350" algn="just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400" dirty="0">
                          <a:effectLst/>
                        </a:rPr>
                        <a:t>4.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just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400" dirty="0" err="1">
                          <a:effectLst/>
                        </a:rPr>
                        <a:t>Penyimpanan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400" dirty="0" err="1">
                          <a:effectLst/>
                        </a:rPr>
                        <a:t>Standar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penyimpanan</a:t>
                      </a:r>
                      <a:r>
                        <a:rPr lang="en-US" sz="1400" dirty="0">
                          <a:effectLst/>
                        </a:rPr>
                        <a:t> di </a:t>
                      </a:r>
                      <a:r>
                        <a:rPr lang="en-US" sz="1400" dirty="0" err="1">
                          <a:effectLst/>
                        </a:rPr>
                        <a:t>ruangan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adalah</a:t>
                      </a:r>
                      <a:r>
                        <a:rPr lang="en-US" sz="1400" dirty="0">
                          <a:effectLst/>
                        </a:rPr>
                        <a:t> 15-30℃ </a:t>
                      </a:r>
                      <a:r>
                        <a:rPr lang="en-US" sz="1400" dirty="0" err="1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standar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penyimpanan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untuk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produk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termolabil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adalah</a:t>
                      </a:r>
                      <a:r>
                        <a:rPr lang="en-US" sz="1400" dirty="0">
                          <a:effectLst/>
                        </a:rPr>
                        <a:t> 2-8℃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400" dirty="0" err="1">
                          <a:effectLst/>
                        </a:rPr>
                        <a:t>Standar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penyimpanan</a:t>
                      </a:r>
                      <a:r>
                        <a:rPr lang="en-US" sz="1400" dirty="0">
                          <a:effectLst/>
                        </a:rPr>
                        <a:t> di </a:t>
                      </a:r>
                      <a:r>
                        <a:rPr lang="en-US" sz="1400" dirty="0" err="1">
                          <a:effectLst/>
                        </a:rPr>
                        <a:t>ruangan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adalah</a:t>
                      </a:r>
                      <a:r>
                        <a:rPr lang="en-US" sz="1400" dirty="0">
                          <a:effectLst/>
                        </a:rPr>
                        <a:t> 15-30℃ </a:t>
                      </a:r>
                      <a:r>
                        <a:rPr lang="en-US" sz="1400" dirty="0" err="1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standar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penyimpanan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untuk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produk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termolabil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adalah</a:t>
                      </a:r>
                      <a:r>
                        <a:rPr lang="en-US" sz="1400" dirty="0">
                          <a:effectLst/>
                        </a:rPr>
                        <a:t> 2-8℃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</a:tr>
              <a:tr h="3095858">
                <a:tc>
                  <a:txBody>
                    <a:bodyPr/>
                    <a:lstStyle/>
                    <a:p>
                      <a:pPr indent="-6350" algn="just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400">
                          <a:effectLst/>
                        </a:rPr>
                        <a:t>5.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just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400">
                          <a:effectLst/>
                        </a:rPr>
                        <a:t>Distribusi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400" dirty="0" err="1">
                          <a:effectLst/>
                        </a:rPr>
                        <a:t>Bagian</a:t>
                      </a:r>
                      <a:r>
                        <a:rPr lang="en-US" sz="1400" dirty="0">
                          <a:effectLst/>
                        </a:rPr>
                        <a:t> unit </a:t>
                      </a:r>
                      <a:r>
                        <a:rPr lang="en-US" sz="1400" dirty="0" err="1">
                          <a:effectLst/>
                        </a:rPr>
                        <a:t>pelayanan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kefarmasian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membuat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surat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permintaan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untuk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bagian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gudang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farmasi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penyiapan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perbekalan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farmasi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penerimaan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pengecekan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oleh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bagian</a:t>
                      </a:r>
                      <a:r>
                        <a:rPr lang="en-US" sz="1400" dirty="0">
                          <a:effectLst/>
                        </a:rPr>
                        <a:t> unit </a:t>
                      </a:r>
                      <a:r>
                        <a:rPr lang="en-US" sz="1400" dirty="0" err="1">
                          <a:effectLst/>
                        </a:rPr>
                        <a:t>pelayanan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kefarmasian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pencatatan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oleh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bagian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gudang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farmasi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unit </a:t>
                      </a:r>
                      <a:r>
                        <a:rPr lang="en-US" sz="1400" dirty="0" err="1">
                          <a:effectLst/>
                        </a:rPr>
                        <a:t>pelayanan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kefarmasian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400" dirty="0" err="1">
                          <a:effectLst/>
                        </a:rPr>
                        <a:t>Bagian</a:t>
                      </a:r>
                      <a:r>
                        <a:rPr lang="en-US" sz="1400" dirty="0">
                          <a:effectLst/>
                        </a:rPr>
                        <a:t> unit </a:t>
                      </a:r>
                      <a:r>
                        <a:rPr lang="en-US" sz="1400" dirty="0" err="1">
                          <a:effectLst/>
                        </a:rPr>
                        <a:t>pelayanan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kefarmasian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membuat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surat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permintaan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untuk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bagian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gudang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farmasi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penyiapan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perbekalan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farmasi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penerimaan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pengecekan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oleh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bagian</a:t>
                      </a:r>
                      <a:r>
                        <a:rPr lang="en-US" sz="1400" dirty="0">
                          <a:effectLst/>
                        </a:rPr>
                        <a:t> unit </a:t>
                      </a:r>
                      <a:r>
                        <a:rPr lang="en-US" sz="1400" dirty="0" err="1">
                          <a:effectLst/>
                        </a:rPr>
                        <a:t>pelayanan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kefarmasian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pencatatan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oleh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bagian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gudang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farmasi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unit </a:t>
                      </a:r>
                      <a:r>
                        <a:rPr lang="en-US" sz="1400" dirty="0" err="1">
                          <a:effectLst/>
                        </a:rPr>
                        <a:t>pelayanan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kefarmasian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</a:tr>
              <a:tr h="1747107">
                <a:tc>
                  <a:txBody>
                    <a:bodyPr/>
                    <a:lstStyle/>
                    <a:p>
                      <a:pPr indent="-6350" algn="just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400">
                          <a:effectLst/>
                        </a:rPr>
                        <a:t>6.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just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400">
                          <a:effectLst/>
                        </a:rPr>
                        <a:t>Pemusnahan, penarikan, peengendalian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400" dirty="0" err="1">
                          <a:effectLst/>
                        </a:rPr>
                        <a:t>Peraturan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Menteri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Kesehatan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Republik</a:t>
                      </a:r>
                      <a:r>
                        <a:rPr lang="en-US" sz="1400" dirty="0">
                          <a:effectLst/>
                        </a:rPr>
                        <a:t> Indonesia </a:t>
                      </a:r>
                      <a:r>
                        <a:rPr lang="en-US" sz="1400" dirty="0" err="1">
                          <a:effectLst/>
                        </a:rPr>
                        <a:t>Nomer</a:t>
                      </a:r>
                      <a:r>
                        <a:rPr lang="en-US" sz="1400" dirty="0">
                          <a:effectLst/>
                        </a:rPr>
                        <a:t> 58 </a:t>
                      </a:r>
                      <a:r>
                        <a:rPr lang="en-US" sz="1400" dirty="0" err="1">
                          <a:effectLst/>
                        </a:rPr>
                        <a:t>Tahun</a:t>
                      </a:r>
                      <a:r>
                        <a:rPr lang="en-US" sz="1400" dirty="0">
                          <a:effectLst/>
                        </a:rPr>
                        <a:t> 2014 </a:t>
                      </a:r>
                      <a:r>
                        <a:rPr lang="en-US" sz="1400" dirty="0" err="1">
                          <a:effectLst/>
                        </a:rPr>
                        <a:t>tentang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standar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pelayanan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kefarmasian</a:t>
                      </a:r>
                      <a:r>
                        <a:rPr lang="en-US" sz="1400" dirty="0">
                          <a:effectLst/>
                        </a:rPr>
                        <a:t> di </a:t>
                      </a:r>
                      <a:r>
                        <a:rPr lang="en-US" sz="1400" dirty="0" err="1">
                          <a:effectLst/>
                        </a:rPr>
                        <a:t>Rumah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Sakit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50000"/>
                        </a:lnSpc>
                        <a:spcAft>
                          <a:spcPts val="1350"/>
                        </a:spcAft>
                      </a:pPr>
                      <a:r>
                        <a:rPr lang="en-US" sz="1400" dirty="0" err="1">
                          <a:effectLst/>
                        </a:rPr>
                        <a:t>Peraturan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Menteri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Kesehatan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Republik</a:t>
                      </a:r>
                      <a:r>
                        <a:rPr lang="en-US" sz="1400" dirty="0">
                          <a:effectLst/>
                        </a:rPr>
                        <a:t> Indonesia </a:t>
                      </a:r>
                      <a:r>
                        <a:rPr lang="en-US" sz="1400" dirty="0" err="1">
                          <a:effectLst/>
                        </a:rPr>
                        <a:t>Nomer</a:t>
                      </a:r>
                      <a:r>
                        <a:rPr lang="en-US" sz="1400" dirty="0">
                          <a:effectLst/>
                        </a:rPr>
                        <a:t> 58 </a:t>
                      </a:r>
                      <a:r>
                        <a:rPr lang="en-US" sz="1400" dirty="0" err="1">
                          <a:effectLst/>
                        </a:rPr>
                        <a:t>Tahun</a:t>
                      </a:r>
                      <a:r>
                        <a:rPr lang="en-US" sz="1400" dirty="0">
                          <a:effectLst/>
                        </a:rPr>
                        <a:t> 2014 </a:t>
                      </a:r>
                      <a:r>
                        <a:rPr lang="en-US" sz="1400" dirty="0" err="1">
                          <a:effectLst/>
                        </a:rPr>
                        <a:t>tentang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standar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pelayanan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kefarmasian</a:t>
                      </a:r>
                      <a:r>
                        <a:rPr lang="en-US" sz="1400" dirty="0">
                          <a:effectLst/>
                        </a:rPr>
                        <a:t> di </a:t>
                      </a:r>
                      <a:r>
                        <a:rPr lang="en-US" sz="1400" dirty="0" err="1">
                          <a:effectLst/>
                        </a:rPr>
                        <a:t>Rumah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Sakit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3908" marR="2390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605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735627" y="356659"/>
            <a:ext cx="9456373" cy="7680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4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94371" y="356659"/>
            <a:ext cx="8538883" cy="7933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EFEKTIVITAS TIAP-TIAP UNSUR PENGENDALIAN INTERN</a:t>
            </a:r>
            <a:endParaRPr lang="en-US" sz="2800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761971"/>
              </p:ext>
            </p:extLst>
          </p:nvPr>
        </p:nvGraphicFramePr>
        <p:xfrm>
          <a:off x="3633785" y="1559861"/>
          <a:ext cx="7312120" cy="39063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05623"/>
                <a:gridCol w="2803164"/>
                <a:gridCol w="1505623"/>
                <a:gridCol w="1497710"/>
              </a:tblGrid>
              <a:tr h="635584">
                <a:tc rowSpan="2"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1350"/>
                        </a:spcAft>
                        <a:tabLst>
                          <a:tab pos="86995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No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Unsur-unsur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Bef>
                          <a:spcPts val="95"/>
                        </a:spcBef>
                        <a:spcAft>
                          <a:spcPts val="135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Nama Rumah Sakit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65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Bef>
                          <a:spcPts val="85"/>
                        </a:spcBef>
                        <a:spcAft>
                          <a:spcPts val="135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RSU Kasih Ibu Surakarta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Bef>
                          <a:spcPts val="85"/>
                        </a:spcBef>
                        <a:spcAft>
                          <a:spcPts val="135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RSU Astrini Wonogiri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35584"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90805" algn="just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Struktur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Organisasi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Tidak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Efektif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3175" indent="-6350" algn="ctr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Tidak efektif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50749"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Bef>
                          <a:spcPts val="155"/>
                        </a:spcBef>
                        <a:spcAft>
                          <a:spcPts val="135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89535" indent="1270" algn="just">
                        <a:lnSpc>
                          <a:spcPct val="195000"/>
                        </a:lnSpc>
                        <a:spcBef>
                          <a:spcPts val="95"/>
                        </a:spcBef>
                        <a:spcAft>
                          <a:spcPts val="135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Sistem otorisasi dan prosedur pencatatan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Bef>
                          <a:spcPts val="95"/>
                        </a:spcBef>
                        <a:spcAft>
                          <a:spcPts val="135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Efektif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3175" indent="-6350" algn="ctr">
                        <a:lnSpc>
                          <a:spcPct val="195000"/>
                        </a:lnSpc>
                        <a:spcBef>
                          <a:spcPts val="95"/>
                        </a:spcBef>
                        <a:spcAft>
                          <a:spcPts val="135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Tidak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efektif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35584"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3.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90805" algn="just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Praktik yang sehat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90600" indent="-990600" algn="ctr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Efektif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135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Efektif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35584"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4.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just">
                        <a:lnSpc>
                          <a:spcPct val="19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Karyawan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Efektif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-6350" algn="ctr">
                        <a:lnSpc>
                          <a:spcPct val="19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Efektif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915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31372" y="352897"/>
            <a:ext cx="8618499" cy="768085"/>
          </a:xfrm>
          <a:solidFill>
            <a:schemeClr val="accent1"/>
          </a:solidFill>
          <a:ln>
            <a:noFill/>
          </a:ln>
        </p:spPr>
        <p:txBody>
          <a:bodyPr/>
          <a:lstStyle/>
          <a:p>
            <a:r>
              <a:rPr lang="en-US" altLang="ko-K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KESIMPULAN</a:t>
            </a:r>
            <a:endParaRPr lang="ko-KR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064409" y="541778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/>
            </a:r>
            <a:b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1372" y="1353473"/>
            <a:ext cx="683004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Didapatkan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hasil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bahwa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penerapan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sistem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pengendalian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intern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persediaan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obat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di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Rumah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Sakit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Umum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Kasih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Ibu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Surakarta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telah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efektif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pada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3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unsur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yaitu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unsur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sistem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otorisasi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prosedur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pencatatan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praktik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sehat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unsur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karyawan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adapun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1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unsur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belum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efektif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yaitu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unsur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struktur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organisasi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Penerapan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sistem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pengendalian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intern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persediaan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obat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di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Rumah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Sakit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Astrini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Wonogiri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telah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efektif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pada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2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unsur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yaitu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unsur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praktik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sehat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karyawan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adapun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2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unsur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belum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efektif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yaitu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unsur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struktur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organisasi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unsur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sistem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otorisasi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prosedur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pencatatan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62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31372" y="352897"/>
            <a:ext cx="8618499" cy="768085"/>
          </a:xfrm>
          <a:solidFill>
            <a:schemeClr val="accent1"/>
          </a:solidFill>
          <a:ln>
            <a:noFill/>
          </a:ln>
        </p:spPr>
        <p:txBody>
          <a:bodyPr/>
          <a:lstStyle/>
          <a:p>
            <a:r>
              <a:rPr lang="en-US" altLang="ko-K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SARAN</a:t>
            </a:r>
            <a:endParaRPr lang="ko-KR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064409" y="541778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/>
            </a:r>
            <a:b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1372" y="1500351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Diharapkan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pada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masa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akan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datang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lebih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banyak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dilakukan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penelitian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terkait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sistem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pengendalian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intern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pada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bidang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kefarmasian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spcAft>
                <a:spcPts val="1350"/>
              </a:spcAft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Rumah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Sakit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Umum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Kasih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Ibu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Surakarta,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perlu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meningkatkan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minimal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mempertahankan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sistem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pengendalian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intern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persediaan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obat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pada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unsur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sistem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otorisasi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prosedur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pencatatan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sudah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berjalan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sedangkan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Rumah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Sakit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Umum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Astrini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Wonogiri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sangat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diperlukan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perbaikan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pada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sistem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otorisasi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untuk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prosedur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pencatatan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sudah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berjalan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dengan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baik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697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523051" y="3246663"/>
            <a:ext cx="3145899" cy="768084"/>
          </a:xfrm>
        </p:spPr>
        <p:txBody>
          <a:bodyPr>
            <a:noAutofit/>
          </a:bodyPr>
          <a:lstStyle/>
          <a:p>
            <a:r>
              <a:rPr lang="en-US" altLang="ko-KR" sz="8000" dirty="0" err="1" smtClean="0"/>
              <a:t>Terima</a:t>
            </a:r>
            <a:r>
              <a:rPr lang="en-US" altLang="ko-KR" sz="8000" dirty="0" smtClean="0"/>
              <a:t> </a:t>
            </a:r>
            <a:r>
              <a:rPr lang="en-US" altLang="ko-KR" sz="8000" dirty="0" err="1" smtClean="0"/>
              <a:t>Kasih</a:t>
            </a:r>
            <a:endParaRPr lang="ko-KR" altLang="en-US" sz="8000" dirty="0"/>
          </a:p>
        </p:txBody>
      </p:sp>
    </p:spTree>
    <p:extLst>
      <p:ext uri="{BB962C8B-B14F-4D97-AF65-F5344CB8AC3E}">
        <p14:creationId xmlns:p14="http://schemas.microsoft.com/office/powerpoint/2010/main" val="227232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A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7A7BD"/>
      </a:accent1>
      <a:accent2>
        <a:srgbClr val="69B6CC"/>
      </a:accent2>
      <a:accent3>
        <a:srgbClr val="57A7BD"/>
      </a:accent3>
      <a:accent4>
        <a:srgbClr val="69B6CC"/>
      </a:accent4>
      <a:accent5>
        <a:srgbClr val="57A7BD"/>
      </a:accent5>
      <a:accent6>
        <a:srgbClr val="69B6CC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ts Slide Master">
  <a:themeElements>
    <a:clrScheme name="ALLPPT-COLOR-A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7A7BD"/>
      </a:accent1>
      <a:accent2>
        <a:srgbClr val="69B6CC"/>
      </a:accent2>
      <a:accent3>
        <a:srgbClr val="57A7BD"/>
      </a:accent3>
      <a:accent4>
        <a:srgbClr val="69B6CC"/>
      </a:accent4>
      <a:accent5>
        <a:srgbClr val="57A7BD"/>
      </a:accent5>
      <a:accent6>
        <a:srgbClr val="69B6CC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1_Contents Slide Master">
  <a:themeElements>
    <a:clrScheme name="ALLPPT-COLOR-A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7A7BD"/>
      </a:accent1>
      <a:accent2>
        <a:srgbClr val="69B6CC"/>
      </a:accent2>
      <a:accent3>
        <a:srgbClr val="57A7BD"/>
      </a:accent3>
      <a:accent4>
        <a:srgbClr val="69B6CC"/>
      </a:accent4>
      <a:accent5>
        <a:srgbClr val="57A7BD"/>
      </a:accent5>
      <a:accent6>
        <a:srgbClr val="69B6CC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795</Words>
  <Application>Microsoft Office PowerPoint</Application>
  <PresentationFormat>Widescreen</PresentationFormat>
  <Paragraphs>111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 Unicode MS</vt:lpstr>
      <vt:lpstr>Malgun Gothic</vt:lpstr>
      <vt:lpstr>SimSun</vt:lpstr>
      <vt:lpstr>Arial</vt:lpstr>
      <vt:lpstr>Calibri</vt:lpstr>
      <vt:lpstr>Calibri Light</vt:lpstr>
      <vt:lpstr>Times New Roman</vt:lpstr>
      <vt:lpstr>Office Theme</vt:lpstr>
      <vt:lpstr>Section Break Slide Master</vt:lpstr>
      <vt:lpstr>Contents Slide Master</vt:lpstr>
      <vt:lpstr>1_Contents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ACER</cp:lastModifiedBy>
  <cp:revision>37</cp:revision>
  <dcterms:created xsi:type="dcterms:W3CDTF">2021-01-24T14:02:13Z</dcterms:created>
  <dcterms:modified xsi:type="dcterms:W3CDTF">2021-06-24T04:08:49Z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544012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S9.0.3</vt:lpwstr>
  </property>
</Properties>
</file>