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0" r:id="rId4"/>
    <p:sldId id="271" r:id="rId5"/>
    <p:sldId id="261" r:id="rId6"/>
    <p:sldId id="262" r:id="rId7"/>
    <p:sldId id="263" r:id="rId8"/>
    <p:sldId id="272" r:id="rId9"/>
    <p:sldId id="265" r:id="rId10"/>
    <p:sldId id="266" r:id="rId11"/>
    <p:sldId id="267" r:id="rId12"/>
    <p:sldId id="268" r:id="rId13"/>
    <p:sldId id="269" r:id="rId14"/>
    <p:sldId id="274" r:id="rId15"/>
    <p:sldId id="275" r:id="rId16"/>
    <p:sldId id="276" r:id="rId17"/>
    <p:sldId id="281" r:id="rId18"/>
    <p:sldId id="278" r:id="rId19"/>
    <p:sldId id="279" r:id="rId20"/>
    <p:sldId id="280" r:id="rId21"/>
    <p:sldId id="282" r:id="rId22"/>
    <p:sldId id="277" r:id="rId23"/>
    <p:sldId id="283" r:id="rId24"/>
    <p:sldId id="273"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94660"/>
  </p:normalViewPr>
  <p:slideViewPr>
    <p:cSldViewPr>
      <p:cViewPr varScale="1">
        <p:scale>
          <a:sx n="83" d="100"/>
          <a:sy n="83" d="100"/>
        </p:scale>
        <p:origin x="-1430"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G:\Skripsi%20Rizka\DATA%20SKRIPS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Tepat</c:v>
          </c:tx>
          <c:invertIfNegative val="0"/>
          <c:dLbls>
            <c:dLbl>
              <c:idx val="0"/>
              <c:layout/>
              <c:tx>
                <c:rich>
                  <a:bodyPr/>
                  <a:lstStyle/>
                  <a:p>
                    <a:r>
                      <a:rPr lang="en-US"/>
                      <a:t>100%</a:t>
                    </a:r>
                  </a:p>
                </c:rich>
              </c:tx>
              <c:showLegendKey val="0"/>
              <c:showVal val="1"/>
              <c:showCatName val="0"/>
              <c:showSerName val="0"/>
              <c:showPercent val="0"/>
              <c:showBubbleSize val="0"/>
            </c:dLbl>
            <c:dLbl>
              <c:idx val="1"/>
              <c:delete val="1"/>
            </c:dLbl>
            <c:dLbl>
              <c:idx val="2"/>
              <c:layout/>
              <c:tx>
                <c:rich>
                  <a:bodyPr/>
                  <a:lstStyle/>
                  <a:p>
                    <a:r>
                      <a:rPr lang="en-US"/>
                      <a:t>100%</a:t>
                    </a:r>
                  </a:p>
                </c:rich>
              </c:tx>
              <c:showLegendKey val="0"/>
              <c:showVal val="1"/>
              <c:showCatName val="0"/>
              <c:showSerName val="0"/>
              <c:showPercent val="0"/>
              <c:showBubbleSize val="0"/>
            </c:dLbl>
            <c:dLbl>
              <c:idx val="3"/>
              <c:delete val="1"/>
            </c:dLbl>
            <c:dLbl>
              <c:idx val="4"/>
              <c:layout/>
              <c:tx>
                <c:rich>
                  <a:bodyPr/>
                  <a:lstStyle/>
                  <a:p>
                    <a:r>
                      <a:rPr lang="en-US"/>
                      <a:t>100%</a:t>
                    </a:r>
                  </a:p>
                </c:rich>
              </c:tx>
              <c:showLegendKey val="0"/>
              <c:showVal val="1"/>
              <c:showCatName val="0"/>
              <c:showSerName val="0"/>
              <c:showPercent val="0"/>
              <c:showBubbleSize val="0"/>
            </c:dLbl>
            <c:dLbl>
              <c:idx val="5"/>
              <c:delete val="1"/>
            </c:dLbl>
            <c:dLbl>
              <c:idx val="6"/>
              <c:layout/>
              <c:tx>
                <c:rich>
                  <a:bodyPr/>
                  <a:lstStyle/>
                  <a:p>
                    <a:r>
                      <a:rPr lang="en-US"/>
                      <a:t>98%</a:t>
                    </a:r>
                  </a:p>
                </c:rich>
              </c:tx>
              <c:showLegendKey val="0"/>
              <c:showVal val="1"/>
              <c:showCatName val="0"/>
              <c:showSerName val="0"/>
              <c:showPercent val="0"/>
              <c:showBubbleSize val="0"/>
            </c:dLbl>
            <c:dLbl>
              <c:idx val="7"/>
              <c:delete val="1"/>
            </c:dLbl>
            <c:showLegendKey val="0"/>
            <c:showVal val="1"/>
            <c:showCatName val="0"/>
            <c:showSerName val="0"/>
            <c:showPercent val="0"/>
            <c:showBubbleSize val="0"/>
            <c:showLeaderLines val="0"/>
          </c:dLbls>
          <c:cat>
            <c:strRef>
              <c:f>'[DATA SKRIPSI.xlsx]Persentase evaluasi'!$B$5:$B$12</c:f>
              <c:strCache>
                <c:ptCount val="8"/>
                <c:pt idx="0">
                  <c:v>Tepat Pasien</c:v>
                </c:pt>
                <c:pt idx="1">
                  <c:v>Tidak Tepat Pasien</c:v>
                </c:pt>
                <c:pt idx="2">
                  <c:v>Tepat Indikasi </c:v>
                </c:pt>
                <c:pt idx="3">
                  <c:v>Tidak Tepat Indikasi</c:v>
                </c:pt>
                <c:pt idx="4">
                  <c:v>Tepat Obat</c:v>
                </c:pt>
                <c:pt idx="5">
                  <c:v>Tidak Tapat Obat</c:v>
                </c:pt>
                <c:pt idx="6">
                  <c:v>Tepat Dosis</c:v>
                </c:pt>
                <c:pt idx="7">
                  <c:v>Tidak Tepat Dosis</c:v>
                </c:pt>
              </c:strCache>
            </c:strRef>
          </c:cat>
          <c:val>
            <c:numRef>
              <c:f>'[DATA SKRIPSI.xlsx]Persentase evaluasi'!$D$5:$D$12</c:f>
              <c:numCache>
                <c:formatCode>General</c:formatCode>
                <c:ptCount val="8"/>
                <c:pt idx="0">
                  <c:v>100</c:v>
                </c:pt>
                <c:pt idx="1">
                  <c:v>0</c:v>
                </c:pt>
                <c:pt idx="2">
                  <c:v>100</c:v>
                </c:pt>
                <c:pt idx="3">
                  <c:v>0</c:v>
                </c:pt>
                <c:pt idx="4">
                  <c:v>100</c:v>
                </c:pt>
                <c:pt idx="5">
                  <c:v>0</c:v>
                </c:pt>
                <c:pt idx="6">
                  <c:v>98</c:v>
                </c:pt>
                <c:pt idx="7">
                  <c:v>0</c:v>
                </c:pt>
              </c:numCache>
            </c:numRef>
          </c:val>
        </c:ser>
        <c:ser>
          <c:idx val="1"/>
          <c:order val="1"/>
          <c:tx>
            <c:v>Tidak Tepat</c:v>
          </c:tx>
          <c:invertIfNegative val="0"/>
          <c:dLbls>
            <c:dLbl>
              <c:idx val="0"/>
              <c:delete val="1"/>
            </c:dLbl>
            <c:dLbl>
              <c:idx val="1"/>
              <c:layout>
                <c:manualLayout>
                  <c:x val="-1.4842300556586275E-2"/>
                  <c:y val="0"/>
                </c:manualLayout>
              </c:layout>
              <c:showLegendKey val="0"/>
              <c:showVal val="1"/>
              <c:showCatName val="0"/>
              <c:showSerName val="0"/>
              <c:showPercent val="0"/>
              <c:showBubbleSize val="0"/>
            </c:dLbl>
            <c:dLbl>
              <c:idx val="2"/>
              <c:delete val="1"/>
            </c:dLbl>
            <c:dLbl>
              <c:idx val="3"/>
              <c:layout>
                <c:manualLayout>
                  <c:x val="-7.421150278293146E-3"/>
                  <c:y val="0"/>
                </c:manualLayout>
              </c:layout>
              <c:showLegendKey val="0"/>
              <c:showVal val="1"/>
              <c:showCatName val="0"/>
              <c:showSerName val="0"/>
              <c:showPercent val="0"/>
              <c:showBubbleSize val="0"/>
            </c:dLbl>
            <c:dLbl>
              <c:idx val="4"/>
              <c:delete val="1"/>
            </c:dLbl>
            <c:dLbl>
              <c:idx val="5"/>
              <c:layout/>
              <c:tx>
                <c:rich>
                  <a:bodyPr/>
                  <a:lstStyle/>
                  <a:p>
                    <a:r>
                      <a:rPr lang="en-US"/>
                      <a:t>0</a:t>
                    </a:r>
                  </a:p>
                </c:rich>
              </c:tx>
              <c:showLegendKey val="0"/>
              <c:showVal val="1"/>
              <c:showCatName val="0"/>
              <c:showSerName val="0"/>
              <c:showPercent val="0"/>
              <c:showBubbleSize val="0"/>
            </c:dLbl>
            <c:dLbl>
              <c:idx val="6"/>
              <c:delete val="1"/>
            </c:dLbl>
            <c:dLbl>
              <c:idx val="7"/>
              <c:layout/>
              <c:tx>
                <c:rich>
                  <a:bodyPr/>
                  <a:lstStyle/>
                  <a:p>
                    <a:r>
                      <a:rPr lang="en-US"/>
                      <a:t>2%</a:t>
                    </a: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'[DATA SKRIPSI.xlsx]Persentase evaluasi'!$B$5:$B$12</c:f>
              <c:strCache>
                <c:ptCount val="8"/>
                <c:pt idx="0">
                  <c:v>Tepat Pasien</c:v>
                </c:pt>
                <c:pt idx="1">
                  <c:v>Tidak Tepat Pasien</c:v>
                </c:pt>
                <c:pt idx="2">
                  <c:v>Tepat Indikasi </c:v>
                </c:pt>
                <c:pt idx="3">
                  <c:v>Tidak Tepat Indikasi</c:v>
                </c:pt>
                <c:pt idx="4">
                  <c:v>Tepat Obat</c:v>
                </c:pt>
                <c:pt idx="5">
                  <c:v>Tidak Tapat Obat</c:v>
                </c:pt>
                <c:pt idx="6">
                  <c:v>Tepat Dosis</c:v>
                </c:pt>
                <c:pt idx="7">
                  <c:v>Tidak Tepat Dosis</c:v>
                </c:pt>
              </c:strCache>
            </c:strRef>
          </c:cat>
          <c:val>
            <c:numRef>
              <c:f>'[DATA SKRIPSI.xlsx]Persentase evaluasi'!$E$5:$E$12</c:f>
              <c:numCache>
                <c:formatCode>General</c:formatCode>
                <c:ptCount val="8"/>
                <c:pt idx="0">
                  <c:v>0</c:v>
                </c:pt>
                <c:pt idx="1">
                  <c:v>0</c:v>
                </c:pt>
                <c:pt idx="2">
                  <c:v>0</c:v>
                </c:pt>
                <c:pt idx="3">
                  <c:v>0</c:v>
                </c:pt>
                <c:pt idx="4">
                  <c:v>0</c:v>
                </c:pt>
                <c:pt idx="5">
                  <c:v>0</c:v>
                </c:pt>
                <c:pt idx="6">
                  <c:v>0</c:v>
                </c:pt>
                <c:pt idx="7">
                  <c:v>2</c:v>
                </c:pt>
              </c:numCache>
            </c:numRef>
          </c:val>
        </c:ser>
        <c:dLbls>
          <c:showLegendKey val="0"/>
          <c:showVal val="0"/>
          <c:showCatName val="0"/>
          <c:showSerName val="0"/>
          <c:showPercent val="0"/>
          <c:showBubbleSize val="0"/>
        </c:dLbls>
        <c:gapWidth val="300"/>
        <c:axId val="212662912"/>
        <c:axId val="213344640"/>
      </c:barChart>
      <c:catAx>
        <c:axId val="212662912"/>
        <c:scaling>
          <c:orientation val="minMax"/>
        </c:scaling>
        <c:delete val="0"/>
        <c:axPos val="b"/>
        <c:majorTickMark val="none"/>
        <c:minorTickMark val="none"/>
        <c:tickLblPos val="nextTo"/>
        <c:crossAx val="213344640"/>
        <c:crosses val="autoZero"/>
        <c:auto val="1"/>
        <c:lblAlgn val="ctr"/>
        <c:lblOffset val="100"/>
        <c:noMultiLvlLbl val="0"/>
      </c:catAx>
      <c:valAx>
        <c:axId val="213344640"/>
        <c:scaling>
          <c:orientation val="minMax"/>
        </c:scaling>
        <c:delete val="0"/>
        <c:axPos val="l"/>
        <c:majorGridlines/>
        <c:minorGridlines/>
        <c:title>
          <c:tx>
            <c:rich>
              <a:bodyPr/>
              <a:lstStyle/>
              <a:p>
                <a:pPr>
                  <a:defRPr/>
                </a:pPr>
                <a:r>
                  <a:rPr lang="en-US"/>
                  <a:t>Persentase</a:t>
                </a:r>
              </a:p>
            </c:rich>
          </c:tx>
          <c:layout/>
          <c:overlay val="0"/>
        </c:title>
        <c:numFmt formatCode="General" sourceLinked="1"/>
        <c:majorTickMark val="out"/>
        <c:minorTickMark val="none"/>
        <c:tickLblPos val="nextTo"/>
        <c:crossAx val="212662912"/>
        <c:crosses val="autoZero"/>
        <c:crossBetween val="between"/>
      </c:valAx>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5992A35D-9F5C-42B8-BD86-78FF5F25503C}" type="datetimeFigureOut">
              <a:rPr lang="id-ID" smtClean="0"/>
              <a:pPr/>
              <a:t>16/07/2021</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99F5B85-6AD1-441E-ABCC-C76F0926539D}"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5992A35D-9F5C-42B8-BD86-78FF5F25503C}" type="datetimeFigureOut">
              <a:rPr lang="id-ID" smtClean="0"/>
              <a:pPr/>
              <a:t>16/07/2021</a:t>
            </a:fld>
            <a:endParaRPr lang="id-ID"/>
          </a:p>
        </p:txBody>
      </p:sp>
      <p:sp>
        <p:nvSpPr>
          <p:cNvPr id="27" name="Slide Number Placeholder 26"/>
          <p:cNvSpPr>
            <a:spLocks noGrp="1"/>
          </p:cNvSpPr>
          <p:nvPr>
            <p:ph type="sldNum" sz="quarter" idx="11"/>
          </p:nvPr>
        </p:nvSpPr>
        <p:spPr/>
        <p:txBody>
          <a:bodyPr rtlCol="0"/>
          <a:lstStyle/>
          <a:p>
            <a:fld id="{E99F5B85-6AD1-441E-ABCC-C76F0926539D}"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5992A35D-9F5C-42B8-BD86-78FF5F25503C}" type="datetimeFigureOut">
              <a:rPr lang="id-ID" smtClean="0"/>
              <a:pPr/>
              <a:t>16/07/2021</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E99F5B85-6AD1-441E-ABCC-C76F0926539D}"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92A35D-9F5C-42B8-BD86-78FF5F25503C}" type="datetimeFigureOut">
              <a:rPr lang="id-ID" smtClean="0"/>
              <a:pPr/>
              <a:t>16/07/2021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99F5B85-6AD1-441E-ABCC-C76F0926539D}"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992A35D-9F5C-42B8-BD86-78FF5F25503C}" type="datetimeFigureOut">
              <a:rPr lang="id-ID" smtClean="0"/>
              <a:pPr/>
              <a:t>16/07/2021</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99F5B85-6AD1-441E-ABCC-C76F0926539D}"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85728"/>
            <a:ext cx="8001056" cy="2327281"/>
          </a:xfrm>
        </p:spPr>
        <p:txBody>
          <a:bodyPr>
            <a:normAutofit/>
          </a:bodyPr>
          <a:lstStyle/>
          <a:p>
            <a:pPr algn="ctr"/>
            <a:r>
              <a:rPr lang="id-ID" sz="2200" b="1" dirty="0">
                <a:latin typeface="Times New Roman" pitchFamily="18" charset="0"/>
                <a:cs typeface="Times New Roman" pitchFamily="18" charset="0"/>
              </a:rPr>
              <a:t>EVALUASI PENGGUNAAN OBAT ANTIHIPERTENSI PADA PASIEN IBU HAMIL </a:t>
            </a:r>
            <a:r>
              <a:rPr lang="en-US" sz="2200" b="1" dirty="0" smtClean="0">
                <a:latin typeface="Times New Roman" pitchFamily="18" charset="0"/>
                <a:cs typeface="Times New Roman" pitchFamily="18" charset="0"/>
              </a:rPr>
              <a:t>DENGAN PREEKLAMPSIA DI RSUD ABDUL WAHAB SJAHRANI SAMARINDA PERIODE JANUARI-DESEMBER 2020 </a:t>
            </a:r>
            <a:r>
              <a:rPr lang="id-ID" dirty="0"/>
              <a:t/>
            </a:r>
            <a:br>
              <a:rPr lang="id-ID" dirty="0"/>
            </a:br>
            <a:endParaRPr lang="id-ID" dirty="0"/>
          </a:p>
        </p:txBody>
      </p:sp>
      <p:sp>
        <p:nvSpPr>
          <p:cNvPr id="3" name="Subtitle 2"/>
          <p:cNvSpPr>
            <a:spLocks noGrp="1"/>
          </p:cNvSpPr>
          <p:nvPr>
            <p:ph type="subTitle" idx="1"/>
          </p:nvPr>
        </p:nvSpPr>
        <p:spPr>
          <a:xfrm>
            <a:off x="1428728" y="4357694"/>
            <a:ext cx="6572296" cy="1781172"/>
          </a:xfrm>
        </p:spPr>
        <p:txBody>
          <a:bodyPr>
            <a:normAutofit/>
          </a:bodyPr>
          <a:lstStyle/>
          <a:p>
            <a:r>
              <a:rPr lang="id-ID" sz="1800" b="1" dirty="0" smtClean="0">
                <a:solidFill>
                  <a:schemeClr val="tx1"/>
                </a:solidFill>
                <a:latin typeface="Times New Roman" pitchFamily="18" charset="0"/>
                <a:cs typeface="Times New Roman" pitchFamily="18" charset="0"/>
              </a:rPr>
              <a:t>RIZKA </a:t>
            </a:r>
            <a:r>
              <a:rPr lang="id-ID" sz="1800" b="1" dirty="0">
                <a:solidFill>
                  <a:schemeClr val="tx1"/>
                </a:solidFill>
                <a:latin typeface="Times New Roman" pitchFamily="18" charset="0"/>
                <a:cs typeface="Times New Roman" pitchFamily="18" charset="0"/>
              </a:rPr>
              <a:t>HADI MAISARAH</a:t>
            </a:r>
            <a:br>
              <a:rPr lang="id-ID" sz="1800" b="1" dirty="0">
                <a:solidFill>
                  <a:schemeClr val="tx1"/>
                </a:solidFill>
                <a:latin typeface="Times New Roman" pitchFamily="18" charset="0"/>
                <a:cs typeface="Times New Roman" pitchFamily="18" charset="0"/>
              </a:rPr>
            </a:br>
            <a:r>
              <a:rPr lang="id-ID" sz="1800" b="1" dirty="0" smtClean="0">
                <a:solidFill>
                  <a:schemeClr val="tx1"/>
                </a:solidFill>
                <a:latin typeface="Times New Roman" pitchFamily="18" charset="0"/>
                <a:cs typeface="Times New Roman" pitchFamily="18" charset="0"/>
              </a:rPr>
              <a:t>19482013037</a:t>
            </a:r>
          </a:p>
          <a:p>
            <a:endParaRPr lang="id-ID" sz="1800" dirty="0">
              <a:solidFill>
                <a:schemeClr val="tx1"/>
              </a:solidFill>
              <a:latin typeface="Times New Roman" pitchFamily="18" charset="0"/>
              <a:cs typeface="Times New Roman" pitchFamily="18" charset="0"/>
            </a:endParaRPr>
          </a:p>
          <a:p>
            <a:pPr algn="l"/>
            <a:r>
              <a:rPr lang="id-ID" sz="1800" dirty="0" smtClean="0">
                <a:solidFill>
                  <a:schemeClr val="tx1"/>
                </a:solidFill>
                <a:latin typeface="Times New Roman" pitchFamily="18" charset="0"/>
                <a:cs typeface="Times New Roman" pitchFamily="18" charset="0"/>
              </a:rPr>
              <a:t>Pembimbing 1 : apt. Triswanto Sentat, M.Farm.Klin</a:t>
            </a:r>
          </a:p>
          <a:p>
            <a:pPr algn="l"/>
            <a:r>
              <a:rPr lang="id-ID" sz="1800" dirty="0" smtClean="0">
                <a:solidFill>
                  <a:schemeClr val="tx1"/>
                </a:solidFill>
                <a:latin typeface="Times New Roman" pitchFamily="18" charset="0"/>
                <a:cs typeface="Times New Roman" pitchFamily="18" charset="0"/>
              </a:rPr>
              <a:t>Pembimbing 2 : apt. Husnul Warnida, M.Si</a:t>
            </a:r>
            <a:endParaRPr lang="id-ID" sz="1800" dirty="0">
              <a:solidFill>
                <a:schemeClr val="tx1"/>
              </a:solidFill>
              <a:latin typeface="Times New Roman" pitchFamily="18" charset="0"/>
              <a:cs typeface="Times New Roman" pitchFamily="18" charset="0"/>
            </a:endParaRPr>
          </a:p>
        </p:txBody>
      </p:sp>
      <p:pic>
        <p:nvPicPr>
          <p:cNvPr id="4" name="Picture 3" descr="Description: E:\logo 3.png"/>
          <p:cNvPicPr/>
          <p:nvPr/>
        </p:nvPicPr>
        <p:blipFill>
          <a:blip r:embed="rId2">
            <a:extLst>
              <a:ext uri="{28A0092B-C50C-407E-A947-70E740481C1C}">
                <a14:useLocalDpi xmlns:a14="http://schemas.microsoft.com/office/drawing/2010/main" val="0"/>
              </a:ext>
            </a:extLst>
          </a:blip>
          <a:srcRect/>
          <a:stretch>
            <a:fillRect/>
          </a:stretch>
        </p:blipFill>
        <p:spPr bwMode="auto">
          <a:xfrm>
            <a:off x="3428992" y="1928802"/>
            <a:ext cx="2000264" cy="17859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Latar Belakang</a:t>
            </a:r>
            <a:endParaRPr lang="id-ID" dirty="0"/>
          </a:p>
        </p:txBody>
      </p:sp>
      <p:sp>
        <p:nvSpPr>
          <p:cNvPr id="3" name="Content Placeholder 2"/>
          <p:cNvSpPr>
            <a:spLocks noGrp="1"/>
          </p:cNvSpPr>
          <p:nvPr>
            <p:ph idx="1"/>
          </p:nvPr>
        </p:nvSpPr>
        <p:spPr/>
        <p:txBody>
          <a:bodyPr>
            <a:normAutofit/>
          </a:bodyPr>
          <a:lstStyle/>
          <a:p>
            <a:r>
              <a:rPr lang="id-ID" sz="2400" dirty="0" smtClean="0">
                <a:latin typeface="Times New Roman" pitchFamily="18" charset="0"/>
                <a:cs typeface="Times New Roman" pitchFamily="18" charset="0"/>
              </a:rPr>
              <a:t>Angka </a:t>
            </a:r>
            <a:r>
              <a:rPr lang="id-ID" sz="2400" dirty="0">
                <a:latin typeface="Times New Roman" pitchFamily="18" charset="0"/>
                <a:cs typeface="Times New Roman" pitchFamily="18" charset="0"/>
              </a:rPr>
              <a:t>kematian ibu di Indonesia masih sangat tinggi dimana tahun </a:t>
            </a:r>
            <a:r>
              <a:rPr lang="id-ID" sz="2400" dirty="0" smtClean="0">
                <a:latin typeface="Times New Roman" pitchFamily="18" charset="0"/>
                <a:cs typeface="Times New Roman" pitchFamily="18" charset="0"/>
              </a:rPr>
              <a:t>201</a:t>
            </a:r>
            <a:r>
              <a:rPr lang="en-US" sz="2400" dirty="0" smtClean="0">
                <a:latin typeface="Times New Roman" pitchFamily="18" charset="0"/>
                <a:cs typeface="Times New Roman" pitchFamily="18" charset="0"/>
              </a:rPr>
              <a:t>2</a:t>
            </a:r>
            <a:r>
              <a:rPr lang="id-ID" sz="2400" dirty="0" smtClean="0">
                <a:latin typeface="Times New Roman" pitchFamily="18" charset="0"/>
                <a:cs typeface="Times New Roman" pitchFamily="18" charset="0"/>
              </a:rPr>
              <a:t> </a:t>
            </a:r>
            <a:r>
              <a:rPr lang="id-ID" sz="2400" dirty="0">
                <a:latin typeface="Times New Roman" pitchFamily="18" charset="0"/>
                <a:cs typeface="Times New Roman" pitchFamily="18" charset="0"/>
              </a:rPr>
              <a:t>angka kematian ibu (AKI) di Indonesia adalah 359 per 100.000 kelahiran hidup. Penyebab kematian ibu sebagian besar dikarenakan pendarahan, infeksi dan preeklampsia. </a:t>
            </a:r>
            <a:endParaRPr lang="id-ID" sz="2400" dirty="0" smtClean="0">
              <a:latin typeface="Times New Roman" pitchFamily="18" charset="0"/>
              <a:cs typeface="Times New Roman" pitchFamily="18" charset="0"/>
            </a:endParaRPr>
          </a:p>
          <a:p>
            <a:r>
              <a:rPr lang="id-ID" sz="2400" i="1" dirty="0" smtClean="0">
                <a:latin typeface="Times New Roman" pitchFamily="18" charset="0"/>
                <a:cs typeface="Times New Roman" pitchFamily="18" charset="0"/>
              </a:rPr>
              <a:t>World </a:t>
            </a:r>
            <a:r>
              <a:rPr lang="id-ID" sz="2400" i="1" dirty="0">
                <a:latin typeface="Times New Roman" pitchFamily="18" charset="0"/>
                <a:cs typeface="Times New Roman" pitchFamily="18" charset="0"/>
              </a:rPr>
              <a:t>Health Organization</a:t>
            </a:r>
            <a:r>
              <a:rPr lang="id-ID" sz="2400" dirty="0">
                <a:latin typeface="Times New Roman" pitchFamily="18" charset="0"/>
                <a:cs typeface="Times New Roman" pitchFamily="18" charset="0"/>
              </a:rPr>
              <a:t> (WHO) memperkirakan kasus preeklampsia tujuh kali lebih tinggi di negara berkembang dari pada di negara maju. </a:t>
            </a:r>
            <a:endParaRPr lang="id-ID" sz="2400" dirty="0" smtClean="0">
              <a:latin typeface="Times New Roman" pitchFamily="18" charset="0"/>
              <a:cs typeface="Times New Roman" pitchFamily="18" charset="0"/>
            </a:endParaRPr>
          </a:p>
          <a:p>
            <a:r>
              <a:rPr lang="id-ID" sz="2400" dirty="0" smtClean="0">
                <a:latin typeface="Times New Roman" pitchFamily="18" charset="0"/>
                <a:cs typeface="Times New Roman" pitchFamily="18" charset="0"/>
              </a:rPr>
              <a:t>Pravelensi </a:t>
            </a:r>
            <a:r>
              <a:rPr lang="id-ID" sz="2400" dirty="0">
                <a:latin typeface="Times New Roman" pitchFamily="18" charset="0"/>
                <a:cs typeface="Times New Roman" pitchFamily="18" charset="0"/>
              </a:rPr>
              <a:t>preeklamsia di negara maju adalah 1,3 </a:t>
            </a:r>
            <a:r>
              <a:rPr lang="id-ID" sz="2400" dirty="0" smtClean="0">
                <a:latin typeface="Times New Roman" pitchFamily="18" charset="0"/>
                <a:cs typeface="Times New Roman" pitchFamily="18" charset="0"/>
              </a:rPr>
              <a:t>- 6</a:t>
            </a:r>
            <a:r>
              <a:rPr lang="id-ID" sz="2400" dirty="0">
                <a:latin typeface="Times New Roman" pitchFamily="18" charset="0"/>
                <a:cs typeface="Times New Roman" pitchFamily="18" charset="0"/>
              </a:rPr>
              <a:t>% sedangkan di negara berkembang adalah </a:t>
            </a:r>
            <a:r>
              <a:rPr lang="id-ID" sz="2400" dirty="0" smtClean="0">
                <a:latin typeface="Times New Roman" pitchFamily="18" charset="0"/>
                <a:cs typeface="Times New Roman" pitchFamily="18" charset="0"/>
              </a:rPr>
              <a:t>1,8-18</a:t>
            </a:r>
            <a:r>
              <a:rPr lang="id-ID" sz="2400" dirty="0">
                <a:latin typeface="Times New Roman" pitchFamily="18" charset="0"/>
                <a:cs typeface="Times New Roman" pitchFamily="18" charset="0"/>
              </a:rPr>
              <a:t>%. Kejadian preeklamsia di Indonesia </a:t>
            </a:r>
            <a:r>
              <a:rPr lang="id-ID" sz="2400" dirty="0" smtClean="0">
                <a:latin typeface="Times New Roman" pitchFamily="18" charset="0"/>
                <a:cs typeface="Times New Roman" pitchFamily="18" charset="0"/>
              </a:rPr>
              <a:t>yaitu </a:t>
            </a:r>
            <a:r>
              <a:rPr lang="id-ID" sz="2400" dirty="0">
                <a:latin typeface="Times New Roman" pitchFamily="18" charset="0"/>
                <a:cs typeface="Times New Roman" pitchFamily="18" charset="0"/>
              </a:rPr>
              <a:t>sekitar 5,3%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sp>
        <p:nvSpPr>
          <p:cNvPr id="4" name="Rounded Rectangle 3"/>
          <p:cNvSpPr/>
          <p:nvPr/>
        </p:nvSpPr>
        <p:spPr>
          <a:xfrm>
            <a:off x="214282" y="928670"/>
            <a:ext cx="4357718" cy="5429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smtClean="0">
              <a:latin typeface="Times New Roman" pitchFamily="18" charset="0"/>
              <a:cs typeface="Times New Roman" pitchFamily="18" charset="0"/>
            </a:endParaRPr>
          </a:p>
          <a:p>
            <a:pPr algn="ctr"/>
            <a:r>
              <a:rPr lang="id-ID" sz="2000" dirty="0" smtClean="0">
                <a:latin typeface="Times New Roman" pitchFamily="18" charset="0"/>
                <a:cs typeface="Times New Roman" pitchFamily="18" charset="0"/>
              </a:rPr>
              <a:t>Rumusan Masalah</a:t>
            </a:r>
          </a:p>
          <a:p>
            <a:pPr algn="ctr"/>
            <a:endParaRPr lang="id-ID" sz="2000" dirty="0" smtClean="0">
              <a:latin typeface="Times New Roman" pitchFamily="18" charset="0"/>
              <a:cs typeface="Times New Roman" pitchFamily="18" charset="0"/>
            </a:endParaRPr>
          </a:p>
          <a:p>
            <a:pPr lvl="0">
              <a:buFont typeface="Arial" pitchFamily="34" charset="0"/>
              <a:buChar char="•"/>
            </a:pPr>
            <a:r>
              <a:rPr lang="id-ID" sz="16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Bagaimana gambaran penggunaan obat antihipertensi pada ibu hamil di Rumah Sakit </a:t>
            </a:r>
            <a:r>
              <a:rPr lang="en-US" sz="2000" dirty="0" smtClean="0">
                <a:latin typeface="Times New Roman" pitchFamily="18" charset="0"/>
                <a:cs typeface="Times New Roman" pitchFamily="18" charset="0"/>
              </a:rPr>
              <a:t>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a:t>
            </a:r>
          </a:p>
          <a:p>
            <a:pPr lvl="0"/>
            <a:endParaRPr lang="id-ID" dirty="0" smtClean="0">
              <a:latin typeface="Times New Roman" pitchFamily="18" charset="0"/>
              <a:cs typeface="Times New Roman" pitchFamily="18" charset="0"/>
            </a:endParaRPr>
          </a:p>
          <a:p>
            <a:pPr lvl="0">
              <a:buFont typeface="Arial" pitchFamily="34" charset="0"/>
              <a:buChar char="•"/>
            </a:pPr>
            <a:r>
              <a:rPr lang="id-ID"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Apakah penggunaan obat antihipertensi pada ibu hamil di Rumah </a:t>
            </a:r>
            <a:r>
              <a:rPr lang="en-US" sz="2000" dirty="0" err="1" smtClean="0">
                <a:latin typeface="Times New Roman" pitchFamily="18" charset="0"/>
                <a:cs typeface="Times New Roman" pitchFamily="18" charset="0"/>
              </a:rPr>
              <a:t>Sakit</a:t>
            </a:r>
            <a:r>
              <a:rPr lang="en-US" sz="2000" dirty="0" smtClean="0">
                <a:latin typeface="Times New Roman" pitchFamily="18" charset="0"/>
                <a:cs typeface="Times New Roman" pitchFamily="18" charset="0"/>
              </a:rPr>
              <a:t> 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 sudah memenuhi kriteria ketepatan indikasi, ketepatan pasien, ketepatan obat dan ketepatan dosis ?</a:t>
            </a:r>
          </a:p>
          <a:p>
            <a:endParaRPr lang="id-ID" dirty="0" smtClean="0">
              <a:latin typeface="Times New Roman" pitchFamily="18" charset="0"/>
              <a:cs typeface="Times New Roman" pitchFamily="18" charset="0"/>
            </a:endParaRPr>
          </a:p>
          <a:p>
            <a:pPr algn="ctr"/>
            <a:endParaRPr lang="id-ID" dirty="0">
              <a:latin typeface="Times New Roman" pitchFamily="18" charset="0"/>
              <a:cs typeface="Times New Roman" pitchFamily="18" charset="0"/>
            </a:endParaRPr>
          </a:p>
        </p:txBody>
      </p:sp>
      <p:sp>
        <p:nvSpPr>
          <p:cNvPr id="5" name="Rounded Rectangle 4"/>
          <p:cNvSpPr/>
          <p:nvPr/>
        </p:nvSpPr>
        <p:spPr>
          <a:xfrm>
            <a:off x="4786314" y="1071546"/>
            <a:ext cx="4000528" cy="5143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latin typeface="Times New Roman" pitchFamily="18" charset="0"/>
                <a:cs typeface="Times New Roman" pitchFamily="18" charset="0"/>
              </a:rPr>
              <a:t>Tujuan Peneltian</a:t>
            </a:r>
          </a:p>
          <a:p>
            <a:pPr algn="ctr"/>
            <a:endParaRPr lang="id-ID" sz="2000" dirty="0" smtClean="0">
              <a:latin typeface="Times New Roman" pitchFamily="18" charset="0"/>
              <a:cs typeface="Times New Roman" pitchFamily="18" charset="0"/>
            </a:endParaRPr>
          </a:p>
          <a:p>
            <a:pPr lvl="0">
              <a:buFont typeface="Arial" pitchFamily="34" charset="0"/>
              <a:buChar char="•"/>
            </a:pPr>
            <a:r>
              <a:rPr lang="id-ID" sz="2000" dirty="0" smtClean="0">
                <a:latin typeface="Times New Roman" pitchFamily="18" charset="0"/>
                <a:cs typeface="Times New Roman" pitchFamily="18" charset="0"/>
              </a:rPr>
              <a:t>Mengetahui gambaran penggunaan obat antihipertensi pada ibu hamil di Rumah Sakit </a:t>
            </a:r>
            <a:r>
              <a:rPr lang="en-US" sz="2000" dirty="0" smtClean="0">
                <a:latin typeface="Times New Roman" pitchFamily="18" charset="0"/>
                <a:cs typeface="Times New Roman" pitchFamily="18" charset="0"/>
              </a:rPr>
              <a:t>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a:t>
            </a:r>
          </a:p>
          <a:p>
            <a:pPr lvl="0">
              <a:buFont typeface="Arial" pitchFamily="34" charset="0"/>
              <a:buChar char="•"/>
            </a:pPr>
            <a:endParaRPr lang="id-ID" sz="2000" dirty="0" smtClean="0">
              <a:latin typeface="Times New Roman" pitchFamily="18" charset="0"/>
              <a:cs typeface="Times New Roman" pitchFamily="18" charset="0"/>
            </a:endParaRPr>
          </a:p>
          <a:p>
            <a:pPr lvl="0">
              <a:buFont typeface="Arial" pitchFamily="34" charset="0"/>
              <a:buChar char="•"/>
            </a:pPr>
            <a:r>
              <a:rPr lang="id-ID" sz="2000" dirty="0" smtClean="0">
                <a:latin typeface="Times New Roman" pitchFamily="18" charset="0"/>
                <a:cs typeface="Times New Roman" pitchFamily="18" charset="0"/>
              </a:rPr>
              <a:t>Mengetahui ketepatan penggunaan obat antihipertensi pada ibu hamil di Rumah Saki</a:t>
            </a:r>
            <a:r>
              <a:rPr lang="en-US" sz="2000" dirty="0" smtClean="0">
                <a:latin typeface="Times New Roman" pitchFamily="18" charset="0"/>
                <a:cs typeface="Times New Roman" pitchFamily="18" charset="0"/>
              </a:rPr>
              <a:t>t 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a:t>
            </a:r>
          </a:p>
          <a:p>
            <a:pPr algn="ct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Manfaat Penelitian</a:t>
            </a:r>
            <a:br>
              <a:rPr lang="id-ID" dirty="0" smtClean="0"/>
            </a:br>
            <a:endParaRPr lang="id-ID" dirty="0"/>
          </a:p>
        </p:txBody>
      </p:sp>
      <p:sp>
        <p:nvSpPr>
          <p:cNvPr id="3" name="Content Placeholder 2"/>
          <p:cNvSpPr>
            <a:spLocks noGrp="1"/>
          </p:cNvSpPr>
          <p:nvPr>
            <p:ph idx="1"/>
          </p:nvPr>
        </p:nvSpPr>
        <p:spPr/>
        <p:txBody>
          <a:bodyPr/>
          <a:lstStyle/>
          <a:p>
            <a:endParaRPr lang="id-ID" dirty="0"/>
          </a:p>
        </p:txBody>
      </p:sp>
      <p:sp>
        <p:nvSpPr>
          <p:cNvPr id="5" name="Rounded Rectangle 4"/>
          <p:cNvSpPr/>
          <p:nvPr/>
        </p:nvSpPr>
        <p:spPr>
          <a:xfrm>
            <a:off x="500034" y="2071678"/>
            <a:ext cx="7358114"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000" dirty="0" smtClean="0">
                <a:latin typeface="Times New Roman" pitchFamily="18" charset="0"/>
                <a:cs typeface="Times New Roman" pitchFamily="18" charset="0"/>
              </a:rPr>
              <a:t>Bagi peneliti, dapat menambah pengetahuan dan wawasan tentang peresepan pengobatan yang diberikan kepada ibu hamil preeklamsia yang rasional.</a:t>
            </a:r>
            <a:endParaRPr lang="id-ID" sz="2000" dirty="0">
              <a:latin typeface="Times New Roman" pitchFamily="18" charset="0"/>
              <a:cs typeface="Times New Roman" pitchFamily="18" charset="0"/>
            </a:endParaRPr>
          </a:p>
        </p:txBody>
      </p:sp>
      <p:sp>
        <p:nvSpPr>
          <p:cNvPr id="6" name="Rounded Rectangle 5"/>
          <p:cNvSpPr/>
          <p:nvPr/>
        </p:nvSpPr>
        <p:spPr>
          <a:xfrm>
            <a:off x="500034" y="3357562"/>
            <a:ext cx="7429552"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000" dirty="0" smtClean="0">
                <a:latin typeface="Times New Roman" pitchFamily="18" charset="0"/>
                <a:cs typeface="Times New Roman" pitchFamily="18" charset="0"/>
              </a:rPr>
              <a:t>Bagi instansi, dapat memberikan gambaran penggunaan obat antihipertensi  dan gambaran peresepan obat yg rasional kepada ibu hamil di Rumah Sakit</a:t>
            </a:r>
            <a:r>
              <a:rPr lang="en-US" sz="2000" dirty="0" smtClean="0">
                <a:latin typeface="Times New Roman" pitchFamily="18" charset="0"/>
                <a:cs typeface="Times New Roman" pitchFamily="18" charset="0"/>
              </a:rPr>
              <a:t> 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a:t>
            </a:r>
            <a:endParaRPr lang="id-ID" sz="2000" dirty="0">
              <a:latin typeface="Times New Roman" pitchFamily="18" charset="0"/>
              <a:cs typeface="Times New Roman" pitchFamily="18" charset="0"/>
            </a:endParaRPr>
          </a:p>
        </p:txBody>
      </p:sp>
      <p:sp>
        <p:nvSpPr>
          <p:cNvPr id="7" name="Rounded Rectangle 6"/>
          <p:cNvSpPr/>
          <p:nvPr/>
        </p:nvSpPr>
        <p:spPr>
          <a:xfrm>
            <a:off x="500034" y="5000636"/>
            <a:ext cx="7429552"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sz="2000" dirty="0" smtClean="0">
                <a:latin typeface="Times New Roman" pitchFamily="18" charset="0"/>
                <a:cs typeface="Times New Roman" pitchFamily="18" charset="0"/>
              </a:rPr>
              <a:t>Bagi ibu dan bayi, secara langsung dan tidak langsung dapat menurunkan Angka Kematian Ibu (AKI) dan Angka Kematian Bayi (AKB) di Indonesia.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000372"/>
            <a:ext cx="8229600" cy="1066800"/>
          </a:xfrm>
        </p:spPr>
        <p:txBody>
          <a:bodyPr>
            <a:normAutofit fontScale="90000"/>
          </a:bodyPr>
          <a:lstStyle/>
          <a:p>
            <a:pPr algn="ctr"/>
            <a:r>
              <a:rPr lang="id-ID" b="1" dirty="0"/>
              <a:t>METODE PENELITIAN</a:t>
            </a:r>
            <a:r>
              <a:rPr lang="id-ID" dirty="0"/>
              <a:t/>
            </a:r>
            <a:br>
              <a:rPr lang="id-ID" dirty="0"/>
            </a:br>
            <a:endParaRPr lang="id-ID" dirty="0"/>
          </a:p>
        </p:txBody>
      </p:sp>
      <p:sp>
        <p:nvSpPr>
          <p:cNvPr id="3" name="Content Placeholder 2"/>
          <p:cNvSpPr>
            <a:spLocks noGrp="1"/>
          </p:cNvSpPr>
          <p:nvPr>
            <p:ph idx="1"/>
          </p:nvPr>
        </p:nvSpPr>
        <p:spPr>
          <a:xfrm>
            <a:off x="457200" y="5286388"/>
            <a:ext cx="8229600" cy="1288148"/>
          </a:xfrm>
        </p:spPr>
        <p:txBody>
          <a:bodyPr/>
          <a:lstStyle/>
          <a:p>
            <a:pPr algn="ct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b="1" dirty="0"/>
              <a:t>Rancangan Penelitian</a:t>
            </a:r>
            <a:br>
              <a:rPr lang="id-ID" b="1" dirty="0"/>
            </a:br>
            <a:endParaRPr lang="id-ID" dirty="0"/>
          </a:p>
        </p:txBody>
      </p:sp>
      <p:sp>
        <p:nvSpPr>
          <p:cNvPr id="3" name="Content Placeholder 2"/>
          <p:cNvSpPr>
            <a:spLocks noGrp="1"/>
          </p:cNvSpPr>
          <p:nvPr>
            <p:ph idx="1"/>
          </p:nvPr>
        </p:nvSpPr>
        <p:spPr>
          <a:xfrm>
            <a:off x="0" y="1928802"/>
            <a:ext cx="8229600" cy="4325112"/>
          </a:xfrm>
        </p:spPr>
        <p:txBody>
          <a:bodyPr/>
          <a:lstStyle/>
          <a:p>
            <a:pPr algn="just">
              <a:buNone/>
            </a:pPr>
            <a:r>
              <a:rPr lang="id-ID" dirty="0" smtClean="0"/>
              <a:t>	</a:t>
            </a:r>
            <a:r>
              <a:rPr lang="id-ID" dirty="0" smtClean="0">
                <a:solidFill>
                  <a:schemeClr val="accent2">
                    <a:lumMod val="75000"/>
                  </a:schemeClr>
                </a:solidFill>
              </a:rPr>
              <a:t>Penelitian </a:t>
            </a:r>
            <a:r>
              <a:rPr lang="id-ID" dirty="0">
                <a:solidFill>
                  <a:schemeClr val="accent2">
                    <a:lumMod val="75000"/>
                  </a:schemeClr>
                </a:solidFill>
              </a:rPr>
              <a:t>ini termasuk jenis penelitian non-eksperimental, karena tidak memberikan perlakuan apapun pada subyek penelitiannya. Penelitian ini dilakukan secara observasional yang datanya diambil secara retrospektif dan dianalisis secara deksritif non analitik.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id-ID" b="1" dirty="0"/>
              <a:t>Objek </a:t>
            </a:r>
            <a:r>
              <a:rPr lang="id-ID" b="1" dirty="0" smtClean="0"/>
              <a:t>Penelitian</a:t>
            </a:r>
            <a:endParaRPr lang="id-ID" dirty="0"/>
          </a:p>
        </p:txBody>
      </p:sp>
      <p:sp>
        <p:nvSpPr>
          <p:cNvPr id="3" name="Content Placeholder 2"/>
          <p:cNvSpPr>
            <a:spLocks noGrp="1"/>
          </p:cNvSpPr>
          <p:nvPr>
            <p:ph idx="1"/>
          </p:nvPr>
        </p:nvSpPr>
        <p:spPr>
          <a:xfrm>
            <a:off x="0" y="2214554"/>
            <a:ext cx="8229600" cy="4325112"/>
          </a:xfrm>
        </p:spPr>
        <p:txBody>
          <a:bodyPr/>
          <a:lstStyle/>
          <a:p>
            <a:pPr algn="just">
              <a:buNone/>
            </a:pPr>
            <a:r>
              <a:rPr lang="id-ID" dirty="0" smtClean="0"/>
              <a:t>	</a:t>
            </a:r>
            <a:r>
              <a:rPr lang="id-ID" dirty="0" smtClean="0">
                <a:solidFill>
                  <a:schemeClr val="accent2">
                    <a:lumMod val="75000"/>
                  </a:schemeClr>
                </a:solidFill>
              </a:rPr>
              <a:t>Objek </a:t>
            </a:r>
            <a:r>
              <a:rPr lang="id-ID" dirty="0">
                <a:solidFill>
                  <a:schemeClr val="accent2">
                    <a:lumMod val="75000"/>
                  </a:schemeClr>
                </a:solidFill>
              </a:rPr>
              <a:t>dari penelitian ini adalah obat yang diresepkan pada ibu hamil dengan diagnosa preeklampsia di Rumah Sakit </a:t>
            </a:r>
            <a:r>
              <a:rPr lang="en-US" dirty="0" smtClean="0">
                <a:solidFill>
                  <a:schemeClr val="accent2">
                    <a:lumMod val="75000"/>
                  </a:schemeClr>
                </a:solidFill>
              </a:rPr>
              <a:t>Abdul </a:t>
            </a:r>
            <a:r>
              <a:rPr lang="en-US" dirty="0" err="1" smtClean="0">
                <a:solidFill>
                  <a:schemeClr val="accent2">
                    <a:lumMod val="75000"/>
                  </a:schemeClr>
                </a:solidFill>
              </a:rPr>
              <a:t>Wahab</a:t>
            </a:r>
            <a:r>
              <a:rPr lang="en-US" dirty="0" smtClean="0">
                <a:solidFill>
                  <a:schemeClr val="accent2">
                    <a:lumMod val="75000"/>
                  </a:schemeClr>
                </a:solidFill>
              </a:rPr>
              <a:t> </a:t>
            </a:r>
            <a:r>
              <a:rPr lang="en-US" dirty="0" err="1" smtClean="0">
                <a:solidFill>
                  <a:schemeClr val="accent2">
                    <a:lumMod val="75000"/>
                  </a:schemeClr>
                </a:solidFill>
              </a:rPr>
              <a:t>Sjahrani</a:t>
            </a:r>
            <a:r>
              <a:rPr lang="en-US" dirty="0" smtClean="0">
                <a:solidFill>
                  <a:schemeClr val="accent2">
                    <a:lumMod val="75000"/>
                  </a:schemeClr>
                </a:solidFill>
              </a:rPr>
              <a:t> </a:t>
            </a:r>
            <a:r>
              <a:rPr lang="en-US" dirty="0" err="1" smtClean="0">
                <a:solidFill>
                  <a:schemeClr val="accent2">
                    <a:lumMod val="75000"/>
                  </a:schemeClr>
                </a:solidFill>
              </a:rPr>
              <a:t>Samarinda</a:t>
            </a:r>
            <a:endParaRPr lang="id-ID"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28604"/>
            <a:ext cx="8229600" cy="1066800"/>
          </a:xfrm>
        </p:spPr>
        <p:txBody>
          <a:bodyPr>
            <a:normAutofit/>
          </a:bodyPr>
          <a:lstStyle/>
          <a:p>
            <a:r>
              <a:rPr lang="id-ID" sz="3600" dirty="0" smtClean="0"/>
              <a:t>Sampel dan Teknik Sampling</a:t>
            </a:r>
            <a:endParaRPr lang="id-ID" sz="3600" dirty="0"/>
          </a:p>
        </p:txBody>
      </p:sp>
      <p:sp>
        <p:nvSpPr>
          <p:cNvPr id="3" name="Content Placeholder 2"/>
          <p:cNvSpPr>
            <a:spLocks noGrp="1"/>
          </p:cNvSpPr>
          <p:nvPr>
            <p:ph idx="1"/>
          </p:nvPr>
        </p:nvSpPr>
        <p:spPr/>
        <p:txBody>
          <a:bodyPr/>
          <a:lstStyle/>
          <a:p>
            <a:endParaRPr lang="id-ID" dirty="0"/>
          </a:p>
        </p:txBody>
      </p:sp>
      <p:sp>
        <p:nvSpPr>
          <p:cNvPr id="4" name="Rounded Rectangle 3"/>
          <p:cNvSpPr/>
          <p:nvPr/>
        </p:nvSpPr>
        <p:spPr>
          <a:xfrm>
            <a:off x="428596" y="1357298"/>
            <a:ext cx="8143932"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000" dirty="0" smtClean="0">
                <a:latin typeface="Times New Roman" pitchFamily="18" charset="0"/>
                <a:cs typeface="Times New Roman" pitchFamily="18" charset="0"/>
              </a:rPr>
              <a:t>Sampel yang digunakan dalam penelitian ini adalah  pasien ibu hamil dengan diagnosa preeklampsia di Ruma</a:t>
            </a:r>
            <a:r>
              <a:rPr lang="en-US" sz="2000" dirty="0" smtClean="0">
                <a:latin typeface="Times New Roman" pitchFamily="18" charset="0"/>
                <a:cs typeface="Times New Roman" pitchFamily="18" charset="0"/>
              </a:rPr>
              <a:t>h </a:t>
            </a:r>
            <a:r>
              <a:rPr lang="en-US" sz="2000" dirty="0" err="1" smtClean="0">
                <a:latin typeface="Times New Roman" pitchFamily="18" charset="0"/>
                <a:cs typeface="Times New Roman" pitchFamily="18" charset="0"/>
              </a:rPr>
              <a:t>Sakit</a:t>
            </a:r>
            <a:r>
              <a:rPr lang="en-US" sz="2000" dirty="0" smtClean="0">
                <a:latin typeface="Times New Roman" pitchFamily="18" charset="0"/>
                <a:cs typeface="Times New Roman" pitchFamily="18" charset="0"/>
              </a:rPr>
              <a:t> 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Samarinda periode Januari-</a:t>
            </a:r>
            <a:r>
              <a:rPr lang="en-US" sz="2000" dirty="0" err="1" smtClean="0">
                <a:latin typeface="Times New Roman" pitchFamily="18" charset="0"/>
                <a:cs typeface="Times New Roman" pitchFamily="18" charset="0"/>
              </a:rPr>
              <a:t>Desember</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2020.</a:t>
            </a:r>
            <a:endParaRPr lang="id-ID" sz="2000" dirty="0">
              <a:latin typeface="Times New Roman" pitchFamily="18" charset="0"/>
              <a:cs typeface="Times New Roman" pitchFamily="18" charset="0"/>
            </a:endParaRPr>
          </a:p>
        </p:txBody>
      </p:sp>
      <p:sp>
        <p:nvSpPr>
          <p:cNvPr id="5" name="Rounded Rectangle 4"/>
          <p:cNvSpPr/>
          <p:nvPr/>
        </p:nvSpPr>
        <p:spPr>
          <a:xfrm>
            <a:off x="357158" y="2571744"/>
            <a:ext cx="821537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000" dirty="0" smtClean="0">
                <a:latin typeface="Times New Roman" pitchFamily="18" charset="0"/>
                <a:cs typeface="Times New Roman" pitchFamily="18" charset="0"/>
              </a:rPr>
              <a:t>Teknik pengambilan sampel yang digunakan dalam penelitian ini adalah </a:t>
            </a:r>
            <a:r>
              <a:rPr lang="en-US" sz="2000" dirty="0" smtClean="0">
                <a:latin typeface="Times New Roman" pitchFamily="18" charset="0"/>
                <a:cs typeface="Times New Roman" pitchFamily="18" charset="0"/>
              </a:rPr>
              <a:t>sampling total</a:t>
            </a:r>
            <a:r>
              <a:rPr lang="id-ID" sz="2000" i="1"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Sampel penelitian diambil dengan melakukan pertimbangan dan kriteria oleh peneliti.</a:t>
            </a:r>
            <a:endParaRPr lang="id-ID" sz="2000" dirty="0">
              <a:latin typeface="Times New Roman" pitchFamily="18" charset="0"/>
              <a:cs typeface="Times New Roman" pitchFamily="18" charset="0"/>
            </a:endParaRPr>
          </a:p>
        </p:txBody>
      </p:sp>
      <p:sp>
        <p:nvSpPr>
          <p:cNvPr id="6" name="Rounded Rectangle 5"/>
          <p:cNvSpPr/>
          <p:nvPr/>
        </p:nvSpPr>
        <p:spPr>
          <a:xfrm>
            <a:off x="357158" y="4000504"/>
            <a:ext cx="8215370" cy="27146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sz="2000" dirty="0" smtClean="0">
                <a:latin typeface="Times New Roman" pitchFamily="18" charset="0"/>
                <a:cs typeface="Times New Roman" pitchFamily="18" charset="0"/>
              </a:rPr>
              <a:t>Kriteria Inklusi </a:t>
            </a:r>
          </a:p>
          <a:p>
            <a:pPr lvl="0" algn="just"/>
            <a:r>
              <a:rPr lang="id-ID" sz="2000" dirty="0" smtClean="0">
                <a:latin typeface="Times New Roman" pitchFamily="18" charset="0"/>
                <a:cs typeface="Times New Roman" pitchFamily="18" charset="0"/>
              </a:rPr>
              <a:t>Pasien </a:t>
            </a:r>
            <a:r>
              <a:rPr lang="id-ID" sz="2000" dirty="0">
                <a:latin typeface="Times New Roman" pitchFamily="18" charset="0"/>
                <a:cs typeface="Times New Roman" pitchFamily="18" charset="0"/>
              </a:rPr>
              <a:t>preeklamsia yang menjalani rawat inap di Rumah Sakit </a:t>
            </a:r>
            <a:r>
              <a:rPr lang="en-US" sz="2000" dirty="0" smtClean="0">
                <a:latin typeface="Times New Roman" pitchFamily="18" charset="0"/>
                <a:cs typeface="Times New Roman" pitchFamily="18" charset="0"/>
              </a:rPr>
              <a:t>Abdul </a:t>
            </a:r>
            <a:r>
              <a:rPr lang="en-US" sz="2000" dirty="0" err="1" smtClean="0">
                <a:latin typeface="Times New Roman" pitchFamily="18" charset="0"/>
                <a:cs typeface="Times New Roman" pitchFamily="18" charset="0"/>
              </a:rPr>
              <a:t>Wahab</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Sjahrani</a:t>
            </a:r>
            <a:r>
              <a:rPr lang="id-ID" sz="2000" dirty="0" smtClean="0">
                <a:latin typeface="Times New Roman" pitchFamily="18" charset="0"/>
                <a:cs typeface="Times New Roman" pitchFamily="18" charset="0"/>
              </a:rPr>
              <a:t> </a:t>
            </a:r>
            <a:r>
              <a:rPr lang="id-ID" sz="2000" dirty="0">
                <a:latin typeface="Times New Roman" pitchFamily="18" charset="0"/>
                <a:cs typeface="Times New Roman" pitchFamily="18" charset="0"/>
              </a:rPr>
              <a:t>Samarinda Periode </a:t>
            </a:r>
            <a:r>
              <a:rPr lang="id-ID" sz="2000" dirty="0" smtClean="0">
                <a:latin typeface="Times New Roman" pitchFamily="18" charset="0"/>
                <a:cs typeface="Times New Roman" pitchFamily="18" charset="0"/>
              </a:rPr>
              <a:t>Januari-</a:t>
            </a:r>
            <a:r>
              <a:rPr lang="en-US" sz="2000" dirty="0" err="1" smtClean="0">
                <a:latin typeface="Times New Roman" pitchFamily="18" charset="0"/>
                <a:cs typeface="Times New Roman" pitchFamily="18" charset="0"/>
              </a:rPr>
              <a:t>Desember</a:t>
            </a:r>
            <a:r>
              <a:rPr lang="en-US" sz="2000" dirty="0" smtClean="0">
                <a:latin typeface="Times New Roman" pitchFamily="18" charset="0"/>
                <a:cs typeface="Times New Roman" pitchFamily="18" charset="0"/>
              </a:rPr>
              <a:t> </a:t>
            </a:r>
            <a:r>
              <a:rPr lang="id-ID" sz="2000" dirty="0" smtClean="0">
                <a:latin typeface="Times New Roman" pitchFamily="18" charset="0"/>
                <a:cs typeface="Times New Roman" pitchFamily="18" charset="0"/>
              </a:rPr>
              <a:t>2020</a:t>
            </a:r>
            <a:r>
              <a:rPr lang="id-ID" sz="2000" dirty="0">
                <a:latin typeface="Times New Roman" pitchFamily="18" charset="0"/>
                <a:cs typeface="Times New Roman" pitchFamily="18" charset="0"/>
              </a:rPr>
              <a:t>.</a:t>
            </a:r>
          </a:p>
          <a:p>
            <a:pPr lvl="0" algn="just"/>
            <a:r>
              <a:rPr lang="id-ID" sz="2000" dirty="0">
                <a:latin typeface="Times New Roman" pitchFamily="18" charset="0"/>
                <a:cs typeface="Times New Roman" pitchFamily="18" charset="0"/>
              </a:rPr>
              <a:t>Kriteria eksklusi </a:t>
            </a:r>
          </a:p>
          <a:p>
            <a:pPr lvl="0" algn="just">
              <a:buFont typeface="Arial" pitchFamily="34" charset="0"/>
              <a:buChar char="•"/>
            </a:pPr>
            <a:r>
              <a:rPr lang="id-ID" sz="2000" dirty="0">
                <a:latin typeface="Times New Roman" pitchFamily="18" charset="0"/>
                <a:cs typeface="Times New Roman" pitchFamily="18" charset="0"/>
              </a:rPr>
              <a:t>Pasien yang mempunyai rekam medik yang tidak lengkap</a:t>
            </a:r>
            <a:r>
              <a:rPr lang="id-ID"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lvl="0">
              <a:buFont typeface="Arial" pitchFamily="34" charset="0"/>
              <a:buChar char="•"/>
            </a:pPr>
            <a:r>
              <a:rPr lang="id-ID" sz="2000" dirty="0" smtClean="0"/>
              <a:t>Pasien preeklampsia yang disertai penyakit lain, yaitu hipertensi kronik, hipertensi gestasional, dan </a:t>
            </a:r>
            <a:r>
              <a:rPr lang="id-ID" sz="2000" i="1" dirty="0" smtClean="0"/>
              <a:t>diabetes mellitus</a:t>
            </a:r>
            <a:r>
              <a:rPr lang="id-ID" sz="2000" dirty="0" smtClean="0"/>
              <a:t>.</a:t>
            </a:r>
            <a:endParaRPr lang="en-US" sz="2000" dirty="0" smtClean="0"/>
          </a:p>
          <a:p>
            <a:pPr>
              <a:buFont typeface="Arial" pitchFamily="34" charset="0"/>
              <a:buChar char="•"/>
            </a:pPr>
            <a:r>
              <a:rPr lang="id-ID" sz="2000" dirty="0" smtClean="0"/>
              <a:t>Pasien preeklampsia yang meninggal pasca melahirkan.</a:t>
            </a:r>
            <a:endParaRPr lang="id-ID" sz="2000" dirty="0">
              <a:latin typeface="Times New Roman" pitchFamily="18" charset="0"/>
              <a:cs typeface="Times New Roman" pitchFamily="18" charset="0"/>
            </a:endParaRPr>
          </a:p>
          <a:p>
            <a:pPr algn="just"/>
            <a:endParaRPr lang="id-ID"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857232"/>
            <a:ext cx="8229600" cy="1066800"/>
          </a:xfrm>
        </p:spPr>
        <p:txBody>
          <a:bodyPr/>
          <a:lstStyle/>
          <a:p>
            <a:pPr lvl="0"/>
            <a:r>
              <a:rPr lang="id-ID" b="1" dirty="0"/>
              <a:t>Variabel Penelitian</a:t>
            </a:r>
          </a:p>
        </p:txBody>
      </p:sp>
      <p:sp>
        <p:nvSpPr>
          <p:cNvPr id="3" name="Content Placeholder 2"/>
          <p:cNvSpPr>
            <a:spLocks noGrp="1"/>
          </p:cNvSpPr>
          <p:nvPr>
            <p:ph idx="1"/>
          </p:nvPr>
        </p:nvSpPr>
        <p:spPr>
          <a:xfrm>
            <a:off x="457200" y="1928802"/>
            <a:ext cx="8229600" cy="4645734"/>
          </a:xfrm>
        </p:spPr>
        <p:txBody>
          <a:bodyPr>
            <a:normAutofit lnSpcReduction="10000"/>
          </a:bodyPr>
          <a:lstStyle/>
          <a:p>
            <a:pPr>
              <a:buNone/>
            </a:pPr>
            <a:r>
              <a:rPr lang="id-ID" dirty="0" smtClean="0"/>
              <a:t>	Variabel </a:t>
            </a:r>
            <a:r>
              <a:rPr lang="id-ID" dirty="0"/>
              <a:t>yang digunakan dalam penelitian ini meliputi variable bebas dan terikat. </a:t>
            </a:r>
            <a:endParaRPr lang="id-ID" dirty="0" smtClean="0"/>
          </a:p>
          <a:p>
            <a:pPr marL="624078" indent="-514350">
              <a:buFont typeface="+mj-lt"/>
              <a:buAutoNum type="arabicPeriod"/>
            </a:pPr>
            <a:r>
              <a:rPr lang="id-ID" dirty="0" smtClean="0"/>
              <a:t>Variabel </a:t>
            </a:r>
            <a:r>
              <a:rPr lang="id-ID" dirty="0"/>
              <a:t>bebas pada penelitian  ini adalah penggunaan obat antihipertensi pada ibu </a:t>
            </a:r>
            <a:r>
              <a:rPr lang="id-ID" dirty="0" smtClean="0"/>
              <a:t>hamil.</a:t>
            </a:r>
          </a:p>
          <a:p>
            <a:pPr marL="624078" indent="-514350">
              <a:buFont typeface="+mj-lt"/>
              <a:buAutoNum type="arabicPeriod"/>
            </a:pPr>
            <a:r>
              <a:rPr lang="id-ID" dirty="0" smtClean="0"/>
              <a:t>variabel </a:t>
            </a:r>
            <a:r>
              <a:rPr lang="id-ID" dirty="0"/>
              <a:t>terikatnya adalah  ketepatan penggunaan antihipertensi sesuai dengan pedoman PNPK (Pedoman Nasional Pelayanan Kedokteran) tentang diagnosis dan tata laksana Preklampsia tahun 2016 meliputi </a:t>
            </a:r>
            <a:r>
              <a:rPr lang="id-ID" dirty="0" smtClean="0"/>
              <a:t>t</a:t>
            </a:r>
            <a:r>
              <a:rPr lang="en-US" dirty="0" smtClean="0"/>
              <a:t>e</a:t>
            </a:r>
            <a:r>
              <a:rPr lang="id-ID" dirty="0" smtClean="0"/>
              <a:t>pat </a:t>
            </a:r>
            <a:r>
              <a:rPr lang="id-ID" dirty="0"/>
              <a:t>dosis, tepat pasien, tepat obat, tapat indikasi.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00306"/>
            <a:ext cx="8229600" cy="1143000"/>
          </a:xfrm>
        </p:spPr>
        <p:txBody>
          <a:bodyPr>
            <a:normAutofit fontScale="90000"/>
          </a:bodyPr>
          <a:lstStyle/>
          <a:p>
            <a:pPr lvl="0" algn="ctr"/>
            <a:r>
              <a:rPr lang="id-ID" b="1" dirty="0"/>
              <a:t>Teknik Pengumpulan Data</a:t>
            </a:r>
            <a:br>
              <a:rPr lang="id-ID" b="1" dirty="0"/>
            </a:br>
            <a:endParaRPr lang="id-ID" dirty="0"/>
          </a:p>
        </p:txBody>
      </p:sp>
      <p:sp>
        <p:nvSpPr>
          <p:cNvPr id="3" name="Content Placeholder 2"/>
          <p:cNvSpPr>
            <a:spLocks noGrp="1"/>
          </p:cNvSpPr>
          <p:nvPr>
            <p:ph idx="1"/>
          </p:nvPr>
        </p:nvSpPr>
        <p:spPr>
          <a:xfrm>
            <a:off x="457200" y="4286256"/>
            <a:ext cx="8229600" cy="1839907"/>
          </a:xfrm>
        </p:spPr>
        <p:txBody>
          <a:bodyPr/>
          <a:lstStyle/>
          <a:p>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85802"/>
          </a:xfrm>
        </p:spPr>
        <p:txBody>
          <a:bodyPr>
            <a:normAutofit fontScale="90000"/>
          </a:bodyPr>
          <a:lstStyle/>
          <a:p>
            <a:pPr lvl="0"/>
            <a:r>
              <a:rPr lang="id-ID" b="1" dirty="0"/>
              <a:t>Alat dan Bahan</a:t>
            </a:r>
            <a:r>
              <a:rPr lang="id-ID" dirty="0"/>
              <a:t/>
            </a:r>
            <a:br>
              <a:rPr lang="id-ID" dirty="0"/>
            </a:br>
            <a:endParaRPr lang="id-ID" dirty="0"/>
          </a:p>
        </p:txBody>
      </p:sp>
      <p:sp>
        <p:nvSpPr>
          <p:cNvPr id="3" name="Content Placeholder 2"/>
          <p:cNvSpPr>
            <a:spLocks noGrp="1"/>
          </p:cNvSpPr>
          <p:nvPr>
            <p:ph idx="1"/>
          </p:nvPr>
        </p:nvSpPr>
        <p:spPr>
          <a:xfrm>
            <a:off x="457200" y="1928802"/>
            <a:ext cx="8229600" cy="4645734"/>
          </a:xfrm>
        </p:spPr>
        <p:txBody>
          <a:bodyPr>
            <a:normAutofit/>
          </a:bodyPr>
          <a:lstStyle/>
          <a:p>
            <a:pPr lvl="0" algn="just"/>
            <a:r>
              <a:rPr lang="id-ID" dirty="0">
                <a:latin typeface="Times New Roman" pitchFamily="18" charset="0"/>
                <a:cs typeface="Times New Roman" pitchFamily="18" charset="0"/>
              </a:rPr>
              <a:t>Alat</a:t>
            </a:r>
          </a:p>
          <a:p>
            <a:pPr algn="just">
              <a:buNone/>
            </a:pPr>
            <a:r>
              <a:rPr lang="id-ID" dirty="0" smtClean="0">
                <a:latin typeface="Times New Roman" pitchFamily="18" charset="0"/>
                <a:cs typeface="Times New Roman" pitchFamily="18" charset="0"/>
              </a:rPr>
              <a:t>	Alat </a:t>
            </a:r>
            <a:r>
              <a:rPr lang="id-ID" dirty="0">
                <a:latin typeface="Times New Roman" pitchFamily="18" charset="0"/>
                <a:cs typeface="Times New Roman" pitchFamily="18" charset="0"/>
              </a:rPr>
              <a:t>penelitian yang digunakan dalam penelitian ini adalah formulir pengambilan data yang dapat dilihat pada </a:t>
            </a:r>
            <a:r>
              <a:rPr lang="id-ID" dirty="0" smtClean="0">
                <a:latin typeface="Times New Roman" pitchFamily="18" charset="0"/>
                <a:cs typeface="Times New Roman" pitchFamily="18" charset="0"/>
              </a:rPr>
              <a:t>lampiran.</a:t>
            </a:r>
          </a:p>
          <a:p>
            <a:pPr algn="just">
              <a:buNone/>
            </a:pPr>
            <a:endParaRPr lang="id-ID" dirty="0">
              <a:latin typeface="Times New Roman" pitchFamily="18" charset="0"/>
              <a:cs typeface="Times New Roman" pitchFamily="18" charset="0"/>
            </a:endParaRPr>
          </a:p>
          <a:p>
            <a:pPr lvl="0" algn="just"/>
            <a:r>
              <a:rPr lang="id-ID" dirty="0">
                <a:latin typeface="Times New Roman" pitchFamily="18" charset="0"/>
                <a:cs typeface="Times New Roman" pitchFamily="18" charset="0"/>
              </a:rPr>
              <a:t>Bahan</a:t>
            </a:r>
          </a:p>
          <a:p>
            <a:pPr algn="just">
              <a:buNone/>
            </a:pPr>
            <a:r>
              <a:rPr lang="id-ID" dirty="0" smtClean="0">
                <a:latin typeface="Times New Roman" pitchFamily="18" charset="0"/>
                <a:cs typeface="Times New Roman" pitchFamily="18" charset="0"/>
              </a:rPr>
              <a:t>	Bahan </a:t>
            </a:r>
            <a:r>
              <a:rPr lang="id-ID" dirty="0">
                <a:latin typeface="Times New Roman" pitchFamily="18" charset="0"/>
                <a:cs typeface="Times New Roman" pitchFamily="18" charset="0"/>
              </a:rPr>
              <a:t>yang digunakan dalam penelitian ini adalah rekam </a:t>
            </a:r>
            <a:r>
              <a:rPr lang="id-ID" dirty="0" smtClean="0">
                <a:latin typeface="Times New Roman" pitchFamily="18" charset="0"/>
                <a:cs typeface="Times New Roman" pitchFamily="18" charset="0"/>
              </a:rPr>
              <a:t>medik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data </a:t>
            </a:r>
            <a:r>
              <a:rPr lang="en-US" dirty="0" err="1" smtClean="0">
                <a:latin typeface="Times New Roman" pitchFamily="18" charset="0"/>
                <a:cs typeface="Times New Roman" pitchFamily="18" charset="0"/>
              </a:rPr>
              <a:t>labolatorium</a:t>
            </a:r>
            <a:r>
              <a:rPr lang="id-ID" dirty="0" smtClean="0">
                <a:latin typeface="Times New Roman" pitchFamily="18" charset="0"/>
                <a:cs typeface="Times New Roman" pitchFamily="18" charset="0"/>
              </a:rPr>
              <a:t> </a:t>
            </a:r>
            <a:r>
              <a:rPr lang="id-ID" dirty="0">
                <a:latin typeface="Times New Roman" pitchFamily="18" charset="0"/>
                <a:cs typeface="Times New Roman" pitchFamily="18" charset="0"/>
              </a:rPr>
              <a:t>pasien preaklampsia di Rumah </a:t>
            </a:r>
            <a:r>
              <a:rPr lang="id-ID" dirty="0" smtClean="0">
                <a:latin typeface="Times New Roman" pitchFamily="18" charset="0"/>
                <a:cs typeface="Times New Roman" pitchFamily="18" charset="0"/>
              </a:rPr>
              <a:t>Sakit</a:t>
            </a:r>
            <a:r>
              <a:rPr lang="en-US" dirty="0" smtClean="0">
                <a:latin typeface="Times New Roman" pitchFamily="18" charset="0"/>
                <a:cs typeface="Times New Roman" pitchFamily="18" charset="0"/>
              </a:rPr>
              <a:t> Abdul </a:t>
            </a:r>
            <a:r>
              <a:rPr lang="en-US" dirty="0" err="1" smtClean="0">
                <a:latin typeface="Times New Roman" pitchFamily="18" charset="0"/>
                <a:cs typeface="Times New Roman" pitchFamily="18" charset="0"/>
              </a:rPr>
              <a:t>Wahab</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Sjahrani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Samarinda</a:t>
            </a:r>
            <a:endParaRPr lang="id-ID"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29600" cy="1066800"/>
          </a:xfrm>
        </p:spPr>
        <p:txBody>
          <a:bodyPr>
            <a:normAutofit fontScale="90000"/>
          </a:bodyPr>
          <a:lstStyle/>
          <a:p>
            <a:r>
              <a:rPr lang="id-ID" dirty="0"/>
              <a:t> </a:t>
            </a:r>
            <a:br>
              <a:rPr lang="id-ID" dirty="0"/>
            </a:br>
            <a:r>
              <a:rPr lang="id-ID" b="1" dirty="0"/>
              <a:t>Prosedur Penelitian </a:t>
            </a:r>
            <a:r>
              <a:rPr lang="id-ID" dirty="0"/>
              <a:t/>
            </a:r>
            <a:br>
              <a:rPr lang="id-ID" dirty="0"/>
            </a:br>
            <a:endParaRPr lang="id-ID" dirty="0"/>
          </a:p>
        </p:txBody>
      </p:sp>
      <p:sp>
        <p:nvSpPr>
          <p:cNvPr id="3" name="Content Placeholder 2"/>
          <p:cNvSpPr>
            <a:spLocks noGrp="1"/>
          </p:cNvSpPr>
          <p:nvPr>
            <p:ph idx="1"/>
          </p:nvPr>
        </p:nvSpPr>
        <p:spPr/>
        <p:txBody>
          <a:bodyPr/>
          <a:lstStyle/>
          <a:p>
            <a:endParaRPr lang="id-ID" dirty="0"/>
          </a:p>
        </p:txBody>
      </p:sp>
      <p:sp>
        <p:nvSpPr>
          <p:cNvPr id="4" name="Rounded Rectangle 3"/>
          <p:cNvSpPr/>
          <p:nvPr/>
        </p:nvSpPr>
        <p:spPr>
          <a:xfrm>
            <a:off x="1071538" y="1643050"/>
            <a:ext cx="7143800"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latin typeface="Times New Roman" pitchFamily="18" charset="0"/>
                <a:cs typeface="Times New Roman" pitchFamily="18" charset="0"/>
              </a:rPr>
              <a:t>Penyusunan Proposal</a:t>
            </a:r>
            <a:endParaRPr lang="id-ID" sz="2000" dirty="0">
              <a:latin typeface="Times New Roman" pitchFamily="18" charset="0"/>
              <a:cs typeface="Times New Roman" pitchFamily="18" charset="0"/>
            </a:endParaRPr>
          </a:p>
        </p:txBody>
      </p:sp>
      <p:sp>
        <p:nvSpPr>
          <p:cNvPr id="5" name="Rounded Rectangle 4"/>
          <p:cNvSpPr/>
          <p:nvPr/>
        </p:nvSpPr>
        <p:spPr>
          <a:xfrm>
            <a:off x="1071538" y="2643182"/>
            <a:ext cx="7143800"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latin typeface="Times New Roman" pitchFamily="18" charset="0"/>
                <a:cs typeface="Times New Roman" pitchFamily="18" charset="0"/>
              </a:rPr>
              <a:t>Pengajuan Permohonan Penelitian</a:t>
            </a:r>
            <a:endParaRPr lang="id-ID" sz="2000" dirty="0">
              <a:latin typeface="Times New Roman" pitchFamily="18" charset="0"/>
              <a:cs typeface="Times New Roman" pitchFamily="18" charset="0"/>
            </a:endParaRPr>
          </a:p>
        </p:txBody>
      </p:sp>
      <p:sp>
        <p:nvSpPr>
          <p:cNvPr id="6" name="Rounded Rectangle 5"/>
          <p:cNvSpPr/>
          <p:nvPr/>
        </p:nvSpPr>
        <p:spPr>
          <a:xfrm>
            <a:off x="1071538" y="3571876"/>
            <a:ext cx="7143800"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latin typeface="Times New Roman" pitchFamily="18" charset="0"/>
                <a:cs typeface="Times New Roman" pitchFamily="18" charset="0"/>
              </a:rPr>
              <a:t>Mengambil dan Mengolah Data Rekam Medik</a:t>
            </a:r>
            <a:endParaRPr lang="id-ID" sz="2000" dirty="0">
              <a:latin typeface="Times New Roman" pitchFamily="18" charset="0"/>
              <a:cs typeface="Times New Roman" pitchFamily="18" charset="0"/>
            </a:endParaRPr>
          </a:p>
        </p:txBody>
      </p:sp>
      <p:sp>
        <p:nvSpPr>
          <p:cNvPr id="7" name="Rounded Rectangle 6"/>
          <p:cNvSpPr/>
          <p:nvPr/>
        </p:nvSpPr>
        <p:spPr>
          <a:xfrm>
            <a:off x="785786" y="4643446"/>
            <a:ext cx="7643866"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latin typeface="Times New Roman" pitchFamily="18" charset="0"/>
                <a:cs typeface="Times New Roman" pitchFamily="18" charset="0"/>
              </a:rPr>
              <a:t>A</a:t>
            </a:r>
            <a:r>
              <a:rPr lang="id-ID" sz="2000" dirty="0" smtClean="0">
                <a:latin typeface="Times New Roman" pitchFamily="18" charset="0"/>
                <a:cs typeface="Times New Roman" pitchFamily="18" charset="0"/>
              </a:rPr>
              <a:t>nalisis </a:t>
            </a:r>
            <a:r>
              <a:rPr lang="id-ID" sz="2000" dirty="0">
                <a:latin typeface="Times New Roman" pitchFamily="18" charset="0"/>
                <a:cs typeface="Times New Roman" pitchFamily="18" charset="0"/>
              </a:rPr>
              <a:t>data terhadap ketetapan penggunaan obat antihipertensi yang meliputi 4T yaitu tepat dosis, tepat indikasi, tepat pasien, tepat </a:t>
            </a:r>
            <a:r>
              <a:rPr lang="id-ID" sz="2000" dirty="0" smtClean="0">
                <a:latin typeface="Times New Roman" pitchFamily="18" charset="0"/>
                <a:cs typeface="Times New Roman" pitchFamily="18" charset="0"/>
              </a:rPr>
              <a:t>obat</a:t>
            </a:r>
            <a:endParaRPr lang="id-ID" sz="2000" dirty="0">
              <a:latin typeface="Times New Roman" pitchFamily="18" charset="0"/>
              <a:cs typeface="Times New Roman" pitchFamily="18" charset="0"/>
            </a:endParaRPr>
          </a:p>
        </p:txBody>
      </p:sp>
      <p:sp>
        <p:nvSpPr>
          <p:cNvPr id="8" name="Rounded Rectangle 7"/>
          <p:cNvSpPr/>
          <p:nvPr/>
        </p:nvSpPr>
        <p:spPr>
          <a:xfrm>
            <a:off x="857224" y="6072206"/>
            <a:ext cx="7500990"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dirty="0" smtClean="0">
              <a:latin typeface="Times New Roman" pitchFamily="18" charset="0"/>
              <a:cs typeface="Times New Roman" pitchFamily="18" charset="0"/>
            </a:endParaRPr>
          </a:p>
          <a:p>
            <a:pPr algn="ctr"/>
            <a:r>
              <a:rPr lang="id-ID" sz="2000" dirty="0" smtClean="0">
                <a:latin typeface="Times New Roman" pitchFamily="18" charset="0"/>
                <a:cs typeface="Times New Roman" pitchFamily="18" charset="0"/>
              </a:rPr>
              <a:t>Hasil </a:t>
            </a:r>
            <a:r>
              <a:rPr lang="id-ID" sz="2000" dirty="0">
                <a:latin typeface="Times New Roman" pitchFamily="18" charset="0"/>
                <a:cs typeface="Times New Roman" pitchFamily="18" charset="0"/>
              </a:rPr>
              <a:t>penelitian disajikan dalam bentuk diagram/tabel presentase.</a:t>
            </a:r>
          </a:p>
          <a:p>
            <a:pPr algn="ctr"/>
            <a:endParaRPr lang="id-ID" dirty="0"/>
          </a:p>
        </p:txBody>
      </p:sp>
      <p:cxnSp>
        <p:nvCxnSpPr>
          <p:cNvPr id="10" name="Straight Arrow Connector 9"/>
          <p:cNvCxnSpPr>
            <a:stCxn id="3" idx="0"/>
          </p:cNvCxnSpPr>
          <p:nvPr/>
        </p:nvCxnSpPr>
        <p:spPr>
          <a:xfrm rot="16200000" flipH="1">
            <a:off x="4410840" y="2410584"/>
            <a:ext cx="32232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2"/>
          </p:cNvCxnSpPr>
          <p:nvPr/>
        </p:nvCxnSpPr>
        <p:spPr>
          <a:xfrm rot="5400000">
            <a:off x="4500562" y="3357562"/>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2"/>
          </p:cNvCxnSpPr>
          <p:nvPr/>
        </p:nvCxnSpPr>
        <p:spPr>
          <a:xfrm rot="5400000">
            <a:off x="4464843" y="4393413"/>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2"/>
            <a:endCxn id="8" idx="0"/>
          </p:cNvCxnSpPr>
          <p:nvPr/>
        </p:nvCxnSpPr>
        <p:spPr>
          <a:xfrm rot="5400000">
            <a:off x="4429124" y="5893611"/>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id-ID" b="1" dirty="0" smtClean="0"/>
              <a:t>Analisis Data</a:t>
            </a:r>
            <a:endParaRPr lang="id-ID" dirty="0"/>
          </a:p>
        </p:txBody>
      </p:sp>
      <p:sp>
        <p:nvSpPr>
          <p:cNvPr id="3" name="Content Placeholder 2"/>
          <p:cNvSpPr>
            <a:spLocks noGrp="1"/>
          </p:cNvSpPr>
          <p:nvPr>
            <p:ph idx="1"/>
          </p:nvPr>
        </p:nvSpPr>
        <p:spPr/>
        <p:txBody>
          <a:bodyPr>
            <a:normAutofit fontScale="70000" lnSpcReduction="20000"/>
          </a:bodyPr>
          <a:lstStyle/>
          <a:p>
            <a:pPr algn="just">
              <a:buNone/>
            </a:pPr>
            <a:r>
              <a:rPr lang="id-ID" sz="3400" dirty="0" smtClean="0">
                <a:latin typeface="Times New Roman" pitchFamily="18" charset="0"/>
                <a:cs typeface="Times New Roman" pitchFamily="18" charset="0"/>
              </a:rPr>
              <a:t>	Data yang diperoleh meliputi data identitas pasien (nama pasien, nomor rekam medik, usia, usia kehamilan), data tekanan darah dan  nilai proteinuria. Data penggunaan obat antihipertensi (Nama obat, dosis obat dan frekuensi penggunaan). Selanjutnya data dianalisis menyesuaikan gambaran pengguaan obat antihipertensi dan  menyesuaikan ketepatan pasien, ketepatan indikasi, ketepatan dosis, ketepatan obat sesuai dengan pedoman PNPK (Pedoman Nasional Pelayanan Kedokteran) tentang diagnosis dan tata laksana preaklampsia tahun 2016. Data kemudian diolah menggunakan Software Microsoft Excell, selanjutnya disajikan dalam bentuk tabel.</a:t>
            </a:r>
            <a:endParaRPr lang="id-ID" sz="3400" b="1" dirty="0" smtClean="0">
              <a:latin typeface="Times New Roman" pitchFamily="18" charset="0"/>
              <a:cs typeface="Times New Roman" pitchFamily="18" charset="0"/>
            </a:endParaRPr>
          </a:p>
          <a:p>
            <a:pPr>
              <a:buNone/>
            </a:pPr>
            <a:r>
              <a:rPr lang="id-ID" dirty="0" smtClean="0"/>
              <a:t> </a:t>
            </a:r>
          </a:p>
          <a:p>
            <a:pPr>
              <a:buNone/>
            </a:pP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143248"/>
            <a:ext cx="8229600" cy="1066800"/>
          </a:xfrm>
        </p:spPr>
        <p:txBody>
          <a:bodyPr/>
          <a:lstStyle/>
          <a:p>
            <a:pPr algn="ctr"/>
            <a:r>
              <a:rPr lang="en-US" dirty="0" err="1" smtClean="0"/>
              <a:t>Hasil</a:t>
            </a:r>
            <a:r>
              <a:rPr lang="en-US" dirty="0" smtClean="0"/>
              <a:t> </a:t>
            </a:r>
            <a:r>
              <a:rPr lang="en-US" dirty="0" err="1" smtClean="0"/>
              <a:t>penelitian</a:t>
            </a:r>
            <a:r>
              <a:rPr lang="en-US" dirty="0" smtClean="0"/>
              <a:t> </a:t>
            </a:r>
            <a:endParaRPr lang="en-US" dirty="0"/>
          </a:p>
        </p:txBody>
      </p:sp>
      <p:sp>
        <p:nvSpPr>
          <p:cNvPr id="3" name="Content Placeholder 2"/>
          <p:cNvSpPr>
            <a:spLocks noGrp="1"/>
          </p:cNvSpPr>
          <p:nvPr>
            <p:ph idx="1"/>
          </p:nvPr>
        </p:nvSpPr>
        <p:spPr>
          <a:xfrm>
            <a:off x="500034" y="5286388"/>
            <a:ext cx="8229600" cy="1110402"/>
          </a:xfrm>
        </p:spPr>
        <p:txBody>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85794"/>
            <a:ext cx="8001056" cy="571504"/>
          </a:xfrm>
        </p:spPr>
        <p:txBody>
          <a:bodyPr>
            <a:normAutofit fontScale="90000"/>
          </a:bodyPr>
          <a:lstStyle/>
          <a:p>
            <a:pPr lvl="0"/>
            <a:r>
              <a:rPr lang="en-US" sz="2200" dirty="0" smtClean="0"/>
              <a:t>1. </a:t>
            </a:r>
            <a:r>
              <a:rPr lang="id-ID" sz="2200" b="1" dirty="0" smtClean="0"/>
              <a:t>Gambaran Karakteristik Pasien Preeklampsia</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28596" y="1071546"/>
          <a:ext cx="8229600" cy="5615030"/>
        </p:xfrm>
        <a:graphic>
          <a:graphicData uri="http://schemas.openxmlformats.org/drawingml/2006/table">
            <a:tbl>
              <a:tblPr firstRow="1" bandRow="1">
                <a:tableStyleId>{5C22544A-7EE6-4342-B048-85BDC9FD1C3A}</a:tableStyleId>
              </a:tblPr>
              <a:tblGrid>
                <a:gridCol w="1643074"/>
                <a:gridCol w="3357586"/>
                <a:gridCol w="1714512"/>
                <a:gridCol w="1514428"/>
              </a:tblGrid>
              <a:tr h="370840">
                <a:tc>
                  <a:txBody>
                    <a:bodyPr/>
                    <a:lstStyle/>
                    <a:p>
                      <a:r>
                        <a:rPr kumimoji="0" lang="en-US" sz="1200" b="1" kern="1200" dirty="0" err="1" smtClean="0">
                          <a:solidFill>
                            <a:schemeClr val="lt1"/>
                          </a:solidFill>
                          <a:latin typeface="Times New Roman" pitchFamily="18" charset="0"/>
                          <a:ea typeface="+mn-ea"/>
                          <a:cs typeface="Times New Roman" pitchFamily="18" charset="0"/>
                        </a:rPr>
                        <a:t>Kriteria</a:t>
                      </a:r>
                      <a:endParaRPr lang="en-US" sz="1200" dirty="0">
                        <a:latin typeface="Times New Roman" pitchFamily="18" charset="0"/>
                        <a:cs typeface="Times New Roman" pitchFamily="18" charset="0"/>
                      </a:endParaRPr>
                    </a:p>
                  </a:txBody>
                  <a:tcPr/>
                </a:tc>
                <a:tc>
                  <a:txBody>
                    <a:bodyPr/>
                    <a:lstStyle/>
                    <a:p>
                      <a:r>
                        <a:rPr kumimoji="0" lang="en-US" sz="1200" b="1" kern="1200" dirty="0" err="1" smtClean="0">
                          <a:solidFill>
                            <a:schemeClr val="lt1"/>
                          </a:solidFill>
                          <a:latin typeface="Times New Roman" pitchFamily="18" charset="0"/>
                          <a:ea typeface="+mn-ea"/>
                          <a:cs typeface="Times New Roman" pitchFamily="18" charset="0"/>
                        </a:rPr>
                        <a:t>Kategori</a:t>
                      </a:r>
                      <a:endParaRPr lang="en-US" sz="1200" dirty="0">
                        <a:latin typeface="Times New Roman" pitchFamily="18" charset="0"/>
                        <a:cs typeface="Times New Roman" pitchFamily="18" charset="0"/>
                      </a:endParaRPr>
                    </a:p>
                  </a:txBody>
                  <a:tcPr/>
                </a:tc>
                <a:tc>
                  <a:txBody>
                    <a:bodyPr/>
                    <a:lstStyle/>
                    <a:p>
                      <a:r>
                        <a:rPr kumimoji="0" lang="en-US" sz="1200" b="1" kern="1200" dirty="0" err="1" smtClean="0">
                          <a:solidFill>
                            <a:schemeClr val="lt1"/>
                          </a:solidFill>
                          <a:latin typeface="Times New Roman" pitchFamily="18" charset="0"/>
                          <a:ea typeface="+mn-ea"/>
                          <a:cs typeface="Times New Roman" pitchFamily="18" charset="0"/>
                        </a:rPr>
                        <a:t>Jumlah</a:t>
                      </a:r>
                      <a:r>
                        <a:rPr kumimoji="0" lang="en-US" sz="1200" b="1" kern="1200" dirty="0" smtClean="0">
                          <a:solidFill>
                            <a:schemeClr val="lt1"/>
                          </a:solidFill>
                          <a:latin typeface="Times New Roman" pitchFamily="18" charset="0"/>
                          <a:ea typeface="+mn-ea"/>
                          <a:cs typeface="Times New Roman" pitchFamily="18" charset="0"/>
                        </a:rPr>
                        <a:t> </a:t>
                      </a:r>
                      <a:r>
                        <a:rPr kumimoji="0" lang="en-US" sz="1200" b="1" kern="1200" dirty="0" err="1" smtClean="0">
                          <a:solidFill>
                            <a:schemeClr val="lt1"/>
                          </a:solidFill>
                          <a:latin typeface="Times New Roman" pitchFamily="18" charset="0"/>
                          <a:ea typeface="+mn-ea"/>
                          <a:cs typeface="Times New Roman" pitchFamily="18" charset="0"/>
                        </a:rPr>
                        <a:t>Pasien</a:t>
                      </a:r>
                      <a:endParaRPr kumimoji="0" lang="en-US" sz="1200" b="1" kern="1200" dirty="0" smtClean="0">
                        <a:solidFill>
                          <a:schemeClr val="lt1"/>
                        </a:solidFill>
                        <a:latin typeface="Times New Roman" pitchFamily="18" charset="0"/>
                        <a:ea typeface="+mn-ea"/>
                        <a:cs typeface="Times New Roman" pitchFamily="18" charset="0"/>
                      </a:endParaRPr>
                    </a:p>
                    <a:p>
                      <a:r>
                        <a:rPr kumimoji="0" lang="en-US" sz="1200" b="1" kern="1200" dirty="0" smtClean="0">
                          <a:solidFill>
                            <a:schemeClr val="lt1"/>
                          </a:solidFill>
                          <a:latin typeface="Times New Roman" pitchFamily="18" charset="0"/>
                          <a:ea typeface="+mn-ea"/>
                          <a:cs typeface="Times New Roman" pitchFamily="18" charset="0"/>
                        </a:rPr>
                        <a:t>(n=50)</a:t>
                      </a:r>
                      <a:endParaRPr lang="en-US" sz="1200" dirty="0">
                        <a:latin typeface="Times New Roman" pitchFamily="18" charset="0"/>
                        <a:cs typeface="Times New Roman" pitchFamily="18" charset="0"/>
                      </a:endParaRPr>
                    </a:p>
                  </a:txBody>
                  <a:tcPr/>
                </a:tc>
                <a:tc>
                  <a:txBody>
                    <a:bodyPr/>
                    <a:lstStyle/>
                    <a:p>
                      <a:r>
                        <a:rPr kumimoji="0" lang="en-US" sz="1200" b="1" kern="1200" dirty="0" err="1" smtClean="0">
                          <a:solidFill>
                            <a:schemeClr val="lt1"/>
                          </a:solidFill>
                          <a:latin typeface="Times New Roman" pitchFamily="18" charset="0"/>
                          <a:ea typeface="+mn-ea"/>
                          <a:cs typeface="Times New Roman" pitchFamily="18" charset="0"/>
                        </a:rPr>
                        <a:t>Persentase</a:t>
                      </a:r>
                      <a:endParaRPr lang="en-US" sz="1200" dirty="0">
                        <a:latin typeface="Times New Roman" pitchFamily="18" charset="0"/>
                        <a:cs typeface="Times New Roman" pitchFamily="18" charset="0"/>
                      </a:endParaRPr>
                    </a:p>
                  </a:txBody>
                  <a:tcPr/>
                </a:tc>
              </a:tr>
              <a:tr h="370840">
                <a:tc rowSpan="3">
                  <a:txBody>
                    <a:bodyPr/>
                    <a:lstStyle/>
                    <a:p>
                      <a:pPr algn="ctr"/>
                      <a:r>
                        <a:rPr kumimoji="0" lang="en-US" sz="1200" kern="1200" dirty="0" err="1" smtClean="0">
                          <a:solidFill>
                            <a:schemeClr val="dk1"/>
                          </a:solidFill>
                          <a:latin typeface="Times New Roman" pitchFamily="18" charset="0"/>
                          <a:ea typeface="+mn-ea"/>
                          <a:cs typeface="Times New Roman" pitchFamily="18" charset="0"/>
                        </a:rPr>
                        <a:t>Usia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Tahun</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Depkes</a:t>
                      </a:r>
                      <a:r>
                        <a:rPr kumimoji="0" lang="en-US" sz="1200" kern="1200" dirty="0" smtClean="0">
                          <a:solidFill>
                            <a:schemeClr val="dk1"/>
                          </a:solidFill>
                          <a:latin typeface="Times New Roman" pitchFamily="18" charset="0"/>
                          <a:ea typeface="+mn-ea"/>
                          <a:cs typeface="Times New Roman" pitchFamily="18" charset="0"/>
                        </a:rPr>
                        <a:t> RI, 2009)</a:t>
                      </a:r>
                      <a:endParaRPr lang="en-US" sz="1200" dirty="0">
                        <a:latin typeface="Times New Roman" pitchFamily="18" charset="0"/>
                        <a:cs typeface="Times New Roman" pitchFamily="18" charset="0"/>
                      </a:endParaRPr>
                    </a:p>
                  </a:txBody>
                  <a:tcPr anchor="ctr"/>
                </a:tc>
                <a:tc>
                  <a:txBody>
                    <a:bodyPr/>
                    <a:lstStyle/>
                    <a:p>
                      <a:r>
                        <a:rPr kumimoji="0" lang="en-US" sz="1200" kern="1200" dirty="0" err="1" smtClean="0">
                          <a:solidFill>
                            <a:schemeClr val="dk1"/>
                          </a:solidFill>
                          <a:latin typeface="Times New Roman" pitchFamily="18" charset="0"/>
                          <a:ea typeface="+mn-ea"/>
                          <a:cs typeface="Times New Roman" pitchFamily="18" charset="0"/>
                        </a:rPr>
                        <a:t>Remaja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Akhir</a:t>
                      </a:r>
                      <a:r>
                        <a:rPr kumimoji="0" lang="en-US" sz="1200" kern="1200" dirty="0" smtClean="0">
                          <a:solidFill>
                            <a:schemeClr val="dk1"/>
                          </a:solidFill>
                          <a:latin typeface="Times New Roman" pitchFamily="18" charset="0"/>
                          <a:ea typeface="+mn-ea"/>
                          <a:cs typeface="Times New Roman" pitchFamily="18" charset="0"/>
                        </a:rPr>
                        <a:t> (17-25 </a:t>
                      </a:r>
                      <a:r>
                        <a:rPr kumimoji="0" lang="en-US" sz="1200" kern="1200" dirty="0" err="1" smtClean="0">
                          <a:solidFill>
                            <a:schemeClr val="dk1"/>
                          </a:solidFill>
                          <a:latin typeface="Times New Roman" pitchFamily="18" charset="0"/>
                          <a:ea typeface="+mn-ea"/>
                          <a:cs typeface="Times New Roman" pitchFamily="18" charset="0"/>
                        </a:rPr>
                        <a:t>Tahun</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5</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10%</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err="1" smtClean="0">
                          <a:solidFill>
                            <a:schemeClr val="dk1"/>
                          </a:solidFill>
                          <a:latin typeface="Times New Roman" pitchFamily="18" charset="0"/>
                          <a:ea typeface="+mn-ea"/>
                          <a:cs typeface="Times New Roman" pitchFamily="18" charset="0"/>
                        </a:rPr>
                        <a:t>Dewasa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Awal</a:t>
                      </a:r>
                      <a:r>
                        <a:rPr kumimoji="0" lang="en-US" sz="1200" kern="1200" dirty="0" smtClean="0">
                          <a:solidFill>
                            <a:schemeClr val="dk1"/>
                          </a:solidFill>
                          <a:latin typeface="Times New Roman" pitchFamily="18" charset="0"/>
                          <a:ea typeface="+mn-ea"/>
                          <a:cs typeface="Times New Roman" pitchFamily="18" charset="0"/>
                        </a:rPr>
                        <a:t> ( 26-35 </a:t>
                      </a:r>
                      <a:r>
                        <a:rPr kumimoji="0" lang="en-US" sz="1200" kern="1200" dirty="0" err="1" smtClean="0">
                          <a:solidFill>
                            <a:schemeClr val="dk1"/>
                          </a:solidFill>
                          <a:latin typeface="Times New Roman" pitchFamily="18" charset="0"/>
                          <a:ea typeface="+mn-ea"/>
                          <a:cs typeface="Times New Roman" pitchFamily="18" charset="0"/>
                        </a:rPr>
                        <a:t>Tahun</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28</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56%</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err="1" smtClean="0">
                          <a:solidFill>
                            <a:schemeClr val="dk1"/>
                          </a:solidFill>
                          <a:latin typeface="Times New Roman" pitchFamily="18" charset="0"/>
                          <a:ea typeface="+mn-ea"/>
                          <a:cs typeface="Times New Roman" pitchFamily="18" charset="0"/>
                        </a:rPr>
                        <a:t>Dewasa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Akhir</a:t>
                      </a:r>
                      <a:r>
                        <a:rPr kumimoji="0" lang="en-US" sz="1200" kern="1200" dirty="0" smtClean="0">
                          <a:solidFill>
                            <a:schemeClr val="dk1"/>
                          </a:solidFill>
                          <a:latin typeface="Times New Roman" pitchFamily="18" charset="0"/>
                          <a:ea typeface="+mn-ea"/>
                          <a:cs typeface="Times New Roman" pitchFamily="18" charset="0"/>
                        </a:rPr>
                        <a:t> (36-45Tahun)</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17</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34%</a:t>
                      </a:r>
                      <a:endParaRPr lang="en-US" sz="1200" dirty="0">
                        <a:latin typeface="Times New Roman" pitchFamily="18" charset="0"/>
                        <a:cs typeface="Times New Roman" pitchFamily="18" charset="0"/>
                      </a:endParaRPr>
                    </a:p>
                  </a:txBody>
                  <a:tcPr/>
                </a:tc>
              </a:tr>
              <a:tr h="370840">
                <a:tc rowSpan="3">
                  <a:txBody>
                    <a:bodyPr/>
                    <a:lstStyle/>
                    <a:p>
                      <a:pPr algn="ctr"/>
                      <a:r>
                        <a:rPr kumimoji="0" lang="en-US" sz="1200" kern="1200" dirty="0" err="1" smtClean="0">
                          <a:solidFill>
                            <a:schemeClr val="dk1"/>
                          </a:solidFill>
                          <a:latin typeface="Times New Roman" pitchFamily="18" charset="0"/>
                          <a:ea typeface="+mn-ea"/>
                          <a:cs typeface="Times New Roman" pitchFamily="18" charset="0"/>
                        </a:rPr>
                        <a:t>Usia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Kehamilan</a:t>
                      </a:r>
                      <a:endParaRPr lang="en-US" sz="1200" dirty="0">
                        <a:latin typeface="Times New Roman" pitchFamily="18" charset="0"/>
                        <a:cs typeface="Times New Roman" pitchFamily="18" charset="0"/>
                      </a:endParaRPr>
                    </a:p>
                  </a:txBody>
                  <a:tcPr anchor="ctr"/>
                </a:tc>
                <a:tc>
                  <a:txBody>
                    <a:bodyPr/>
                    <a:lstStyle/>
                    <a:p>
                      <a:r>
                        <a:rPr kumimoji="0" lang="en-US" sz="1200" kern="1200" dirty="0" smtClean="0">
                          <a:solidFill>
                            <a:schemeClr val="dk1"/>
                          </a:solidFill>
                          <a:latin typeface="Times New Roman" pitchFamily="18" charset="0"/>
                          <a:ea typeface="+mn-ea"/>
                          <a:cs typeface="Times New Roman" pitchFamily="18" charset="0"/>
                        </a:rPr>
                        <a:t>Trimester I (0-14 </a:t>
                      </a:r>
                      <a:r>
                        <a:rPr kumimoji="0" lang="en-US" sz="1200" kern="1200" dirty="0" err="1" smtClean="0">
                          <a:solidFill>
                            <a:schemeClr val="dk1"/>
                          </a:solidFill>
                          <a:latin typeface="Times New Roman" pitchFamily="18" charset="0"/>
                          <a:ea typeface="+mn-ea"/>
                          <a:cs typeface="Times New Roman" pitchFamily="18" charset="0"/>
                        </a:rPr>
                        <a:t>Minggu</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0</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0</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smtClean="0">
                          <a:solidFill>
                            <a:schemeClr val="dk1"/>
                          </a:solidFill>
                          <a:latin typeface="Times New Roman" pitchFamily="18" charset="0"/>
                          <a:ea typeface="+mn-ea"/>
                          <a:cs typeface="Times New Roman" pitchFamily="18" charset="0"/>
                        </a:rPr>
                        <a:t>Trimester II (14-28 </a:t>
                      </a:r>
                      <a:r>
                        <a:rPr kumimoji="0" lang="en-US" sz="1200" kern="1200" dirty="0" err="1" smtClean="0">
                          <a:solidFill>
                            <a:schemeClr val="dk1"/>
                          </a:solidFill>
                          <a:latin typeface="Times New Roman" pitchFamily="18" charset="0"/>
                          <a:ea typeface="+mn-ea"/>
                          <a:cs typeface="Times New Roman" pitchFamily="18" charset="0"/>
                        </a:rPr>
                        <a:t>Minggu</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2%</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smtClean="0">
                          <a:solidFill>
                            <a:schemeClr val="dk1"/>
                          </a:solidFill>
                          <a:latin typeface="Times New Roman" pitchFamily="18" charset="0"/>
                          <a:ea typeface="+mn-ea"/>
                          <a:cs typeface="Times New Roman" pitchFamily="18" charset="0"/>
                        </a:rPr>
                        <a:t>Trimester III (28-42 </a:t>
                      </a:r>
                      <a:r>
                        <a:rPr kumimoji="0" lang="en-US" sz="1200" kern="1200" dirty="0" err="1" smtClean="0">
                          <a:solidFill>
                            <a:schemeClr val="dk1"/>
                          </a:solidFill>
                          <a:latin typeface="Times New Roman" pitchFamily="18" charset="0"/>
                          <a:ea typeface="+mn-ea"/>
                          <a:cs typeface="Times New Roman" pitchFamily="18" charset="0"/>
                        </a:rPr>
                        <a:t>Minggu</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49</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98%</a:t>
                      </a:r>
                      <a:endParaRPr lang="en-US" sz="1200" dirty="0">
                        <a:latin typeface="Times New Roman" pitchFamily="18" charset="0"/>
                        <a:cs typeface="Times New Roman" pitchFamily="18" charset="0"/>
                      </a:endParaRPr>
                    </a:p>
                  </a:txBody>
                  <a:tcPr/>
                </a:tc>
              </a:tr>
              <a:tr h="370840">
                <a:tc rowSpan="3">
                  <a:txBody>
                    <a:bodyPr/>
                    <a:lstStyle/>
                    <a:p>
                      <a:pPr algn="ctr"/>
                      <a:r>
                        <a:rPr kumimoji="0" lang="en-US" sz="1200" kern="1200" dirty="0" err="1" smtClean="0">
                          <a:solidFill>
                            <a:schemeClr val="dk1"/>
                          </a:solidFill>
                          <a:latin typeface="Times New Roman" pitchFamily="18" charset="0"/>
                          <a:ea typeface="+mn-ea"/>
                          <a:cs typeface="Times New Roman" pitchFamily="18" charset="0"/>
                        </a:rPr>
                        <a:t>Riwayat</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Hipertensi</a:t>
                      </a:r>
                      <a:endParaRPr lang="en-US" sz="1200" dirty="0">
                        <a:latin typeface="Times New Roman" pitchFamily="18" charset="0"/>
                        <a:cs typeface="Times New Roman" pitchFamily="18" charset="0"/>
                      </a:endParaRPr>
                    </a:p>
                  </a:txBody>
                  <a:tcPr anchor="ctr"/>
                </a:tc>
                <a:tc>
                  <a:txBody>
                    <a:bodyPr/>
                    <a:lstStyle/>
                    <a:p>
                      <a:r>
                        <a:rPr kumimoji="0" lang="en-US" sz="1200" kern="1200" dirty="0" err="1" smtClean="0">
                          <a:solidFill>
                            <a:schemeClr val="dk1"/>
                          </a:solidFill>
                          <a:latin typeface="Times New Roman" pitchFamily="18" charset="0"/>
                          <a:ea typeface="+mn-ea"/>
                          <a:cs typeface="Times New Roman" pitchFamily="18" charset="0"/>
                        </a:rPr>
                        <a:t>Riwayat</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Penyakit</a:t>
                      </a:r>
                      <a:r>
                        <a:rPr kumimoji="0" lang="en-US" sz="1200" kern="1200" dirty="0" smtClean="0">
                          <a:solidFill>
                            <a:schemeClr val="dk1"/>
                          </a:solidFill>
                          <a:latin typeface="Times New Roman" pitchFamily="18" charset="0"/>
                          <a:ea typeface="+mn-ea"/>
                          <a:cs typeface="Times New Roman" pitchFamily="18" charset="0"/>
                        </a:rPr>
                        <a:t> HT </a:t>
                      </a:r>
                      <a:r>
                        <a:rPr kumimoji="0" lang="en-US" sz="1200" kern="1200" dirty="0" err="1" smtClean="0">
                          <a:solidFill>
                            <a:schemeClr val="dk1"/>
                          </a:solidFill>
                          <a:latin typeface="Times New Roman" pitchFamily="18" charset="0"/>
                          <a:ea typeface="+mn-ea"/>
                          <a:cs typeface="Times New Roman" pitchFamily="18" charset="0"/>
                        </a:rPr>
                        <a:t>Dahulu</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3</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6%</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err="1" smtClean="0">
                          <a:solidFill>
                            <a:schemeClr val="dk1"/>
                          </a:solidFill>
                          <a:latin typeface="Times New Roman" pitchFamily="18" charset="0"/>
                          <a:ea typeface="+mn-ea"/>
                          <a:cs typeface="Times New Roman" pitchFamily="18" charset="0"/>
                        </a:rPr>
                        <a:t>Riwayat</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Penyakit</a:t>
                      </a:r>
                      <a:r>
                        <a:rPr kumimoji="0" lang="en-US" sz="1200" kern="1200" dirty="0" smtClean="0">
                          <a:solidFill>
                            <a:schemeClr val="dk1"/>
                          </a:solidFill>
                          <a:latin typeface="Times New Roman" pitchFamily="18" charset="0"/>
                          <a:ea typeface="+mn-ea"/>
                          <a:cs typeface="Times New Roman" pitchFamily="18" charset="0"/>
                        </a:rPr>
                        <a:t> HT </a:t>
                      </a:r>
                      <a:r>
                        <a:rPr kumimoji="0" lang="en-US" sz="1200" kern="1200" dirty="0" err="1" smtClean="0">
                          <a:solidFill>
                            <a:schemeClr val="dk1"/>
                          </a:solidFill>
                          <a:latin typeface="Times New Roman" pitchFamily="18" charset="0"/>
                          <a:ea typeface="+mn-ea"/>
                          <a:cs typeface="Times New Roman" pitchFamily="18" charset="0"/>
                        </a:rPr>
                        <a:t>Keluarga</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18</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36%</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err="1" smtClean="0">
                          <a:solidFill>
                            <a:schemeClr val="dk1"/>
                          </a:solidFill>
                          <a:latin typeface="Times New Roman" pitchFamily="18" charset="0"/>
                          <a:ea typeface="+mn-ea"/>
                          <a:cs typeface="Times New Roman" pitchFamily="18" charset="0"/>
                        </a:rPr>
                        <a:t>Tidak</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Memiliki</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Riwayat</a:t>
                      </a:r>
                      <a:r>
                        <a:rPr kumimoji="0" lang="en-US" sz="1200" kern="1200" dirty="0" smtClean="0">
                          <a:solidFill>
                            <a:schemeClr val="dk1"/>
                          </a:solidFill>
                          <a:latin typeface="Times New Roman" pitchFamily="18" charset="0"/>
                          <a:ea typeface="+mn-ea"/>
                          <a:cs typeface="Times New Roman" pitchFamily="18" charset="0"/>
                        </a:rPr>
                        <a:t> HT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29</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58%</a:t>
                      </a:r>
                      <a:endParaRPr lang="en-US" sz="1200" dirty="0">
                        <a:latin typeface="Times New Roman" pitchFamily="18" charset="0"/>
                        <a:cs typeface="Times New Roman" pitchFamily="18" charset="0"/>
                      </a:endParaRPr>
                    </a:p>
                  </a:txBody>
                  <a:tcPr/>
                </a:tc>
              </a:tr>
              <a:tr h="370840">
                <a:tc rowSpan="3">
                  <a:txBody>
                    <a:bodyPr/>
                    <a:lstStyle/>
                    <a:p>
                      <a:r>
                        <a:rPr kumimoji="0" lang="en-US" sz="1200" kern="1200" dirty="0" err="1" smtClean="0">
                          <a:solidFill>
                            <a:schemeClr val="dk1"/>
                          </a:solidFill>
                          <a:latin typeface="Times New Roman" pitchFamily="18" charset="0"/>
                          <a:ea typeface="+mn-ea"/>
                          <a:cs typeface="Times New Roman" pitchFamily="18" charset="0"/>
                        </a:rPr>
                        <a:t>Proteinuria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Pemeriksaan</a:t>
                      </a:r>
                      <a:r>
                        <a:rPr kumimoji="0" lang="en-US" sz="1200" kern="1200" dirty="0" smtClean="0">
                          <a:solidFill>
                            <a:schemeClr val="dk1"/>
                          </a:solidFill>
                          <a:latin typeface="Times New Roman" pitchFamily="18" charset="0"/>
                          <a:ea typeface="+mn-ea"/>
                          <a:cs typeface="Times New Roman" pitchFamily="18" charset="0"/>
                        </a:rPr>
                        <a:t> </a:t>
                      </a:r>
                      <a:r>
                        <a:rPr kumimoji="0" lang="en-US" sz="1200" i="1" kern="1200" dirty="0" smtClean="0">
                          <a:solidFill>
                            <a:schemeClr val="dk1"/>
                          </a:solidFill>
                          <a:latin typeface="Times New Roman" pitchFamily="18" charset="0"/>
                          <a:ea typeface="+mn-ea"/>
                          <a:cs typeface="Times New Roman" pitchFamily="18" charset="0"/>
                        </a:rPr>
                        <a:t>Dipstick</a:t>
                      </a:r>
                      <a:r>
                        <a:rPr kumimoji="0" lang="en-US" sz="1200" kern="1200" dirty="0" smtClean="0">
                          <a:solidFill>
                            <a:schemeClr val="dk1"/>
                          </a:solidFill>
                          <a:latin typeface="Times New Roman" pitchFamily="18" charset="0"/>
                          <a:ea typeface="+mn-ea"/>
                          <a:cs typeface="Times New Roman" pitchFamily="18" charset="0"/>
                        </a:rPr>
                        <a:t>)</a:t>
                      </a:r>
                      <a:endParaRPr lang="en-US" sz="1200" dirty="0">
                        <a:latin typeface="Times New Roman" pitchFamily="18" charset="0"/>
                        <a:cs typeface="Times New Roman" pitchFamily="18" charset="0"/>
                      </a:endParaRPr>
                    </a:p>
                  </a:txBody>
                  <a:tcPr/>
                </a:tc>
                <a:tc>
                  <a:txBody>
                    <a:bodyPr/>
                    <a:lstStyle/>
                    <a:p>
                      <a:r>
                        <a:rPr kumimoji="0" lang="en-US" sz="1200" kern="1200" dirty="0" smtClean="0">
                          <a:solidFill>
                            <a:schemeClr val="dk1"/>
                          </a:solidFill>
                          <a:latin typeface="Times New Roman" pitchFamily="18" charset="0"/>
                          <a:ea typeface="+mn-ea"/>
                          <a:cs typeface="Times New Roman" pitchFamily="18" charset="0"/>
                        </a:rPr>
                        <a:t>1+</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9</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18%</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smtClean="0">
                          <a:solidFill>
                            <a:schemeClr val="dk1"/>
                          </a:solidFill>
                          <a:latin typeface="Times New Roman" pitchFamily="18" charset="0"/>
                          <a:ea typeface="+mn-ea"/>
                          <a:cs typeface="Times New Roman" pitchFamily="18" charset="0"/>
                        </a:rPr>
                        <a:t>2+</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17</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34%</a:t>
                      </a:r>
                      <a:endParaRPr lang="en-US" sz="1200" dirty="0">
                        <a:latin typeface="Times New Roman" pitchFamily="18" charset="0"/>
                        <a:cs typeface="Times New Roman" pitchFamily="18" charset="0"/>
                      </a:endParaRPr>
                    </a:p>
                  </a:txBody>
                  <a:tcPr/>
                </a:tc>
              </a:tr>
              <a:tr h="370840">
                <a:tc vMerge="1">
                  <a:txBody>
                    <a:bodyPr/>
                    <a:lstStyle/>
                    <a:p>
                      <a:endParaRPr lang="en-US" dirty="0"/>
                    </a:p>
                  </a:txBody>
                  <a:tcPr/>
                </a:tc>
                <a:tc>
                  <a:txBody>
                    <a:bodyPr/>
                    <a:lstStyle/>
                    <a:p>
                      <a:r>
                        <a:rPr kumimoji="0" lang="en-US" sz="1200" kern="1200" dirty="0" smtClean="0">
                          <a:solidFill>
                            <a:schemeClr val="dk1"/>
                          </a:solidFill>
                          <a:latin typeface="Times New Roman" pitchFamily="18" charset="0"/>
                          <a:ea typeface="+mn-ea"/>
                          <a:cs typeface="Times New Roman" pitchFamily="18" charset="0"/>
                        </a:rPr>
                        <a:t>3+</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24</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48%</a:t>
                      </a:r>
                      <a:endParaRPr lang="en-US" sz="1200" dirty="0">
                        <a:latin typeface="Times New Roman" pitchFamily="18" charset="0"/>
                        <a:cs typeface="Times New Roman" pitchFamily="18" charset="0"/>
                      </a:endParaRPr>
                    </a:p>
                  </a:txBody>
                  <a:tcPr/>
                </a:tc>
              </a:tr>
              <a:tr h="370840">
                <a:tc rowSpan="2">
                  <a:txBody>
                    <a:bodyPr/>
                    <a:lstStyle/>
                    <a:p>
                      <a:r>
                        <a:rPr kumimoji="0" lang="en-US" sz="1200" kern="1200" dirty="0" smtClean="0">
                          <a:solidFill>
                            <a:schemeClr val="dk1"/>
                          </a:solidFill>
                          <a:latin typeface="Times New Roman" pitchFamily="18" charset="0"/>
                          <a:ea typeface="+mn-ea"/>
                          <a:cs typeface="Times New Roman" pitchFamily="18" charset="0"/>
                        </a:rPr>
                        <a:t>Diagnosis</a:t>
                      </a:r>
                      <a:endParaRPr lang="en-US" sz="1200" dirty="0">
                        <a:latin typeface="Times New Roman" pitchFamily="18" charset="0"/>
                        <a:cs typeface="Times New Roman" pitchFamily="18" charset="0"/>
                      </a:endParaRPr>
                    </a:p>
                  </a:txBody>
                  <a:tcPr anchor="ctr"/>
                </a:tc>
                <a:tc>
                  <a:txBody>
                    <a:bodyPr/>
                    <a:lstStyle/>
                    <a:p>
                      <a:r>
                        <a:rPr kumimoji="0" lang="en-US" sz="1200" kern="1200" dirty="0" err="1" smtClean="0">
                          <a:solidFill>
                            <a:schemeClr val="dk1"/>
                          </a:solidFill>
                          <a:latin typeface="Times New Roman" pitchFamily="18" charset="0"/>
                          <a:ea typeface="+mn-ea"/>
                          <a:cs typeface="Times New Roman" pitchFamily="18" charset="0"/>
                        </a:rPr>
                        <a:t>Preeklampsia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Ringan</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10</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20%</a:t>
                      </a:r>
                      <a:endParaRPr lang="en-US" sz="1200" dirty="0">
                        <a:latin typeface="Times New Roman" pitchFamily="18" charset="0"/>
                        <a:cs typeface="Times New Roman" pitchFamily="18" charset="0"/>
                      </a:endParaRPr>
                    </a:p>
                  </a:txBody>
                  <a:tcPr/>
                </a:tc>
              </a:tr>
              <a:tr h="336910">
                <a:tc vMerge="1">
                  <a:txBody>
                    <a:bodyPr/>
                    <a:lstStyle/>
                    <a:p>
                      <a:endParaRPr lang="en-US" dirty="0"/>
                    </a:p>
                  </a:txBody>
                  <a:tcPr/>
                </a:tc>
                <a:tc>
                  <a:txBody>
                    <a:bodyPr/>
                    <a:lstStyle/>
                    <a:p>
                      <a:r>
                        <a:rPr kumimoji="0" lang="en-US" sz="1200" kern="1200" dirty="0" err="1" smtClean="0">
                          <a:solidFill>
                            <a:schemeClr val="dk1"/>
                          </a:solidFill>
                          <a:latin typeface="Times New Roman" pitchFamily="18" charset="0"/>
                          <a:ea typeface="+mn-ea"/>
                          <a:cs typeface="Times New Roman" pitchFamily="18" charset="0"/>
                        </a:rPr>
                        <a:t>Preeklampsia</a:t>
                      </a:r>
                      <a:r>
                        <a:rPr kumimoji="0" lang="en-US" sz="1200" kern="1200" dirty="0" smtClean="0">
                          <a:solidFill>
                            <a:schemeClr val="dk1"/>
                          </a:solidFill>
                          <a:latin typeface="Times New Roman" pitchFamily="18" charset="0"/>
                          <a:ea typeface="+mn-ea"/>
                          <a:cs typeface="Times New Roman" pitchFamily="18" charset="0"/>
                        </a:rPr>
                        <a:t> </a:t>
                      </a:r>
                      <a:r>
                        <a:rPr kumimoji="0" lang="en-US" sz="1200" kern="1200" dirty="0" err="1" smtClean="0">
                          <a:solidFill>
                            <a:schemeClr val="dk1"/>
                          </a:solidFill>
                          <a:latin typeface="Times New Roman" pitchFamily="18" charset="0"/>
                          <a:ea typeface="+mn-ea"/>
                          <a:cs typeface="Times New Roman" pitchFamily="18" charset="0"/>
                        </a:rPr>
                        <a:t>Berat</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40</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80%</a:t>
                      </a:r>
                      <a:endParaRPr lang="en-US" sz="12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285884"/>
          </a:xfrm>
        </p:spPr>
        <p:txBody>
          <a:bodyPr>
            <a:normAutofit/>
          </a:bodyPr>
          <a:lstStyle/>
          <a:p>
            <a:pPr lvl="0"/>
            <a:r>
              <a:rPr lang="en-US" sz="2400" b="1" dirty="0" smtClean="0"/>
              <a:t>2. </a:t>
            </a:r>
            <a:r>
              <a:rPr lang="id-ID" sz="2400" b="1" dirty="0" smtClean="0"/>
              <a:t>Gambaran Penggunaan Obat Antihipertensi </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357158" y="1571612"/>
          <a:ext cx="7829577" cy="2595880"/>
        </p:xfrm>
        <a:graphic>
          <a:graphicData uri="http://schemas.openxmlformats.org/drawingml/2006/table">
            <a:tbl>
              <a:tblPr firstRow="1" bandRow="1">
                <a:tableStyleId>{5C22544A-7EE6-4342-B048-85BDC9FD1C3A}</a:tableStyleId>
              </a:tblPr>
              <a:tblGrid>
                <a:gridCol w="2609859"/>
                <a:gridCol w="2609859"/>
                <a:gridCol w="2609859"/>
              </a:tblGrid>
              <a:tr h="370840">
                <a:tc>
                  <a:txBody>
                    <a:bodyPr/>
                    <a:lstStyle/>
                    <a:p>
                      <a:r>
                        <a:rPr lang="en-US" dirty="0" err="1" smtClean="0">
                          <a:latin typeface="Times New Roman" pitchFamily="18" charset="0"/>
                          <a:cs typeface="Times New Roman" pitchFamily="18" charset="0"/>
                        </a:rPr>
                        <a:t>Nama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Obat</a:t>
                      </a:r>
                      <a:endParaRPr lang="en-US" dirty="0">
                        <a:latin typeface="Times New Roman" pitchFamily="18" charset="0"/>
                        <a:cs typeface="Times New Roman" pitchFamily="18" charset="0"/>
                      </a:endParaRPr>
                    </a:p>
                  </a:txBody>
                  <a:tcPr/>
                </a:tc>
                <a:tc>
                  <a:txBody>
                    <a:bodyPr/>
                    <a:lstStyle/>
                    <a:p>
                      <a:r>
                        <a:rPr lang="en-US" dirty="0" err="1" smtClean="0">
                          <a:latin typeface="Times New Roman" pitchFamily="18" charset="0"/>
                          <a:cs typeface="Times New Roman" pitchFamily="18" charset="0"/>
                        </a:rPr>
                        <a:t>Jumlah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Pasien</a:t>
                      </a:r>
                      <a:endParaRPr lang="en-US" dirty="0">
                        <a:latin typeface="Times New Roman" pitchFamily="18" charset="0"/>
                        <a:cs typeface="Times New Roman" pitchFamily="18" charset="0"/>
                      </a:endParaRPr>
                    </a:p>
                  </a:txBody>
                  <a:tcPr/>
                </a:tc>
                <a:tc>
                  <a:txBody>
                    <a:bodyPr/>
                    <a:lstStyle/>
                    <a:p>
                      <a:r>
                        <a:rPr lang="en-US" dirty="0" err="1" smtClean="0">
                          <a:latin typeface="Times New Roman" pitchFamily="18" charset="0"/>
                          <a:cs typeface="Times New Roman" pitchFamily="18" charset="0"/>
                        </a:rPr>
                        <a:t>Persentase</a:t>
                      </a:r>
                      <a:endParaRPr lang="en-US" dirty="0">
                        <a:latin typeface="Times New Roman" pitchFamily="18" charset="0"/>
                        <a:cs typeface="Times New Roman" pitchFamily="18" charset="0"/>
                      </a:endParaRPr>
                    </a:p>
                  </a:txBody>
                  <a:tcPr/>
                </a:tc>
              </a:tr>
              <a:tr h="370840">
                <a:tc gridSpan="3">
                  <a:txBody>
                    <a:bodyPr/>
                    <a:lstStyle/>
                    <a:p>
                      <a:r>
                        <a:rPr lang="en-US" dirty="0" err="1" smtClean="0">
                          <a:latin typeface="Times New Roman" pitchFamily="18" charset="0"/>
                          <a:cs typeface="Times New Roman" pitchFamily="18" charset="0"/>
                        </a:rPr>
                        <a:t>Obat</a:t>
                      </a:r>
                      <a:r>
                        <a:rPr lang="en-US" dirty="0" smtClean="0">
                          <a:latin typeface="Times New Roman" pitchFamily="18" charset="0"/>
                          <a:cs typeface="Times New Roman" pitchFamily="18" charset="0"/>
                        </a:rPr>
                        <a:t> Tunggal </a:t>
                      </a:r>
                      <a:endParaRPr lang="en-US"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370840">
                <a:tc>
                  <a:txBody>
                    <a:bodyPr/>
                    <a:lstStyle/>
                    <a:p>
                      <a:r>
                        <a:rPr lang="en-US" dirty="0" err="1" smtClean="0">
                          <a:latin typeface="Times New Roman" pitchFamily="18" charset="0"/>
                          <a:cs typeface="Times New Roman" pitchFamily="18" charset="0"/>
                        </a:rPr>
                        <a:t>Nifedipin</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66 %</a:t>
                      </a:r>
                      <a:endParaRPr lang="en-US" dirty="0">
                        <a:latin typeface="Times New Roman" pitchFamily="18" charset="0"/>
                        <a:cs typeface="Times New Roman" pitchFamily="18" charset="0"/>
                      </a:endParaRPr>
                    </a:p>
                  </a:txBody>
                  <a:tcPr/>
                </a:tc>
              </a:tr>
              <a:tr h="370840">
                <a:tc>
                  <a:txBody>
                    <a:bodyPr/>
                    <a:lstStyle/>
                    <a:p>
                      <a:r>
                        <a:rPr lang="en-US" dirty="0" err="1" smtClean="0">
                          <a:latin typeface="Times New Roman" pitchFamily="18" charset="0"/>
                          <a:cs typeface="Times New Roman" pitchFamily="18" charset="0"/>
                        </a:rPr>
                        <a:t>Metildopa</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4 %</a:t>
                      </a:r>
                      <a:endParaRPr lang="en-US" dirty="0">
                        <a:latin typeface="Times New Roman" pitchFamily="18" charset="0"/>
                        <a:cs typeface="Times New Roman" pitchFamily="18" charset="0"/>
                      </a:endParaRPr>
                    </a:p>
                  </a:txBody>
                  <a:tcPr/>
                </a:tc>
              </a:tr>
              <a:tr h="370840">
                <a:tc gridSpan="3">
                  <a:txBody>
                    <a:bodyPr/>
                    <a:lstStyle/>
                    <a:p>
                      <a:r>
                        <a:rPr lang="en-US" dirty="0" err="1" smtClean="0">
                          <a:latin typeface="Times New Roman" pitchFamily="18" charset="0"/>
                          <a:cs typeface="Times New Roman" pitchFamily="18" charset="0"/>
                        </a:rPr>
                        <a:t>Obat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Kombinasi</a:t>
                      </a:r>
                      <a:endParaRPr lang="en-US" dirty="0">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370840">
                <a:tc>
                  <a:txBody>
                    <a:bodyPr/>
                    <a:lstStyle/>
                    <a:p>
                      <a:r>
                        <a:rPr lang="en-US" dirty="0" err="1" smtClean="0">
                          <a:latin typeface="Times New Roman" pitchFamily="18" charset="0"/>
                          <a:cs typeface="Times New Roman" pitchFamily="18" charset="0"/>
                        </a:rPr>
                        <a:t>Nifedipin</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Metildopa</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30 %</a:t>
                      </a:r>
                      <a:endParaRPr lang="en-US" dirty="0">
                        <a:latin typeface="Times New Roman" pitchFamily="18" charset="0"/>
                        <a:cs typeface="Times New Roman" pitchFamily="18" charset="0"/>
                      </a:endParaRPr>
                    </a:p>
                  </a:txBody>
                  <a:tcPr/>
                </a:tc>
              </a:tr>
              <a:tr h="370840">
                <a:tc>
                  <a:txBody>
                    <a:bodyPr/>
                    <a:lstStyle/>
                    <a:p>
                      <a:r>
                        <a:rPr lang="en-US" dirty="0" err="1" smtClean="0">
                          <a:latin typeface="Times New Roman" pitchFamily="18" charset="0"/>
                          <a:cs typeface="Times New Roman" pitchFamily="18" charset="0"/>
                        </a:rPr>
                        <a:t>Jumlah</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100%</a:t>
                      </a:r>
                      <a:endParaRPr lang="en-US"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214686"/>
            <a:ext cx="8229600" cy="1066800"/>
          </a:xfrm>
        </p:spPr>
        <p:txBody>
          <a:bodyPr>
            <a:normAutofit fontScale="90000"/>
          </a:bodyPr>
          <a:lstStyle/>
          <a:p>
            <a:pPr algn="ctr"/>
            <a:r>
              <a:rPr lang="id-ID" b="1" dirty="0" smtClean="0"/>
              <a:t>Evaluasi Penggunaan Obat Antihipertensi Pada Pasien Preeklampsia</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28670"/>
            <a:ext cx="8229600" cy="571504"/>
          </a:xfrm>
        </p:spPr>
        <p:txBody>
          <a:bodyPr>
            <a:normAutofit fontScale="90000"/>
          </a:bodyPr>
          <a:lstStyle/>
          <a:p>
            <a:pPr lvl="0"/>
            <a:r>
              <a:rPr lang="en-US" dirty="0" smtClean="0"/>
              <a:t/>
            </a:r>
            <a:br>
              <a:rPr lang="en-US" dirty="0" smtClean="0"/>
            </a:br>
            <a:r>
              <a:rPr lang="id-ID" dirty="0" smtClean="0"/>
              <a:t>Tepat Pasien</a:t>
            </a:r>
            <a:r>
              <a:rPr lang="en-US" dirty="0" smtClean="0"/>
              <a:t/>
            </a:r>
            <a:br>
              <a:rPr lang="en-US" dirty="0" smtClean="0"/>
            </a:br>
            <a:endParaRPr lang="en-US" dirty="0"/>
          </a:p>
        </p:txBody>
      </p:sp>
      <p:sp>
        <p:nvSpPr>
          <p:cNvPr id="3" name="Content Placeholder 2"/>
          <p:cNvSpPr>
            <a:spLocks noGrp="1"/>
          </p:cNvSpPr>
          <p:nvPr>
            <p:ph idx="1"/>
          </p:nvPr>
        </p:nvSpPr>
        <p:spPr>
          <a:xfrm>
            <a:off x="428596" y="1714488"/>
            <a:ext cx="8229600" cy="5360114"/>
          </a:xfrm>
        </p:spPr>
        <p:txBody>
          <a:bodyPr>
            <a:normAutofit/>
          </a:bodyPr>
          <a:lstStyle/>
          <a:p>
            <a:pPr algn="just">
              <a:buNone/>
            </a:pPr>
            <a:r>
              <a:rPr lang="en-US" dirty="0" smtClean="0"/>
              <a:t>	</a:t>
            </a:r>
            <a:r>
              <a:rPr lang="id-ID" dirty="0" smtClean="0"/>
              <a:t>Evaluasi ketepatan pasien dalam penelitian ini adalah dilihat dari kontraindikasi obat antihipertensi yang digunakan dan dibandin</a:t>
            </a:r>
            <a:r>
              <a:rPr lang="en-US" dirty="0" smtClean="0"/>
              <a:t>g</a:t>
            </a:r>
            <a:r>
              <a:rPr lang="id-ID" dirty="0" smtClean="0"/>
              <a:t>kan dengan riwayat penyakit pasien serta dilihat dari aman atau tidaknya obat diberikan harus sesuai dan aman untuk  ibu hamil, karna obat tidak hanya terdistribusi pada ibu melainkan juga terhadap janin yang dikandung, sehingga keaman dan ketepatan pemilihan obat untuk pasien harus sesuai (Kemenkes, 2011)</a:t>
            </a:r>
            <a:r>
              <a:rPr lang="en-US" dirty="0" smtClean="0"/>
              <a: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357298"/>
            <a:ext cx="8229600" cy="1066800"/>
          </a:xfrm>
        </p:spPr>
        <p:txBody>
          <a:bodyPr>
            <a:normAutofit fontScale="90000"/>
          </a:bodyPr>
          <a:lstStyle/>
          <a:p>
            <a:pPr lvl="0"/>
            <a:r>
              <a:rPr lang="id-ID" dirty="0" smtClean="0"/>
              <a:t>Tepat Indikasi</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buNone/>
            </a:pPr>
            <a:r>
              <a:rPr lang="en-US" dirty="0" smtClean="0"/>
              <a:t>	</a:t>
            </a:r>
            <a:r>
              <a:rPr lang="id-ID" dirty="0" smtClean="0"/>
              <a:t>Ketepatan indikasi kepada pasien disesuaikan kondisi klinis pasien berdasarkan dan keluhan pasien (Sumawa, 2015). Evaluasi ketepatan indikasi dalam peneli</a:t>
            </a:r>
            <a:r>
              <a:rPr lang="en-US" dirty="0" smtClean="0"/>
              <a:t>t</a:t>
            </a:r>
            <a:r>
              <a:rPr lang="id-ID" dirty="0" smtClean="0"/>
              <a:t>ian ini dilihat dari ketepatan pemilihan obat antihipertensi berdasarkan diagnosis penyakit.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smtClean="0"/>
              <a:t>Tepat Obat</a:t>
            </a:r>
            <a:r>
              <a:rPr lang="en-US" dirty="0" smtClean="0"/>
              <a:t/>
            </a:r>
            <a:br>
              <a:rPr lang="en-US" dirty="0" smtClean="0"/>
            </a:br>
            <a:endParaRPr lang="en-US" dirty="0"/>
          </a:p>
        </p:txBody>
      </p:sp>
      <p:sp>
        <p:nvSpPr>
          <p:cNvPr id="3" name="Content Placeholder 2"/>
          <p:cNvSpPr>
            <a:spLocks noGrp="1"/>
          </p:cNvSpPr>
          <p:nvPr>
            <p:ph idx="1"/>
          </p:nvPr>
        </p:nvSpPr>
        <p:spPr>
          <a:xfrm>
            <a:off x="0" y="2071678"/>
            <a:ext cx="8229600" cy="4325112"/>
          </a:xfrm>
        </p:spPr>
        <p:txBody>
          <a:bodyPr/>
          <a:lstStyle/>
          <a:p>
            <a:pPr algn="just">
              <a:buNone/>
            </a:pPr>
            <a:r>
              <a:rPr lang="en-US" dirty="0" smtClean="0"/>
              <a:t>	</a:t>
            </a:r>
            <a:r>
              <a:rPr lang="id-ID" dirty="0" smtClean="0"/>
              <a:t>Ketepatan obat adalah ketepatan pemilihan jenis obat berdasarkan pertimbangan manfaat dan resiko berdasarkan keefektifan obat. Untuk menilai ketepatan obat ini dilihat dari tekanan darah, nilai proteinuria dan pemilihan jenis obat antihipertensi. Evaluasi ketepatan obat dalam penelitian ini dibandingkan dengan standar acuan PNPK preeklampsia 2016.</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smtClean="0"/>
              <a:t>Tepat Dosis</a:t>
            </a:r>
            <a:r>
              <a:rPr lang="en-US" dirty="0" smtClean="0"/>
              <a:t/>
            </a:r>
            <a:br>
              <a:rPr lang="en-US" dirty="0" smtClean="0"/>
            </a:br>
            <a:endParaRPr lang="en-US" dirty="0"/>
          </a:p>
        </p:txBody>
      </p:sp>
      <p:sp>
        <p:nvSpPr>
          <p:cNvPr id="3" name="Content Placeholder 2"/>
          <p:cNvSpPr>
            <a:spLocks noGrp="1"/>
          </p:cNvSpPr>
          <p:nvPr>
            <p:ph idx="1"/>
          </p:nvPr>
        </p:nvSpPr>
        <p:spPr>
          <a:xfrm>
            <a:off x="214282" y="1928802"/>
            <a:ext cx="8229600" cy="4325112"/>
          </a:xfrm>
        </p:spPr>
        <p:txBody>
          <a:bodyPr>
            <a:normAutofit fontScale="92500" lnSpcReduction="10000"/>
          </a:bodyPr>
          <a:lstStyle/>
          <a:p>
            <a:pPr algn="just">
              <a:buNone/>
            </a:pPr>
            <a:r>
              <a:rPr lang="en-US" dirty="0" smtClean="0"/>
              <a:t>	</a:t>
            </a:r>
            <a:r>
              <a:rPr lang="id-ID" dirty="0" smtClean="0"/>
              <a:t>Ketepatan dosis adalah ketepatan pemberian obat dengan dosis yang sesuai dengan rentang dosis terapi yang telah ditentukan, tidak </a:t>
            </a:r>
            <a:r>
              <a:rPr lang="id-ID" i="1" dirty="0" smtClean="0"/>
              <a:t>under dose</a:t>
            </a:r>
            <a:r>
              <a:rPr lang="id-ID" dirty="0" smtClean="0"/>
              <a:t> atau </a:t>
            </a:r>
            <a:r>
              <a:rPr lang="id-ID" i="1" dirty="0" smtClean="0"/>
              <a:t>over dose</a:t>
            </a:r>
            <a:r>
              <a:rPr lang="id-ID" dirty="0" smtClean="0"/>
              <a:t>. Pemberian dosis yang</a:t>
            </a:r>
            <a:r>
              <a:rPr lang="en-US" dirty="0" smtClean="0"/>
              <a:t> </a:t>
            </a:r>
            <a:r>
              <a:rPr lang="id-ID" dirty="0" smtClean="0"/>
              <a:t>berlebihan, khususnya untuk obat dengan rentang terapi sempit, akan sangat beresiko timbulnya efek samping. Sebaliknya dosis yang terlalu kecil tidak akan menjamin tercapainya kadar terapi yang diharapkan</a:t>
            </a:r>
            <a:r>
              <a:rPr lang="en-US" dirty="0" smtClean="0"/>
              <a:t>. </a:t>
            </a:r>
            <a:r>
              <a:rPr lang="id-ID" dirty="0" smtClean="0"/>
              <a:t>(Kemenkes RI, 2011). Ketepatan dosis dari penelitian ini dibandingkan dengan standar acuan PNPK preeklampsia 2016.</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2000240"/>
          <a:ext cx="8186766" cy="457359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642918"/>
            <a:ext cx="8229600" cy="1066800"/>
          </a:xfrm>
        </p:spPr>
        <p:txBody>
          <a:bodyPr/>
          <a:lstStyle/>
          <a:p>
            <a:r>
              <a:rPr lang="en-US" dirty="0" err="1" smtClean="0"/>
              <a:t>Kesimpulan</a:t>
            </a:r>
            <a:r>
              <a:rPr lang="en-US" dirty="0" smtClean="0"/>
              <a:t> </a:t>
            </a:r>
            <a:r>
              <a:rPr lang="en-US" dirty="0" err="1" smtClean="0"/>
              <a:t>dan</a:t>
            </a:r>
            <a:r>
              <a:rPr lang="en-US" dirty="0" smtClean="0"/>
              <a:t> saran</a:t>
            </a:r>
            <a:endParaRPr lang="en-US" dirty="0"/>
          </a:p>
        </p:txBody>
      </p:sp>
      <p:sp>
        <p:nvSpPr>
          <p:cNvPr id="3" name="Content Placeholder 2"/>
          <p:cNvSpPr>
            <a:spLocks noGrp="1"/>
          </p:cNvSpPr>
          <p:nvPr>
            <p:ph idx="1"/>
          </p:nvPr>
        </p:nvSpPr>
        <p:spPr>
          <a:xfrm>
            <a:off x="457200" y="1643050"/>
            <a:ext cx="8229600" cy="4931486"/>
          </a:xfrm>
        </p:spPr>
        <p:txBody>
          <a:bodyPr>
            <a:normAutofit fontScale="70000" lnSpcReduction="20000"/>
          </a:bodyPr>
          <a:lstStyle/>
          <a:p>
            <a:pPr lvl="0">
              <a:buNone/>
            </a:pPr>
            <a:r>
              <a:rPr lang="id-ID" b="1" dirty="0" smtClean="0">
                <a:latin typeface="Times New Roman" pitchFamily="18" charset="0"/>
                <a:cs typeface="Times New Roman" pitchFamily="18" charset="0"/>
              </a:rPr>
              <a:t>Kesimpulan</a:t>
            </a:r>
            <a:endParaRPr lang="en-U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P</a:t>
            </a:r>
            <a:r>
              <a:rPr lang="id-ID" dirty="0" smtClean="0">
                <a:latin typeface="Times New Roman" pitchFamily="18" charset="0"/>
                <a:cs typeface="Times New Roman" pitchFamily="18" charset="0"/>
              </a:rPr>
              <a:t>enggunaan </a:t>
            </a:r>
            <a:r>
              <a:rPr lang="id-ID" dirty="0" smtClean="0">
                <a:latin typeface="Times New Roman" pitchFamily="18" charset="0"/>
                <a:cs typeface="Times New Roman" pitchFamily="18" charset="0"/>
              </a:rPr>
              <a:t>ant</a:t>
            </a:r>
            <a:r>
              <a:rPr lang="en-US" dirty="0" smtClean="0">
                <a:latin typeface="Times New Roman" pitchFamily="18" charset="0"/>
                <a:cs typeface="Times New Roman" pitchFamily="18" charset="0"/>
              </a:rPr>
              <a:t>i</a:t>
            </a:r>
            <a:r>
              <a:rPr lang="id-ID" dirty="0" smtClean="0">
                <a:latin typeface="Times New Roman" pitchFamily="18" charset="0"/>
                <a:cs typeface="Times New Roman" pitchFamily="18" charset="0"/>
              </a:rPr>
              <a:t>hipertensi </a:t>
            </a:r>
            <a:r>
              <a:rPr lang="id-ID" dirty="0" smtClean="0">
                <a:latin typeface="Times New Roman" pitchFamily="18" charset="0"/>
                <a:cs typeface="Times New Roman" pitchFamily="18" charset="0"/>
              </a:rPr>
              <a:t>pada ibu hamil terapi tunggal nifedipin sebanyak 33 pasien (66%), metildopa sebanyak 2 pasien (4%), dan terapi kombinasi nifedipin dan metildopa sebanyak 15 pasien(30%).</a:t>
            </a:r>
            <a:endParaRPr lang="en-U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P</a:t>
            </a:r>
            <a:r>
              <a:rPr lang="id-ID" dirty="0" smtClean="0">
                <a:latin typeface="Times New Roman" pitchFamily="18" charset="0"/>
                <a:cs typeface="Times New Roman" pitchFamily="18" charset="0"/>
              </a:rPr>
              <a:t>enggunaan obat antihipertensi berdasarkan tepat pasien sebanyak 50 pasien (100%), tepat indikasi sebanyak 50 pasien (100%), tepat obat sebanyak </a:t>
            </a:r>
            <a:r>
              <a:rPr lang="en-US" dirty="0" smtClean="0">
                <a:latin typeface="Times New Roman" pitchFamily="18" charset="0"/>
                <a:cs typeface="Times New Roman" pitchFamily="18" charset="0"/>
              </a:rPr>
              <a:t>50</a:t>
            </a:r>
            <a:r>
              <a:rPr lang="id-ID" dirty="0" smtClean="0">
                <a:latin typeface="Times New Roman" pitchFamily="18" charset="0"/>
                <a:cs typeface="Times New Roman" pitchFamily="18" charset="0"/>
              </a:rPr>
              <a:t> pasien (</a:t>
            </a:r>
            <a:r>
              <a:rPr lang="en-US" dirty="0" smtClean="0">
                <a:latin typeface="Times New Roman" pitchFamily="18" charset="0"/>
                <a:cs typeface="Times New Roman" pitchFamily="18" charset="0"/>
              </a:rPr>
              <a:t>100</a:t>
            </a:r>
            <a:r>
              <a:rPr lang="id-ID" dirty="0" smtClean="0">
                <a:latin typeface="Times New Roman" pitchFamily="18" charset="0"/>
                <a:cs typeface="Times New Roman" pitchFamily="18" charset="0"/>
              </a:rPr>
              <a:t>%) dan tepat </a:t>
            </a:r>
            <a:r>
              <a:rPr lang="en-US" dirty="0" err="1" smtClean="0">
                <a:latin typeface="Times New Roman" pitchFamily="18" charset="0"/>
                <a:cs typeface="Times New Roman" pitchFamily="18" charset="0"/>
              </a:rPr>
              <a:t>dosis</a:t>
            </a:r>
            <a:r>
              <a:rPr lang="id-ID" dirty="0" smtClean="0">
                <a:latin typeface="Times New Roman" pitchFamily="18" charset="0"/>
                <a:cs typeface="Times New Roman" pitchFamily="18" charset="0"/>
              </a:rPr>
              <a:t> </a:t>
            </a:r>
            <a:r>
              <a:rPr lang="id-ID" dirty="0" smtClean="0">
                <a:latin typeface="Times New Roman" pitchFamily="18" charset="0"/>
                <a:cs typeface="Times New Roman" pitchFamily="18" charset="0"/>
              </a:rPr>
              <a:t>sebanyak 49 pasien (98%).</a:t>
            </a:r>
            <a:endParaRPr lang="en-US" dirty="0" smtClean="0">
              <a:latin typeface="Times New Roman" pitchFamily="18" charset="0"/>
              <a:cs typeface="Times New Roman" pitchFamily="18" charset="0"/>
            </a:endParaRPr>
          </a:p>
          <a:p>
            <a:pPr>
              <a:buNone/>
            </a:pPr>
            <a:r>
              <a:rPr lang="id-ID"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lvl="0">
              <a:buNone/>
            </a:pPr>
            <a:r>
              <a:rPr lang="id-ID" b="1" dirty="0" smtClean="0">
                <a:latin typeface="Times New Roman" pitchFamily="18" charset="0"/>
                <a:cs typeface="Times New Roman" pitchFamily="18" charset="0"/>
              </a:rPr>
              <a:t>Saran</a:t>
            </a:r>
            <a:endParaRPr lang="en-US" dirty="0" smtClean="0">
              <a:latin typeface="Times New Roman" pitchFamily="18" charset="0"/>
              <a:cs typeface="Times New Roman" pitchFamily="18" charset="0"/>
            </a:endParaRPr>
          </a:p>
          <a:p>
            <a:pPr lvl="0"/>
            <a:r>
              <a:rPr lang="id-ID" dirty="0" smtClean="0">
                <a:latin typeface="Times New Roman" pitchFamily="18" charset="0"/>
                <a:cs typeface="Times New Roman" pitchFamily="18" charset="0"/>
              </a:rPr>
              <a:t>Perlu adanya penelitian lanjutan mengenai kepatuhan pasien dalam pemberian obat antihipertensi pada ibu hamil dengan preeklampsia.</a:t>
            </a:r>
            <a:endParaRPr lang="en-US" dirty="0" smtClean="0">
              <a:latin typeface="Times New Roman" pitchFamily="18" charset="0"/>
              <a:cs typeface="Times New Roman" pitchFamily="18" charset="0"/>
            </a:endParaRPr>
          </a:p>
          <a:p>
            <a:pPr lvl="0"/>
            <a:r>
              <a:rPr lang="id-ID" dirty="0" smtClean="0">
                <a:latin typeface="Times New Roman" pitchFamily="18" charset="0"/>
                <a:cs typeface="Times New Roman" pitchFamily="18" charset="0"/>
              </a:rPr>
              <a:t>Perlu dilakukan penelitian lanjutan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id-ID" dirty="0" smtClean="0">
                <a:latin typeface="Times New Roman" pitchFamily="18" charset="0"/>
                <a:cs typeface="Times New Roman" pitchFamily="18" charset="0"/>
              </a:rPr>
              <a:t>metode pengambilan data secara prospektif agar hasilnya lebih akurat, karena dapat informasi langsung kepada pasien sehingga data yang didapat lebih valid.</a:t>
            </a:r>
            <a:endParaRPr lang="en-US" dirty="0" smtClean="0">
              <a:latin typeface="Times New Roman" pitchFamily="18" charset="0"/>
              <a:cs typeface="Times New Roman" pitchFamily="18" charset="0"/>
            </a:endParaRPr>
          </a:p>
          <a:p>
            <a:pPr lvl="0"/>
            <a:r>
              <a:rPr lang="id-ID" dirty="0" smtClean="0">
                <a:latin typeface="Times New Roman" pitchFamily="18" charset="0"/>
                <a:cs typeface="Times New Roman" pitchFamily="18" charset="0"/>
              </a:rPr>
              <a:t>Perlu dilakukan penelitian lanjut terkait hubungan ketepatan </a:t>
            </a:r>
            <a:r>
              <a:rPr lang="id-ID" dirty="0" smtClean="0">
                <a:latin typeface="Times New Roman" pitchFamily="18" charset="0"/>
                <a:cs typeface="Times New Roman" pitchFamily="18" charset="0"/>
              </a:rPr>
              <a:t>penggu</a:t>
            </a:r>
            <a:r>
              <a:rPr lang="en-US" smtClean="0">
                <a:latin typeface="Times New Roman" pitchFamily="18" charset="0"/>
                <a:cs typeface="Times New Roman" pitchFamily="18" charset="0"/>
              </a:rPr>
              <a:t>n</a:t>
            </a:r>
            <a:r>
              <a:rPr lang="id-ID" smtClean="0">
                <a:latin typeface="Times New Roman" pitchFamily="18" charset="0"/>
                <a:cs typeface="Times New Roman" pitchFamily="18" charset="0"/>
              </a:rPr>
              <a:t>aan </a:t>
            </a:r>
            <a:r>
              <a:rPr lang="id-ID" dirty="0" smtClean="0">
                <a:latin typeface="Times New Roman" pitchFamily="18" charset="0"/>
                <a:cs typeface="Times New Roman" pitchFamily="18" charset="0"/>
              </a:rPr>
              <a:t>obat antihipertensi pada ibu hamil dengan kesembuhan pasien.</a:t>
            </a:r>
            <a:endParaRPr lang="en-US"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500438"/>
            <a:ext cx="8229600" cy="1066800"/>
          </a:xfrm>
        </p:spPr>
        <p:txBody>
          <a:bodyPr/>
          <a:lstStyle/>
          <a:p>
            <a:pPr algn="ctr"/>
            <a:r>
              <a:rPr lang="id-ID" dirty="0" smtClean="0"/>
              <a:t>Terima kasih</a:t>
            </a:r>
            <a:endParaRPr lang="id-ID" dirty="0"/>
          </a:p>
        </p:txBody>
      </p:sp>
      <p:sp>
        <p:nvSpPr>
          <p:cNvPr id="3" name="Content Placeholder 2"/>
          <p:cNvSpPr>
            <a:spLocks noGrp="1"/>
          </p:cNvSpPr>
          <p:nvPr>
            <p:ph idx="1"/>
          </p:nvPr>
        </p:nvSpPr>
        <p:spPr>
          <a:xfrm>
            <a:off x="-1500230" y="-214338"/>
            <a:ext cx="7000924" cy="2857520"/>
          </a:xfrm>
        </p:spPr>
        <p:txBody>
          <a:bodyPr/>
          <a:lstStyle/>
          <a:p>
            <a:endParaRPr lang="id-ID"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343</TotalTime>
  <Words>708</Words>
  <Application>Microsoft Office PowerPoint</Application>
  <PresentationFormat>On-screen Show (4:3)</PresentationFormat>
  <Paragraphs>160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Urban</vt:lpstr>
      <vt:lpstr>EVALUASI PENGGUNAAN OBAT ANTIHIPERTENSI PADA PASIEN IBU HAMIL DENGAN PREEKLAMPSIA DI RSUD ABDUL WAHAB SJAHRANI SAMARINDA PERIODE JANUARI-DESEMBER 2020  </vt:lpstr>
      <vt:lpstr>Latar Belakang</vt:lpstr>
      <vt:lpstr>PowerPoint Presentation</vt:lpstr>
      <vt:lpstr>Manfaat Penelitian </vt:lpstr>
      <vt:lpstr>METODE PENELITIAN </vt:lpstr>
      <vt:lpstr>Rancangan Penelitian </vt:lpstr>
      <vt:lpstr>Objek Penelitian</vt:lpstr>
      <vt:lpstr>Sampel dan Teknik Sampling</vt:lpstr>
      <vt:lpstr>Variabel Penelitian</vt:lpstr>
      <vt:lpstr>Teknik Pengumpulan Data </vt:lpstr>
      <vt:lpstr>Alat dan Bahan </vt:lpstr>
      <vt:lpstr>  Prosedur Penelitian  </vt:lpstr>
      <vt:lpstr>Analisis Data</vt:lpstr>
      <vt:lpstr>Hasil penelitian </vt:lpstr>
      <vt:lpstr>1. Gambaran Karakteristik Pasien Preeklampsia </vt:lpstr>
      <vt:lpstr>2. Gambaran Penggunaan Obat Antihipertensi  </vt:lpstr>
      <vt:lpstr>Evaluasi Penggunaan Obat Antihipertensi Pada Pasien Preeklampsia</vt:lpstr>
      <vt:lpstr> Tepat Pasien </vt:lpstr>
      <vt:lpstr>Tepat Indikasi </vt:lpstr>
      <vt:lpstr>Tepat Obat </vt:lpstr>
      <vt:lpstr>Tepat Dosis </vt:lpstr>
      <vt:lpstr> </vt:lpstr>
      <vt:lpstr>Kesimpulan dan saran</vt:lpstr>
      <vt:lpstr>Terima 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EVALUASI PENGGUNAAN OBAT ANTIHIPERTENSI PADA PASIEN IBU HAMIL DI RUMAH SAKIT IBU DAN ANAK AISYIYAH SAMARINDA</dc:title>
  <dc:creator>Aspire</dc:creator>
  <cp:lastModifiedBy>ismail - [2010]</cp:lastModifiedBy>
  <cp:revision>34</cp:revision>
  <dcterms:created xsi:type="dcterms:W3CDTF">2021-01-09T06:54:24Z</dcterms:created>
  <dcterms:modified xsi:type="dcterms:W3CDTF">2021-07-16T00:20:59Z</dcterms:modified>
</cp:coreProperties>
</file>