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9" r:id="rId12"/>
    <p:sldId id="280" r:id="rId13"/>
    <p:sldId id="281" r:id="rId14"/>
    <p:sldId id="29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39EA8-98F5-4BB9-8457-92123E18D446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66C0595-5709-4529-A4F8-DD1D0E4A668C}">
      <dgm:prSet phldrT="[Text]" custT="1"/>
      <dgm:spPr/>
      <dgm:t>
        <a:bodyPr/>
        <a:lstStyle/>
        <a:p>
          <a:r>
            <a:rPr lang="en-US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Apakah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resep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pasien rawat jalan di Rumah Sakit Samarinda Medika Citra pada Bulan Januari 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2020 </a:t>
          </a:r>
          <a:r>
            <a:rPr lang="en-US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memenuhi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persyaratan </a:t>
          </a:r>
          <a:r>
            <a:rPr lang="en-US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aspek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</a:t>
          </a:r>
          <a:r>
            <a:rPr lang="en-US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tif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farmasetik dan 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</a:t>
          </a:r>
          <a:r>
            <a:rPr lang="id-ID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linis?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0E4A60-33A9-408D-8C1C-735659D79ED0}" type="sibTrans" cxnId="{13DB6986-094E-4A88-84DA-48A275BA10F2}">
      <dgm:prSet/>
      <dgm:spPr/>
      <dgm:t>
        <a:bodyPr/>
        <a:lstStyle/>
        <a:p>
          <a:endParaRPr lang="en-US"/>
        </a:p>
      </dgm:t>
    </dgm:pt>
    <dgm:pt modelId="{7D5FA905-869A-49C5-9D8F-0E188A21BB7E}" type="parTrans" cxnId="{13DB6986-094E-4A88-84DA-48A275BA10F2}">
      <dgm:prSet/>
      <dgm:spPr/>
      <dgm:t>
        <a:bodyPr/>
        <a:lstStyle/>
        <a:p>
          <a:endParaRPr lang="en-US"/>
        </a:p>
      </dgm:t>
    </dgm:pt>
    <dgm:pt modelId="{FDBE9946-DB79-4BB3-97AF-248B2B100E45}">
      <dgm:prSet phldrT="[Text]" custT="1"/>
      <dgm:spPr/>
      <dgm:t>
        <a:bodyPr/>
        <a:lstStyle/>
        <a:p>
          <a:pPr algn="just"/>
          <a:r>
            <a:rPr lang="id-ID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Untuk mengetahui apakah peresepan pasien rawat jalan di Rumah Sakit Samarinda Medika Citra pada Bulan Januari 2020 memenuhi  persyaratan aspek administratif, farmasetik dan klinis?</a:t>
          </a:r>
          <a:endParaRPr lang="en-US" sz="1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751F82-8123-48BC-BA29-EAEDDD344E07}" type="sibTrans" cxnId="{E233ACA6-955A-4AF2-B5E6-AFDE720B5C92}">
      <dgm:prSet/>
      <dgm:spPr/>
      <dgm:t>
        <a:bodyPr/>
        <a:lstStyle/>
        <a:p>
          <a:endParaRPr lang="en-US"/>
        </a:p>
      </dgm:t>
    </dgm:pt>
    <dgm:pt modelId="{BDF52B8E-613E-4A40-BE57-334A88D8C469}" type="parTrans" cxnId="{E233ACA6-955A-4AF2-B5E6-AFDE720B5C92}">
      <dgm:prSet/>
      <dgm:spPr/>
      <dgm:t>
        <a:bodyPr/>
        <a:lstStyle/>
        <a:p>
          <a:endParaRPr lang="en-US"/>
        </a:p>
      </dgm:t>
    </dgm:pt>
    <dgm:pt modelId="{4DD9F8C0-B284-4551-B782-49C98A4599FE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ini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diharapkan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bermanfaat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menambah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ilmu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pengetahuan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bidang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kefarmasian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khususnya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penulisan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resep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baik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dengan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peraturan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berlaku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Hasil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diharapkan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dijadikan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masukan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peresepan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Rumah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Sakit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Samarinda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Medika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Citra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sehingga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mendukung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upaya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pelaksanaan</a:t>
          </a:r>
          <a:r>
            <a:rPr lang="en-US" sz="1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patient safety. </a:t>
          </a:r>
          <a:endParaRPr lang="en-US" sz="18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B8132A-D260-4E88-B528-BF07A5106E6B}" type="sibTrans" cxnId="{12F2BDD8-CFA6-43DB-9EC6-6262B5EADD1D}">
      <dgm:prSet/>
      <dgm:spPr/>
      <dgm:t>
        <a:bodyPr/>
        <a:lstStyle/>
        <a:p>
          <a:endParaRPr lang="en-US"/>
        </a:p>
      </dgm:t>
    </dgm:pt>
    <dgm:pt modelId="{5C365A8F-C8C3-44BD-A80B-C7EB0D2499B2}" type="parTrans" cxnId="{12F2BDD8-CFA6-43DB-9EC6-6262B5EADD1D}">
      <dgm:prSet/>
      <dgm:spPr/>
      <dgm:t>
        <a:bodyPr/>
        <a:lstStyle/>
        <a:p>
          <a:endParaRPr lang="en-US"/>
        </a:p>
      </dgm:t>
    </dgm:pt>
    <dgm:pt modelId="{DF375D04-5466-4B01-BE64-8E0BBEA9DFDC}" type="pres">
      <dgm:prSet presAssocID="{83B39EA8-98F5-4BB9-8457-92123E18D4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8695C4E4-C5E4-429B-B5E5-BA68C745444B}" type="pres">
      <dgm:prSet presAssocID="{83B39EA8-98F5-4BB9-8457-92123E18D446}" presName="Name1" presStyleCnt="0"/>
      <dgm:spPr/>
      <dgm:t>
        <a:bodyPr/>
        <a:lstStyle/>
        <a:p>
          <a:endParaRPr lang="en-US"/>
        </a:p>
      </dgm:t>
    </dgm:pt>
    <dgm:pt modelId="{1B584B84-C175-44CF-8558-D8459B20C217}" type="pres">
      <dgm:prSet presAssocID="{83B39EA8-98F5-4BB9-8457-92123E18D446}" presName="cycle" presStyleCnt="0"/>
      <dgm:spPr/>
      <dgm:t>
        <a:bodyPr/>
        <a:lstStyle/>
        <a:p>
          <a:endParaRPr lang="en-US"/>
        </a:p>
      </dgm:t>
    </dgm:pt>
    <dgm:pt modelId="{C83CB4EB-8CD1-4A5F-B185-F61F425B7550}" type="pres">
      <dgm:prSet presAssocID="{83B39EA8-98F5-4BB9-8457-92123E18D446}" presName="srcNode" presStyleLbl="node1" presStyleIdx="0" presStyleCnt="3"/>
      <dgm:spPr/>
      <dgm:t>
        <a:bodyPr/>
        <a:lstStyle/>
        <a:p>
          <a:endParaRPr lang="en-US"/>
        </a:p>
      </dgm:t>
    </dgm:pt>
    <dgm:pt modelId="{10D91291-7A39-4635-B609-D9274A398943}" type="pres">
      <dgm:prSet presAssocID="{83B39EA8-98F5-4BB9-8457-92123E18D446}" presName="conn" presStyleLbl="parChTrans1D2" presStyleIdx="0" presStyleCnt="1"/>
      <dgm:spPr/>
      <dgm:t>
        <a:bodyPr/>
        <a:lstStyle/>
        <a:p>
          <a:endParaRPr lang="en-US"/>
        </a:p>
      </dgm:t>
    </dgm:pt>
    <dgm:pt modelId="{E1847E16-5AB7-4FDE-8FC1-688A9401D978}" type="pres">
      <dgm:prSet presAssocID="{83B39EA8-98F5-4BB9-8457-92123E18D446}" presName="extraNode" presStyleLbl="node1" presStyleIdx="0" presStyleCnt="3"/>
      <dgm:spPr/>
      <dgm:t>
        <a:bodyPr/>
        <a:lstStyle/>
        <a:p>
          <a:endParaRPr lang="en-US"/>
        </a:p>
      </dgm:t>
    </dgm:pt>
    <dgm:pt modelId="{DF13E2A8-C3BD-4A99-A762-50AF7F45FB07}" type="pres">
      <dgm:prSet presAssocID="{83B39EA8-98F5-4BB9-8457-92123E18D446}" presName="dstNode" presStyleLbl="node1" presStyleIdx="0" presStyleCnt="3"/>
      <dgm:spPr/>
      <dgm:t>
        <a:bodyPr/>
        <a:lstStyle/>
        <a:p>
          <a:endParaRPr lang="en-US"/>
        </a:p>
      </dgm:t>
    </dgm:pt>
    <dgm:pt modelId="{73465660-8F4F-4AA2-8B29-8B032325A920}" type="pres">
      <dgm:prSet presAssocID="{766C0595-5709-4529-A4F8-DD1D0E4A668C}" presName="text_1" presStyleLbl="node1" presStyleIdx="0" presStyleCnt="3" custScaleX="86518" custLinFactNeighborX="2064" custLinFactNeighborY="5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342AB6-D678-4CBA-8F98-66F41E81C35D}" type="pres">
      <dgm:prSet presAssocID="{766C0595-5709-4529-A4F8-DD1D0E4A668C}" presName="accent_1" presStyleCnt="0"/>
      <dgm:spPr/>
      <dgm:t>
        <a:bodyPr/>
        <a:lstStyle/>
        <a:p>
          <a:endParaRPr lang="en-US"/>
        </a:p>
      </dgm:t>
    </dgm:pt>
    <dgm:pt modelId="{49D82C07-82FB-48C4-9338-3FEE5C536285}" type="pres">
      <dgm:prSet presAssocID="{766C0595-5709-4529-A4F8-DD1D0E4A668C}" presName="accentRepeatNode" presStyleLbl="solidFgAcc1" presStyleIdx="0" presStyleCnt="3" custScaleX="130501" custScaleY="11451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5B1B2AC-E3C6-4B8D-89DC-77F8AA81BB58}" type="pres">
      <dgm:prSet presAssocID="{FDBE9946-DB79-4BB3-97AF-248B2B100E45}" presName="text_2" presStyleLbl="node1" presStyleIdx="1" presStyleCnt="3" custScaleX="100372" custScaleY="116210" custLinFactNeighborX="-3635" custLinFactNeighborY="-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A10BB9-F13E-446A-9A38-63AF670F2241}" type="pres">
      <dgm:prSet presAssocID="{FDBE9946-DB79-4BB3-97AF-248B2B100E45}" presName="accent_2" presStyleCnt="0"/>
      <dgm:spPr/>
      <dgm:t>
        <a:bodyPr/>
        <a:lstStyle/>
        <a:p>
          <a:endParaRPr lang="en-US"/>
        </a:p>
      </dgm:t>
    </dgm:pt>
    <dgm:pt modelId="{30740F15-43A7-4B78-8807-4B415FCD624C}" type="pres">
      <dgm:prSet presAssocID="{FDBE9946-DB79-4BB3-97AF-248B2B100E45}" presName="accentRepeatNode" presStyleLbl="solidFgAcc1" presStyleIdx="1" presStyleCnt="3" custScaleX="121221" custScaleY="112213" custLinFactNeighborX="-15336" custLinFactNeighborY="-68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071D52B-8379-46CF-841A-27E604752DA4}" type="pres">
      <dgm:prSet presAssocID="{4DD9F8C0-B284-4551-B782-49C98A4599FE}" presName="text_3" presStyleLbl="node1" presStyleIdx="2" presStyleCnt="3" custScaleX="97088" custScaleY="152524" custLinFactNeighborX="-1235" custLinFactNeighborY="145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C8D41-1B31-441B-8891-9E119EA4C284}" type="pres">
      <dgm:prSet presAssocID="{4DD9F8C0-B284-4551-B782-49C98A4599FE}" presName="accent_3" presStyleCnt="0"/>
      <dgm:spPr/>
      <dgm:t>
        <a:bodyPr/>
        <a:lstStyle/>
        <a:p>
          <a:endParaRPr lang="en-US"/>
        </a:p>
      </dgm:t>
    </dgm:pt>
    <dgm:pt modelId="{1EC5A13F-1063-49CB-AE4F-FDDCE0277A93}" type="pres">
      <dgm:prSet presAssocID="{4DD9F8C0-B284-4551-B782-49C98A4599FE}" presName="accentRepeatNode" presStyleLbl="solidFgAcc1" presStyleIdx="2" presStyleCnt="3" custScaleX="128483" custScaleY="132637" custLinFactNeighborX="-15916" custLinFactNeighborY="1591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13DB6986-094E-4A88-84DA-48A275BA10F2}" srcId="{83B39EA8-98F5-4BB9-8457-92123E18D446}" destId="{766C0595-5709-4529-A4F8-DD1D0E4A668C}" srcOrd="0" destOrd="0" parTransId="{7D5FA905-869A-49C5-9D8F-0E188A21BB7E}" sibTransId="{020E4A60-33A9-408D-8C1C-735659D79ED0}"/>
    <dgm:cxn modelId="{27233D2F-FCBB-47D8-993D-F874B39BC6E9}" type="presOf" srcId="{83B39EA8-98F5-4BB9-8457-92123E18D446}" destId="{DF375D04-5466-4B01-BE64-8E0BBEA9DFDC}" srcOrd="0" destOrd="0" presId="urn:microsoft.com/office/officeart/2008/layout/VerticalCurvedList"/>
    <dgm:cxn modelId="{12F2BDD8-CFA6-43DB-9EC6-6262B5EADD1D}" srcId="{83B39EA8-98F5-4BB9-8457-92123E18D446}" destId="{4DD9F8C0-B284-4551-B782-49C98A4599FE}" srcOrd="2" destOrd="0" parTransId="{5C365A8F-C8C3-44BD-A80B-C7EB0D2499B2}" sibTransId="{0CB8132A-D260-4E88-B528-BF07A5106E6B}"/>
    <dgm:cxn modelId="{E233ACA6-955A-4AF2-B5E6-AFDE720B5C92}" srcId="{83B39EA8-98F5-4BB9-8457-92123E18D446}" destId="{FDBE9946-DB79-4BB3-97AF-248B2B100E45}" srcOrd="1" destOrd="0" parTransId="{BDF52B8E-613E-4A40-BE57-334A88D8C469}" sibTransId="{FF751F82-8123-48BC-BA29-EAEDDD344E07}"/>
    <dgm:cxn modelId="{7AE22F6E-F226-4FBF-813E-C816070BBD54}" type="presOf" srcId="{020E4A60-33A9-408D-8C1C-735659D79ED0}" destId="{10D91291-7A39-4635-B609-D9274A398943}" srcOrd="0" destOrd="0" presId="urn:microsoft.com/office/officeart/2008/layout/VerticalCurvedList"/>
    <dgm:cxn modelId="{5DC73530-5764-4133-8B05-CF25A1F55293}" type="presOf" srcId="{FDBE9946-DB79-4BB3-97AF-248B2B100E45}" destId="{85B1B2AC-E3C6-4B8D-89DC-77F8AA81BB58}" srcOrd="0" destOrd="0" presId="urn:microsoft.com/office/officeart/2008/layout/VerticalCurvedList"/>
    <dgm:cxn modelId="{8EB0F437-6428-4EA7-9A33-5409B11325C3}" type="presOf" srcId="{766C0595-5709-4529-A4F8-DD1D0E4A668C}" destId="{73465660-8F4F-4AA2-8B29-8B032325A920}" srcOrd="0" destOrd="0" presId="urn:microsoft.com/office/officeart/2008/layout/VerticalCurvedList"/>
    <dgm:cxn modelId="{EA2F1FEC-10A0-4411-BD34-3725436F319D}" type="presOf" srcId="{4DD9F8C0-B284-4551-B782-49C98A4599FE}" destId="{2071D52B-8379-46CF-841A-27E604752DA4}" srcOrd="0" destOrd="0" presId="urn:microsoft.com/office/officeart/2008/layout/VerticalCurvedList"/>
    <dgm:cxn modelId="{5B2C7DCE-3E71-4756-9595-F5E47BC910BE}" type="presParOf" srcId="{DF375D04-5466-4B01-BE64-8E0BBEA9DFDC}" destId="{8695C4E4-C5E4-429B-B5E5-BA68C745444B}" srcOrd="0" destOrd="0" presId="urn:microsoft.com/office/officeart/2008/layout/VerticalCurvedList"/>
    <dgm:cxn modelId="{F4529486-254F-4631-B581-7A06443DA117}" type="presParOf" srcId="{8695C4E4-C5E4-429B-B5E5-BA68C745444B}" destId="{1B584B84-C175-44CF-8558-D8459B20C217}" srcOrd="0" destOrd="0" presId="urn:microsoft.com/office/officeart/2008/layout/VerticalCurvedList"/>
    <dgm:cxn modelId="{80096FA8-873D-412E-8600-0330D79EE144}" type="presParOf" srcId="{1B584B84-C175-44CF-8558-D8459B20C217}" destId="{C83CB4EB-8CD1-4A5F-B185-F61F425B7550}" srcOrd="0" destOrd="0" presId="urn:microsoft.com/office/officeart/2008/layout/VerticalCurvedList"/>
    <dgm:cxn modelId="{77EF61A5-5336-4971-B79F-DC33503CFBA3}" type="presParOf" srcId="{1B584B84-C175-44CF-8558-D8459B20C217}" destId="{10D91291-7A39-4635-B609-D9274A398943}" srcOrd="1" destOrd="0" presId="urn:microsoft.com/office/officeart/2008/layout/VerticalCurvedList"/>
    <dgm:cxn modelId="{8CDC4BEE-99F9-4FC8-9EC1-68FC14B32201}" type="presParOf" srcId="{1B584B84-C175-44CF-8558-D8459B20C217}" destId="{E1847E16-5AB7-4FDE-8FC1-688A9401D978}" srcOrd="2" destOrd="0" presId="urn:microsoft.com/office/officeart/2008/layout/VerticalCurvedList"/>
    <dgm:cxn modelId="{6B24D52A-5884-47B5-8D17-D83C1629A38C}" type="presParOf" srcId="{1B584B84-C175-44CF-8558-D8459B20C217}" destId="{DF13E2A8-C3BD-4A99-A762-50AF7F45FB07}" srcOrd="3" destOrd="0" presId="urn:microsoft.com/office/officeart/2008/layout/VerticalCurvedList"/>
    <dgm:cxn modelId="{D176A672-3FBD-47F2-A1D9-EC6DEDCEB78B}" type="presParOf" srcId="{8695C4E4-C5E4-429B-B5E5-BA68C745444B}" destId="{73465660-8F4F-4AA2-8B29-8B032325A920}" srcOrd="1" destOrd="0" presId="urn:microsoft.com/office/officeart/2008/layout/VerticalCurvedList"/>
    <dgm:cxn modelId="{A9B69C7F-3C3D-4A67-B3BB-FC73300F50AF}" type="presParOf" srcId="{8695C4E4-C5E4-429B-B5E5-BA68C745444B}" destId="{6C342AB6-D678-4CBA-8F98-66F41E81C35D}" srcOrd="2" destOrd="0" presId="urn:microsoft.com/office/officeart/2008/layout/VerticalCurvedList"/>
    <dgm:cxn modelId="{58C260BD-0CD1-420F-836C-A35A37DB5AA4}" type="presParOf" srcId="{6C342AB6-D678-4CBA-8F98-66F41E81C35D}" destId="{49D82C07-82FB-48C4-9338-3FEE5C536285}" srcOrd="0" destOrd="0" presId="urn:microsoft.com/office/officeart/2008/layout/VerticalCurvedList"/>
    <dgm:cxn modelId="{84C7E684-587E-44DA-AF0A-5FDD4ED7138F}" type="presParOf" srcId="{8695C4E4-C5E4-429B-B5E5-BA68C745444B}" destId="{85B1B2AC-E3C6-4B8D-89DC-77F8AA81BB58}" srcOrd="3" destOrd="0" presId="urn:microsoft.com/office/officeart/2008/layout/VerticalCurvedList"/>
    <dgm:cxn modelId="{1A566060-0DAD-4E3D-BCDF-6015D1D94398}" type="presParOf" srcId="{8695C4E4-C5E4-429B-B5E5-BA68C745444B}" destId="{B9A10BB9-F13E-446A-9A38-63AF670F2241}" srcOrd="4" destOrd="0" presId="urn:microsoft.com/office/officeart/2008/layout/VerticalCurvedList"/>
    <dgm:cxn modelId="{D887DA8B-10DB-4E2E-A7D1-8E37C088FBC1}" type="presParOf" srcId="{B9A10BB9-F13E-446A-9A38-63AF670F2241}" destId="{30740F15-43A7-4B78-8807-4B415FCD624C}" srcOrd="0" destOrd="0" presId="urn:microsoft.com/office/officeart/2008/layout/VerticalCurvedList"/>
    <dgm:cxn modelId="{CC9D24C4-819F-4C4B-AE2B-355FD8AB95B9}" type="presParOf" srcId="{8695C4E4-C5E4-429B-B5E5-BA68C745444B}" destId="{2071D52B-8379-46CF-841A-27E604752DA4}" srcOrd="5" destOrd="0" presId="urn:microsoft.com/office/officeart/2008/layout/VerticalCurvedList"/>
    <dgm:cxn modelId="{830CA917-601D-4666-9F80-DC7EE5656147}" type="presParOf" srcId="{8695C4E4-C5E4-429B-B5E5-BA68C745444B}" destId="{26BC8D41-1B31-441B-8891-9E119EA4C284}" srcOrd="6" destOrd="0" presId="urn:microsoft.com/office/officeart/2008/layout/VerticalCurvedList"/>
    <dgm:cxn modelId="{4D4B51A7-B840-4B5D-B82B-61E7E0D4C549}" type="presParOf" srcId="{26BC8D41-1B31-441B-8891-9E119EA4C284}" destId="{1EC5A13F-1063-49CB-AE4F-FDDCE0277A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91291-7A39-4635-B609-D9274A398943}">
      <dsp:nvSpPr>
        <dsp:cNvPr id="0" name=""/>
        <dsp:cNvSpPr/>
      </dsp:nvSpPr>
      <dsp:spPr>
        <a:xfrm>
          <a:off x="-6864977" y="-1067018"/>
          <a:ext cx="8306236" cy="8306236"/>
        </a:xfrm>
        <a:prstGeom prst="blockArc">
          <a:avLst>
            <a:gd name="adj1" fmla="val 18900000"/>
            <a:gd name="adj2" fmla="val 2700000"/>
            <a:gd name="adj3" fmla="val 26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65660-8F4F-4AA2-8B29-8B032325A920}">
      <dsp:nvSpPr>
        <dsp:cNvPr id="0" name=""/>
        <dsp:cNvSpPr/>
      </dsp:nvSpPr>
      <dsp:spPr>
        <a:xfrm>
          <a:off x="1616324" y="685805"/>
          <a:ext cx="6371118" cy="12344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7983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Apakah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resep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pasien rawat jalan di Rumah Sakit Samarinda Medika Citra pada Bulan Januari 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2020 </a:t>
          </a:r>
          <a:r>
            <a:rPr lang="en-US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memenuhi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persyaratan </a:t>
          </a:r>
          <a:r>
            <a:rPr lang="en-US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aspek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</a:t>
          </a:r>
          <a:r>
            <a:rPr lang="en-US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tif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farmasetik dan 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</a:t>
          </a:r>
          <a:r>
            <a:rPr lang="id-ID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linis?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16324" y="685805"/>
        <a:ext cx="6371118" cy="1234440"/>
      </dsp:txXfrm>
    </dsp:sp>
    <dsp:sp modelId="{49D82C07-82FB-48C4-9338-3FEE5C536285}">
      <dsp:nvSpPr>
        <dsp:cNvPr id="0" name=""/>
        <dsp:cNvSpPr/>
      </dsp:nvSpPr>
      <dsp:spPr>
        <a:xfrm>
          <a:off x="-38916" y="350928"/>
          <a:ext cx="2013695" cy="176702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B1B2AC-E3C6-4B8D-89DC-77F8AA81BB58}">
      <dsp:nvSpPr>
        <dsp:cNvPr id="0" name=""/>
        <dsp:cNvSpPr/>
      </dsp:nvSpPr>
      <dsp:spPr>
        <a:xfrm>
          <a:off x="1152420" y="2362199"/>
          <a:ext cx="6940927" cy="1434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79837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Untuk mengetahui apakah peresepan pasien rawat jalan di Rumah Sakit Samarinda Medika Citra pada Bulan Januari 2020 memenuhi  persyaratan aspek administratif, farmasetik dan klinis?</a:t>
          </a:r>
          <a:endParaRPr lang="en-US" sz="1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2420" y="2362199"/>
        <a:ext cx="6940927" cy="1434542"/>
      </dsp:txXfrm>
    </dsp:sp>
    <dsp:sp modelId="{30740F15-43A7-4B78-8807-4B415FCD624C}">
      <dsp:nvSpPr>
        <dsp:cNvPr id="0" name=""/>
        <dsp:cNvSpPr/>
      </dsp:nvSpPr>
      <dsp:spPr>
        <a:xfrm>
          <a:off x="244758" y="2209794"/>
          <a:ext cx="1870500" cy="173150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1D52B-8379-46CF-841A-27E604752DA4}">
      <dsp:nvSpPr>
        <dsp:cNvPr id="0" name=""/>
        <dsp:cNvSpPr/>
      </dsp:nvSpPr>
      <dsp:spPr>
        <a:xfrm>
          <a:off x="984205" y="4175345"/>
          <a:ext cx="7149484" cy="1882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7983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ini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diharapkan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bermanfaat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menambah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ilmu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pengetahuan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bidang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kefarmasian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khususnya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penulisan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resep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baik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dengan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peraturan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berlaku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Hasil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penelitian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diharapkan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dijadikan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masukan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peresepan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Rumah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Sakit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Samarinda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Medika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Citra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sehingga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dapat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mendukung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upaya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pelaksanaan</a:t>
          </a:r>
          <a:r>
            <a:rPr lang="en-US" sz="1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patient safety. </a:t>
          </a:r>
          <a:endParaRPr lang="en-US" sz="18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4205" y="4175345"/>
        <a:ext cx="7149484" cy="1882817"/>
      </dsp:txXfrm>
    </dsp:sp>
    <dsp:sp modelId="{1EC5A13F-1063-49CB-AE4F-FDDCE0277A93}">
      <dsp:nvSpPr>
        <dsp:cNvPr id="0" name=""/>
        <dsp:cNvSpPr/>
      </dsp:nvSpPr>
      <dsp:spPr>
        <a:xfrm>
          <a:off x="-23346" y="4125544"/>
          <a:ext cx="1982556" cy="204665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D4702-6FAD-4715-A80D-BC0C5489D09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492EF-9B9A-4DFB-97CB-80FCB7F38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5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C373-0AF9-4FD7-9B5B-92D5F97FAC5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62CA0-99C8-4F90-A910-FE76A6F2A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9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7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1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5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9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1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7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6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0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80935-1F00-481E-8A49-DA832A94B12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328C2-4F44-4DF0-A09B-280227DCC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8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/>
          </a:bodyPr>
          <a:lstStyle/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53791"/>
            <a:ext cx="6400800" cy="893618"/>
          </a:xfrm>
        </p:spPr>
        <p:txBody>
          <a:bodyPr>
            <a:noAutofit/>
          </a:bodyPr>
          <a:lstStyle/>
          <a:p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SEKOLAH TINGGI ILMU KESEHATAN SAMARINDA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2020/2021</a:t>
            </a:r>
          </a:p>
          <a:p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0" y="4114800"/>
            <a:ext cx="3200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RISKA AMELIA WARDINI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19482013035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4953000"/>
            <a:ext cx="29718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PEMBIMBING I :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pt.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Hayatus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Sa’adah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M.Sc.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4949536"/>
            <a:ext cx="3173413" cy="841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PEMBIMBING II :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pt.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Rusdiati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Heminadora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M.Sc.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1301" y="381000"/>
            <a:ext cx="7516813" cy="1066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KAJIAN </a:t>
            </a:r>
            <a:r>
              <a:rPr lang="en-US" sz="2000" b="1" dirty="0" smtClean="0"/>
              <a:t>ADMINISTRATIF, </a:t>
            </a:r>
            <a:r>
              <a:rPr lang="en-US" sz="2000" b="1" dirty="0"/>
              <a:t>FARMASETIK DAN KLINIS RESEP PASIEN RAWAT JALAN DI RUMAH SAKIT SAMARINDA MEDIKA </a:t>
            </a:r>
            <a:r>
              <a:rPr lang="en-US" sz="2000" b="1" dirty="0" smtClean="0"/>
              <a:t>CITRA </a:t>
            </a:r>
            <a:r>
              <a:rPr lang="en-US" sz="2000" b="1" dirty="0"/>
              <a:t>PADA BULAN JANUARI </a:t>
            </a:r>
            <a:r>
              <a:rPr lang="en-US" sz="2000" b="1" dirty="0" smtClean="0"/>
              <a:t>2020</a:t>
            </a:r>
            <a:endParaRPr lang="en-US" sz="20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294" y="1485900"/>
            <a:ext cx="2359025" cy="23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36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855"/>
            <a:ext cx="8229600" cy="1143000"/>
          </a:xfrm>
        </p:spPr>
        <p:txBody>
          <a:bodyPr/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066800"/>
            <a:ext cx="1790700" cy="5230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Sakit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49236" y="1059880"/>
            <a:ext cx="5832764" cy="7689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institusi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yang </a:t>
            </a:r>
            <a:r>
              <a:rPr lang="en-US" sz="1400" dirty="0" err="1"/>
              <a:t>menyelenggarakan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perorangan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paripurna</a:t>
            </a:r>
            <a:r>
              <a:rPr lang="en-US" sz="1400" dirty="0"/>
              <a:t> yang </a:t>
            </a:r>
            <a:r>
              <a:rPr lang="en-US" sz="1400" dirty="0" err="1"/>
              <a:t>menyediakan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rawat</a:t>
            </a:r>
            <a:r>
              <a:rPr lang="en-US" sz="1400" dirty="0"/>
              <a:t> </a:t>
            </a:r>
            <a:r>
              <a:rPr lang="en-US" sz="1400" dirty="0" err="1"/>
              <a:t>inap</a:t>
            </a:r>
            <a:r>
              <a:rPr lang="en-US" sz="1400" dirty="0"/>
              <a:t>, </a:t>
            </a:r>
            <a:r>
              <a:rPr lang="en-US" sz="1400" dirty="0" err="1"/>
              <a:t>rawat</a:t>
            </a:r>
            <a:r>
              <a:rPr lang="en-US" sz="1400" dirty="0"/>
              <a:t> </a:t>
            </a:r>
            <a:r>
              <a:rPr lang="en-US" sz="1400" dirty="0" err="1"/>
              <a:t>jalan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gawat</a:t>
            </a:r>
            <a:r>
              <a:rPr lang="en-US" sz="1400" dirty="0"/>
              <a:t> </a:t>
            </a:r>
            <a:r>
              <a:rPr lang="en-US" sz="1400" dirty="0" err="1"/>
              <a:t>darurat</a:t>
            </a:r>
            <a:r>
              <a:rPr lang="en-US" sz="1400" dirty="0"/>
              <a:t> (</a:t>
            </a:r>
            <a:r>
              <a:rPr lang="en-US" sz="1400" dirty="0" err="1"/>
              <a:t>Permenkes</a:t>
            </a:r>
            <a:r>
              <a:rPr lang="en-US" sz="1400" dirty="0"/>
              <a:t>, 2020)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3352800" y="3962400"/>
            <a:ext cx="5238750" cy="9628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 err="1" smtClean="0"/>
              <a:t>Resep</a:t>
            </a:r>
            <a:r>
              <a:rPr lang="en-US" sz="2000" b="1" dirty="0" smtClean="0"/>
              <a:t> </a:t>
            </a:r>
            <a:r>
              <a:rPr lang="en-US" sz="2000" b="1" dirty="0"/>
              <a:t>yang </a:t>
            </a:r>
            <a:r>
              <a:rPr lang="en-US" sz="2000" b="1" dirty="0" err="1"/>
              <a:t>ditulis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jelas</a:t>
            </a:r>
            <a:r>
              <a:rPr lang="en-US" sz="2000" b="1" dirty="0"/>
              <a:t>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menimbulkan</a:t>
            </a:r>
            <a:r>
              <a:rPr lang="en-US" sz="2000" b="1" dirty="0"/>
              <a:t> </a:t>
            </a:r>
            <a:r>
              <a:rPr lang="en-US" sz="2000" b="1" dirty="0" err="1"/>
              <a:t>terjadinya</a:t>
            </a:r>
            <a:r>
              <a:rPr lang="en-US" sz="2000" b="1" dirty="0"/>
              <a:t> </a:t>
            </a:r>
            <a:r>
              <a:rPr lang="en-US" sz="2000" b="1" dirty="0" err="1"/>
              <a:t>kesalahan</a:t>
            </a:r>
            <a:r>
              <a:rPr lang="en-US" sz="2000" b="1" dirty="0"/>
              <a:t> </a:t>
            </a:r>
            <a:r>
              <a:rPr lang="en-US" sz="2000" b="1" dirty="0" err="1"/>
              <a:t>saat</a:t>
            </a:r>
            <a:r>
              <a:rPr lang="en-US" sz="2000" b="1" dirty="0"/>
              <a:t> </a:t>
            </a:r>
            <a:r>
              <a:rPr lang="en-US" sz="2000" b="1" dirty="0" err="1"/>
              <a:t>peracikan</a:t>
            </a:r>
            <a:r>
              <a:rPr lang="en-US" sz="2000" b="1" dirty="0"/>
              <a:t>/</a:t>
            </a:r>
            <a:r>
              <a:rPr lang="en-US" sz="2000" b="1" dirty="0" err="1"/>
              <a:t>penyiapan</a:t>
            </a:r>
            <a:r>
              <a:rPr lang="en-US" sz="2000" b="1" dirty="0"/>
              <a:t> </a:t>
            </a:r>
            <a:r>
              <a:rPr lang="en-US" sz="2000" b="1" dirty="0" err="1"/>
              <a:t>obat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penggunaan</a:t>
            </a:r>
            <a:r>
              <a:rPr lang="en-US" sz="2000" b="1" dirty="0"/>
              <a:t> </a:t>
            </a:r>
            <a:r>
              <a:rPr lang="en-US" sz="2000" b="1" dirty="0" err="1"/>
              <a:t>obat</a:t>
            </a:r>
            <a:r>
              <a:rPr lang="en-US" sz="2000" b="1" dirty="0"/>
              <a:t> yang </a:t>
            </a:r>
            <a:r>
              <a:rPr lang="en-US" sz="2000" b="1" dirty="0" err="1"/>
              <a:t>diresepkan</a:t>
            </a:r>
            <a:r>
              <a:rPr lang="en-US" sz="2000" b="1" dirty="0"/>
              <a:t> (WHO, 1994)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Elbow Connector 14"/>
          <p:cNvCxnSpPr/>
          <p:nvPr/>
        </p:nvCxnSpPr>
        <p:spPr>
          <a:xfrm>
            <a:off x="4634345" y="4897582"/>
            <a:ext cx="838200" cy="4572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486400" y="5126182"/>
            <a:ext cx="2743200" cy="5230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Medication Errors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>
            <a:stCxn id="3" idx="3"/>
          </p:cNvCxnSpPr>
          <p:nvPr/>
        </p:nvCxnSpPr>
        <p:spPr>
          <a:xfrm>
            <a:off x="2324100" y="1328304"/>
            <a:ext cx="1905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" idx="2"/>
          </p:cNvCxnSpPr>
          <p:nvPr/>
        </p:nvCxnSpPr>
        <p:spPr>
          <a:xfrm>
            <a:off x="1428750" y="1589808"/>
            <a:ext cx="0" cy="391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86641" y="1981200"/>
            <a:ext cx="19812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Instalasi</a:t>
            </a:r>
            <a:r>
              <a:rPr lang="en-US" sz="1600" dirty="0" smtClean="0"/>
              <a:t> </a:t>
            </a:r>
            <a:r>
              <a:rPr lang="en-US" sz="1600" dirty="0" err="1" smtClean="0"/>
              <a:t>Farmasi</a:t>
            </a:r>
            <a:r>
              <a:rPr lang="en-US" sz="1600" dirty="0" smtClean="0"/>
              <a:t> </a:t>
            </a:r>
            <a:r>
              <a:rPr lang="en-US" sz="1600" dirty="0" err="1" smtClean="0"/>
              <a:t>Rumah</a:t>
            </a:r>
            <a:r>
              <a:rPr lang="en-US" sz="1600" dirty="0" smtClean="0"/>
              <a:t> </a:t>
            </a:r>
            <a:r>
              <a:rPr lang="en-US" sz="1600" dirty="0" err="1" smtClean="0"/>
              <a:t>Sakit</a:t>
            </a:r>
            <a:endParaRPr lang="en-US" sz="1600" dirty="0"/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1477241" y="25146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33400" y="2819400"/>
            <a:ext cx="188595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Pelayanan</a:t>
            </a:r>
            <a:r>
              <a:rPr lang="en-US" sz="1600" dirty="0" smtClean="0"/>
              <a:t> </a:t>
            </a:r>
            <a:r>
              <a:rPr lang="en-US" sz="1600" dirty="0" err="1" smtClean="0"/>
              <a:t>Kefarmasian</a:t>
            </a:r>
            <a:endParaRPr lang="en-US" sz="16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76375" y="3283527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33400" y="3588327"/>
            <a:ext cx="1885950" cy="4502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Resep</a:t>
            </a:r>
            <a:endParaRPr lang="en-US" dirty="0"/>
          </a:p>
        </p:txBody>
      </p:sp>
      <p:cxnSp>
        <p:nvCxnSpPr>
          <p:cNvPr id="21" name="Elbow Connector 20"/>
          <p:cNvCxnSpPr/>
          <p:nvPr/>
        </p:nvCxnSpPr>
        <p:spPr>
          <a:xfrm>
            <a:off x="2457450" y="3813463"/>
            <a:ext cx="838200" cy="4572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752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2" grpId="0" build="p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LATAR BELAKANG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2362200" cy="2286000"/>
          </a:xfrm>
        </p:spPr>
      </p:pic>
      <p:cxnSp>
        <p:nvCxnSpPr>
          <p:cNvPr id="6" name="Elbow Connector 5"/>
          <p:cNvCxnSpPr/>
          <p:nvPr/>
        </p:nvCxnSpPr>
        <p:spPr>
          <a:xfrm>
            <a:off x="3429000" y="2209800"/>
            <a:ext cx="533400" cy="1524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371600"/>
            <a:ext cx="3957755" cy="2286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48200" y="4017818"/>
            <a:ext cx="3805355" cy="1752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2" rtlCol="0" anchor="ctr"/>
          <a:lstStyle/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jantung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kandungan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anak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bedah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penyakit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gigi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saraf</a:t>
            </a:r>
            <a:r>
              <a:rPr lang="en-US" sz="1600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mata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THT</a:t>
            </a:r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paru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kulit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kelamin</a:t>
            </a:r>
            <a:endParaRPr lang="en-US" sz="1600" dirty="0" smtClean="0"/>
          </a:p>
          <a:p>
            <a:pPr marL="342900" indent="-342900">
              <a:buAutoNum type="arabicPeriod"/>
            </a:pPr>
            <a:r>
              <a:rPr lang="en-US" sz="1600" dirty="0" err="1" smtClean="0"/>
              <a:t>Poli</a:t>
            </a:r>
            <a:r>
              <a:rPr lang="en-US" sz="1600" dirty="0" smtClean="0"/>
              <a:t> </a:t>
            </a:r>
            <a:r>
              <a:rPr lang="en-US" sz="1600" dirty="0" err="1" smtClean="0"/>
              <a:t>jiwa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cxnSp>
        <p:nvCxnSpPr>
          <p:cNvPr id="11" name="Straight Arrow Connector 10"/>
          <p:cNvCxnSpPr>
            <a:stCxn id="8" idx="2"/>
            <a:endCxn id="9" idx="0"/>
          </p:cNvCxnSpPr>
          <p:nvPr/>
        </p:nvCxnSpPr>
        <p:spPr>
          <a:xfrm>
            <a:off x="5941278" y="3657600"/>
            <a:ext cx="609600" cy="360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urved Right Arrow 18"/>
          <p:cNvSpPr/>
          <p:nvPr/>
        </p:nvSpPr>
        <p:spPr>
          <a:xfrm>
            <a:off x="484909" y="2992582"/>
            <a:ext cx="457200" cy="1524000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3657600"/>
            <a:ext cx="2380687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90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455471"/>
              </p:ext>
            </p:extLst>
          </p:nvPr>
        </p:nvGraphicFramePr>
        <p:xfrm>
          <a:off x="685800" y="457200"/>
          <a:ext cx="8305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11350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evron 3"/>
          <p:cNvSpPr/>
          <p:nvPr/>
        </p:nvSpPr>
        <p:spPr>
          <a:xfrm>
            <a:off x="1066800" y="533400"/>
            <a:ext cx="4114800" cy="990600"/>
          </a:xfrm>
          <a:prstGeom prst="chevron">
            <a:avLst/>
          </a:prstGeom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Rancangan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Penelitian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1219200" y="3228109"/>
            <a:ext cx="4114800" cy="990600"/>
          </a:xfrm>
          <a:prstGeom prst="chevron">
            <a:avLst/>
          </a:prstGeom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Objek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Penelitian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0" y="1905000"/>
            <a:ext cx="3810000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Jenis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 </a:t>
            </a:r>
            <a:r>
              <a:rPr lang="en-US" sz="1600" b="1" dirty="0" err="1"/>
              <a:t>ini</a:t>
            </a:r>
            <a:r>
              <a:rPr lang="en-US" sz="1600" b="1" dirty="0"/>
              <a:t> </a:t>
            </a:r>
            <a:r>
              <a:rPr lang="en-US" sz="1600" b="1" dirty="0" err="1"/>
              <a:t>merupakan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 non </a:t>
            </a:r>
            <a:r>
              <a:rPr lang="en-US" sz="1600" b="1" dirty="0" err="1"/>
              <a:t>eksperimental</a:t>
            </a:r>
            <a:r>
              <a:rPr lang="en-US" sz="1600" b="1" dirty="0"/>
              <a:t> </a:t>
            </a:r>
            <a:r>
              <a:rPr lang="en-US" sz="1600" b="1" dirty="0" smtClean="0"/>
              <a:t> </a:t>
            </a:r>
            <a:r>
              <a:rPr lang="en-US" sz="1600" b="1" dirty="0"/>
              <a:t>,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rancangan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 </a:t>
            </a:r>
            <a:r>
              <a:rPr lang="en-US" sz="1600" b="1" dirty="0" err="1"/>
              <a:t>deskriptif</a:t>
            </a:r>
            <a:r>
              <a:rPr lang="en-US" sz="1600" b="1" dirty="0"/>
              <a:t> 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statistika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inferensial</a:t>
            </a:r>
            <a:r>
              <a:rPr lang="en-US" sz="1600" b="1" dirty="0" smtClean="0"/>
              <a:t> yang </a:t>
            </a:r>
            <a:r>
              <a:rPr lang="en-US" sz="1600" b="1" dirty="0" err="1"/>
              <a:t>bersifat</a:t>
            </a:r>
            <a:r>
              <a:rPr lang="en-US" sz="1600" b="1" dirty="0"/>
              <a:t> </a:t>
            </a:r>
            <a:r>
              <a:rPr lang="en-US" sz="1600" b="1" dirty="0" err="1"/>
              <a:t>retrospektif</a:t>
            </a:r>
            <a:r>
              <a:rPr lang="en-US" sz="1600" b="1" dirty="0"/>
              <a:t>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1000" y="4495800"/>
            <a:ext cx="4267200" cy="16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kajian</a:t>
            </a:r>
            <a:r>
              <a:rPr lang="en-US" b="1" dirty="0"/>
              <a:t> </a:t>
            </a:r>
            <a:r>
              <a:rPr lang="en-US" b="1" dirty="0" err="1" smtClean="0"/>
              <a:t>peresepan</a:t>
            </a:r>
            <a:r>
              <a:rPr lang="en-US" b="1" dirty="0" smtClean="0"/>
              <a:t> </a:t>
            </a:r>
            <a:r>
              <a:rPr lang="en-US" b="1" dirty="0" err="1"/>
              <a:t>seluruh</a:t>
            </a:r>
            <a:r>
              <a:rPr lang="en-US" b="1" dirty="0"/>
              <a:t> </a:t>
            </a:r>
            <a:r>
              <a:rPr lang="en-US" b="1" dirty="0" err="1"/>
              <a:t>resep</a:t>
            </a:r>
            <a:r>
              <a:rPr lang="en-US" b="1" dirty="0"/>
              <a:t> </a:t>
            </a:r>
            <a:r>
              <a:rPr lang="en-US" b="1" dirty="0" err="1"/>
              <a:t>pasien</a:t>
            </a:r>
            <a:r>
              <a:rPr lang="en-US" b="1" dirty="0"/>
              <a:t> </a:t>
            </a:r>
            <a:r>
              <a:rPr lang="en-US" b="1" dirty="0" err="1"/>
              <a:t>rawat</a:t>
            </a:r>
            <a:r>
              <a:rPr lang="en-US" b="1" dirty="0"/>
              <a:t> </a:t>
            </a:r>
            <a:r>
              <a:rPr lang="en-US" b="1" dirty="0" err="1"/>
              <a:t>jalan</a:t>
            </a:r>
            <a:r>
              <a:rPr lang="en-US" b="1" dirty="0"/>
              <a:t> yang </a:t>
            </a:r>
            <a:r>
              <a:rPr lang="en-US" b="1" dirty="0" err="1"/>
              <a:t>masuk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unit </a:t>
            </a:r>
            <a:r>
              <a:rPr lang="en-US" b="1" dirty="0" err="1"/>
              <a:t>farmasi</a:t>
            </a:r>
            <a:r>
              <a:rPr lang="en-US" b="1" dirty="0"/>
              <a:t> </a:t>
            </a:r>
            <a:r>
              <a:rPr lang="en-US" b="1" dirty="0" err="1"/>
              <a:t>Rumah</a:t>
            </a:r>
            <a:r>
              <a:rPr lang="en-US" b="1" dirty="0"/>
              <a:t> </a:t>
            </a:r>
            <a:r>
              <a:rPr lang="en-US" b="1" dirty="0" err="1"/>
              <a:t>Sakit</a:t>
            </a:r>
            <a:r>
              <a:rPr lang="en-US" b="1" dirty="0"/>
              <a:t> </a:t>
            </a:r>
            <a:r>
              <a:rPr lang="en-US" b="1" dirty="0" err="1"/>
              <a:t>Samarinda</a:t>
            </a:r>
            <a:r>
              <a:rPr lang="en-US" b="1" dirty="0"/>
              <a:t> </a:t>
            </a:r>
            <a:r>
              <a:rPr lang="en-US" b="1" dirty="0" err="1"/>
              <a:t>Medika</a:t>
            </a:r>
            <a:r>
              <a:rPr lang="en-US" b="1" dirty="0"/>
              <a:t> Citra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bulan</a:t>
            </a:r>
            <a:r>
              <a:rPr lang="en-US" b="1" dirty="0"/>
              <a:t> </a:t>
            </a:r>
            <a:r>
              <a:rPr lang="en-US" b="1" dirty="0" err="1"/>
              <a:t>januari</a:t>
            </a:r>
            <a:r>
              <a:rPr lang="en-US" b="1" dirty="0"/>
              <a:t> 2020. </a:t>
            </a:r>
          </a:p>
        </p:txBody>
      </p:sp>
    </p:spTree>
    <p:extLst>
      <p:ext uri="{BB962C8B-B14F-4D97-AF65-F5344CB8AC3E}">
        <p14:creationId xmlns:p14="http://schemas.microsoft.com/office/powerpoint/2010/main" val="1938883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lowchart: Predefined Process 3"/>
          <p:cNvSpPr/>
          <p:nvPr/>
        </p:nvSpPr>
        <p:spPr>
          <a:xfrm>
            <a:off x="2514600" y="381000"/>
            <a:ext cx="4419600" cy="838200"/>
          </a:xfrm>
          <a:prstGeom prst="flowChartPredefinedProcess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Sample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Sampling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" y="2661805"/>
            <a:ext cx="2819400" cy="19673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Sampel</a:t>
            </a:r>
            <a:r>
              <a:rPr lang="en-US" b="1" dirty="0">
                <a:solidFill>
                  <a:schemeClr val="tx1"/>
                </a:solidFill>
              </a:rPr>
              <a:t> yang </a:t>
            </a:r>
            <a:r>
              <a:rPr lang="en-US" b="1" dirty="0" err="1">
                <a:solidFill>
                  <a:schemeClr val="tx1"/>
                </a:solidFill>
              </a:rPr>
              <a:t>digunakan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dalam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penelitian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adalah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resep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rawat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jalan</a:t>
            </a:r>
            <a:r>
              <a:rPr lang="en-US" b="1" dirty="0">
                <a:solidFill>
                  <a:schemeClr val="tx1"/>
                </a:solidFill>
              </a:rPr>
              <a:t> yang </a:t>
            </a:r>
            <a:r>
              <a:rPr lang="en-US" b="1" dirty="0" err="1">
                <a:solidFill>
                  <a:schemeClr val="tx1"/>
                </a:solidFill>
              </a:rPr>
              <a:t>masuk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</a:t>
            </a:r>
            <a:r>
              <a:rPr lang="en-US" b="1" dirty="0">
                <a:solidFill>
                  <a:schemeClr val="tx1"/>
                </a:solidFill>
              </a:rPr>
              <a:t> unit </a:t>
            </a:r>
            <a:r>
              <a:rPr lang="en-US" b="1" dirty="0" err="1">
                <a:solidFill>
                  <a:schemeClr val="tx1"/>
                </a:solidFill>
              </a:rPr>
              <a:t>farmasi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Rumah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Sakit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Samarinda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Medika</a:t>
            </a:r>
            <a:r>
              <a:rPr lang="en-US" b="1" dirty="0">
                <a:solidFill>
                  <a:schemeClr val="tx1"/>
                </a:solidFill>
              </a:rPr>
              <a:t> Citra </a:t>
            </a:r>
            <a:r>
              <a:rPr lang="en-US" b="1" dirty="0" err="1">
                <a:solidFill>
                  <a:schemeClr val="tx1"/>
                </a:solidFill>
              </a:rPr>
              <a:t>pada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bulan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januari</a:t>
            </a:r>
            <a:r>
              <a:rPr lang="en-US" b="1" dirty="0">
                <a:solidFill>
                  <a:schemeClr val="tx1"/>
                </a:solidFill>
              </a:rPr>
              <a:t> 2020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2597727"/>
            <a:ext cx="4168487" cy="34982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dirty="0" err="1"/>
              <a:t>pengambilan</a:t>
            </a:r>
            <a:r>
              <a:rPr lang="en-US" b="1" dirty="0"/>
              <a:t> </a:t>
            </a:r>
            <a:r>
              <a:rPr lang="en-US" b="1" dirty="0" err="1"/>
              <a:t>sampel</a:t>
            </a:r>
            <a:r>
              <a:rPr lang="en-US" b="1" dirty="0"/>
              <a:t> </a:t>
            </a:r>
            <a:r>
              <a:rPr lang="en-US" b="1" dirty="0" err="1"/>
              <a:t>menggunakan</a:t>
            </a:r>
            <a:r>
              <a:rPr lang="en-US" b="1" dirty="0"/>
              <a:t> </a:t>
            </a:r>
            <a:r>
              <a:rPr lang="en-US" b="1" dirty="0" err="1"/>
              <a:t>teknik</a:t>
            </a:r>
            <a:r>
              <a:rPr lang="en-US" b="1" dirty="0"/>
              <a:t> </a:t>
            </a:r>
            <a:r>
              <a:rPr lang="en-US" b="1" i="1" dirty="0" smtClean="0"/>
              <a:t>cluster random </a:t>
            </a:r>
            <a:r>
              <a:rPr lang="en-US" b="1" i="1" dirty="0"/>
              <a:t>sampling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pengambilan</a:t>
            </a:r>
            <a:r>
              <a:rPr lang="en-US" b="1" dirty="0"/>
              <a:t> </a:t>
            </a:r>
            <a:r>
              <a:rPr lang="en-US" b="1" dirty="0" err="1"/>
              <a:t>sampel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acak</a:t>
            </a:r>
            <a:r>
              <a:rPr lang="en-US" b="1" dirty="0"/>
              <a:t>, </a:t>
            </a:r>
            <a:r>
              <a:rPr lang="en-US" b="1" dirty="0" err="1" smtClean="0"/>
              <a:t>yaitu</a:t>
            </a:r>
            <a:r>
              <a:rPr lang="en-US" b="1" dirty="0" smtClean="0"/>
              <a:t> </a:t>
            </a:r>
            <a:r>
              <a:rPr lang="en-US" b="1" dirty="0" err="1" smtClean="0"/>
              <a:t>suatu</a:t>
            </a:r>
            <a:r>
              <a:rPr lang="en-US" b="1" dirty="0" smtClean="0"/>
              <a:t> </a:t>
            </a:r>
            <a:r>
              <a:rPr lang="en-US" b="1" dirty="0" err="1"/>
              <a:t>jenis</a:t>
            </a:r>
            <a:r>
              <a:rPr lang="en-US" b="1" dirty="0"/>
              <a:t> </a:t>
            </a:r>
            <a:r>
              <a:rPr lang="en-US" b="1" dirty="0" err="1"/>
              <a:t>teknik</a:t>
            </a:r>
            <a:r>
              <a:rPr lang="en-US" b="1" dirty="0"/>
              <a:t> sampling </a:t>
            </a:r>
            <a:r>
              <a:rPr lang="en-US" b="1" dirty="0" err="1" smtClean="0"/>
              <a:t>dimana</a:t>
            </a:r>
            <a:r>
              <a:rPr lang="en-US" b="1" dirty="0" smtClean="0"/>
              <a:t> </a:t>
            </a:r>
            <a:r>
              <a:rPr lang="en-US" b="1" dirty="0" err="1"/>
              <a:t>peneliti</a:t>
            </a:r>
            <a:r>
              <a:rPr lang="en-US" b="1" dirty="0"/>
              <a:t> </a:t>
            </a:r>
            <a:r>
              <a:rPr lang="en-US" b="1" dirty="0" err="1"/>
              <a:t>membagi</a:t>
            </a:r>
            <a:r>
              <a:rPr lang="en-US" b="1" dirty="0"/>
              <a:t> </a:t>
            </a:r>
            <a:r>
              <a:rPr lang="en-US" b="1" dirty="0" err="1"/>
              <a:t>populasi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beberapa</a:t>
            </a:r>
            <a:r>
              <a:rPr lang="en-US" b="1" dirty="0"/>
              <a:t> </a:t>
            </a:r>
            <a:r>
              <a:rPr lang="en-US" b="1" dirty="0" err="1"/>
              <a:t>kelompok</a:t>
            </a:r>
            <a:r>
              <a:rPr lang="en-US" b="1" dirty="0"/>
              <a:t> yang </a:t>
            </a:r>
            <a:r>
              <a:rPr lang="en-US" b="1" dirty="0" err="1"/>
              <a:t>terpisah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disebut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i="1" dirty="0"/>
              <a:t>cluster,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beberapa</a:t>
            </a:r>
            <a:r>
              <a:rPr lang="en-US" b="1" dirty="0"/>
              <a:t> </a:t>
            </a:r>
            <a:r>
              <a:rPr lang="en-US" b="1" i="1" dirty="0"/>
              <a:t>cluster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diambil</a:t>
            </a:r>
            <a:r>
              <a:rPr lang="en-US" b="1" dirty="0"/>
              <a:t> </a:t>
            </a:r>
            <a:r>
              <a:rPr lang="en-US" b="1" dirty="0" err="1"/>
              <a:t>beberapa</a:t>
            </a:r>
            <a:r>
              <a:rPr lang="en-US" b="1" dirty="0"/>
              <a:t> sample yang </a:t>
            </a:r>
            <a:r>
              <a:rPr lang="en-US" b="1" dirty="0" err="1"/>
              <a:t>dilakukan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acak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</a:t>
            </a:r>
            <a:r>
              <a:rPr lang="en-US" b="1" dirty="0" err="1" smtClean="0"/>
              <a:t>kelompok</a:t>
            </a:r>
            <a:r>
              <a:rPr lang="en-US" b="1" dirty="0" smtClean="0"/>
              <a:t>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885950" y="1530927"/>
            <a:ext cx="419100" cy="10668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780067" y="1530927"/>
            <a:ext cx="458934" cy="10668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58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7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9118" y="1794530"/>
            <a:ext cx="8225762" cy="4137302"/>
            <a:chOff x="459118" y="1794530"/>
            <a:chExt cx="8225762" cy="4137302"/>
          </a:xfrm>
        </p:grpSpPr>
        <p:sp>
          <p:nvSpPr>
            <p:cNvPr id="6" name="Freeform 5"/>
            <p:cNvSpPr/>
            <p:nvPr/>
          </p:nvSpPr>
          <p:spPr>
            <a:xfrm>
              <a:off x="459118" y="2044446"/>
              <a:ext cx="4203384" cy="1407924"/>
            </a:xfrm>
            <a:custGeom>
              <a:avLst/>
              <a:gdLst>
                <a:gd name="connsiteX0" fmla="*/ 0 w 4203384"/>
                <a:gd name="connsiteY0" fmla="*/ 0 h 1407924"/>
                <a:gd name="connsiteX1" fmla="*/ 3499422 w 4203384"/>
                <a:gd name="connsiteY1" fmla="*/ 0 h 1407924"/>
                <a:gd name="connsiteX2" fmla="*/ 4203384 w 4203384"/>
                <a:gd name="connsiteY2" fmla="*/ 703962 h 1407924"/>
                <a:gd name="connsiteX3" fmla="*/ 3499422 w 4203384"/>
                <a:gd name="connsiteY3" fmla="*/ 1407924 h 1407924"/>
                <a:gd name="connsiteX4" fmla="*/ 0 w 4203384"/>
                <a:gd name="connsiteY4" fmla="*/ 1407924 h 1407924"/>
                <a:gd name="connsiteX5" fmla="*/ 703962 w 4203384"/>
                <a:gd name="connsiteY5" fmla="*/ 703962 h 1407924"/>
                <a:gd name="connsiteX6" fmla="*/ 0 w 4203384"/>
                <a:gd name="connsiteY6" fmla="*/ 0 h 140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3384" h="1407924">
                  <a:moveTo>
                    <a:pt x="0" y="0"/>
                  </a:moveTo>
                  <a:lnTo>
                    <a:pt x="3499422" y="0"/>
                  </a:lnTo>
                  <a:lnTo>
                    <a:pt x="4203384" y="703962"/>
                  </a:lnTo>
                  <a:lnTo>
                    <a:pt x="3499422" y="1407924"/>
                  </a:lnTo>
                  <a:lnTo>
                    <a:pt x="0" y="1407924"/>
                  </a:lnTo>
                  <a:lnTo>
                    <a:pt x="703962" y="7039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22" tIns="30480" rIns="703962" bIns="304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dirty="0" err="1" smtClean="0"/>
                <a:t>Variabel</a:t>
              </a:r>
              <a:r>
                <a:rPr lang="en-US" sz="4000" dirty="0" smtClean="0"/>
                <a:t> </a:t>
              </a:r>
              <a:r>
                <a:rPr lang="en-US" sz="4000" dirty="0" err="1" smtClean="0"/>
                <a:t>bebas</a:t>
              </a:r>
              <a:endParaRPr lang="en-US" sz="400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3915490" y="1794530"/>
              <a:ext cx="4769390" cy="1907756"/>
            </a:xfrm>
            <a:custGeom>
              <a:avLst/>
              <a:gdLst>
                <a:gd name="connsiteX0" fmla="*/ 0 w 4769390"/>
                <a:gd name="connsiteY0" fmla="*/ 0 h 1907756"/>
                <a:gd name="connsiteX1" fmla="*/ 3815512 w 4769390"/>
                <a:gd name="connsiteY1" fmla="*/ 0 h 1907756"/>
                <a:gd name="connsiteX2" fmla="*/ 4769390 w 4769390"/>
                <a:gd name="connsiteY2" fmla="*/ 953878 h 1907756"/>
                <a:gd name="connsiteX3" fmla="*/ 3815512 w 4769390"/>
                <a:gd name="connsiteY3" fmla="*/ 1907756 h 1907756"/>
                <a:gd name="connsiteX4" fmla="*/ 0 w 4769390"/>
                <a:gd name="connsiteY4" fmla="*/ 1907756 h 1907756"/>
                <a:gd name="connsiteX5" fmla="*/ 953878 w 4769390"/>
                <a:gd name="connsiteY5" fmla="*/ 953878 h 1907756"/>
                <a:gd name="connsiteX6" fmla="*/ 0 w 4769390"/>
                <a:gd name="connsiteY6" fmla="*/ 0 h 190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9390" h="1907756">
                  <a:moveTo>
                    <a:pt x="0" y="0"/>
                  </a:moveTo>
                  <a:lnTo>
                    <a:pt x="3815512" y="0"/>
                  </a:lnTo>
                  <a:lnTo>
                    <a:pt x="4769390" y="953878"/>
                  </a:lnTo>
                  <a:lnTo>
                    <a:pt x="3815512" y="1907756"/>
                  </a:lnTo>
                  <a:lnTo>
                    <a:pt x="0" y="1907756"/>
                  </a:lnTo>
                  <a:lnTo>
                    <a:pt x="953878" y="9538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78008" tIns="12065" rIns="953878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dirty="0" err="1" smtClean="0"/>
                <a:t>Variabel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bebas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dalam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penelitian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ini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adalah</a:t>
              </a:r>
              <a:r>
                <a:rPr lang="en-US" sz="1900" dirty="0"/>
                <a:t> </a:t>
              </a:r>
              <a:r>
                <a:rPr lang="en-US" sz="1900" dirty="0" err="1" smtClean="0"/>
                <a:t>resep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pasien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rawat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jalan</a:t>
              </a:r>
              <a:r>
                <a:rPr lang="en-US" sz="1900" dirty="0" smtClean="0"/>
                <a:t> yang </a:t>
              </a:r>
              <a:r>
                <a:rPr lang="en-US" sz="1900" dirty="0" err="1" smtClean="0"/>
                <a:t>masuk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ke</a:t>
              </a:r>
              <a:r>
                <a:rPr lang="en-US" sz="1900" dirty="0" smtClean="0"/>
                <a:t> unit </a:t>
              </a:r>
              <a:r>
                <a:rPr lang="en-US" sz="1900" dirty="0" err="1" smtClean="0"/>
                <a:t>farmasi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Rumah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Sakit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Samarinda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Medika</a:t>
              </a:r>
              <a:r>
                <a:rPr lang="en-US" sz="1900" dirty="0" smtClean="0"/>
                <a:t> Citra </a:t>
              </a:r>
              <a:r>
                <a:rPr lang="en-US" sz="1900" dirty="0" err="1" smtClean="0"/>
                <a:t>pada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bulan</a:t>
              </a:r>
              <a:r>
                <a:rPr lang="en-US" sz="1900" dirty="0" smtClean="0"/>
                <a:t> </a:t>
              </a:r>
              <a:r>
                <a:rPr lang="en-US" sz="1900" dirty="0" err="1" smtClean="0"/>
                <a:t>Januari</a:t>
              </a:r>
              <a:r>
                <a:rPr lang="en-US" sz="1900" dirty="0" smtClean="0"/>
                <a:t> 2020.</a:t>
              </a:r>
              <a:endParaRPr lang="en-US" sz="19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459118" y="4255317"/>
              <a:ext cx="3660363" cy="1445274"/>
            </a:xfrm>
            <a:custGeom>
              <a:avLst/>
              <a:gdLst>
                <a:gd name="connsiteX0" fmla="*/ 0 w 3660363"/>
                <a:gd name="connsiteY0" fmla="*/ 0 h 1445274"/>
                <a:gd name="connsiteX1" fmla="*/ 2937726 w 3660363"/>
                <a:gd name="connsiteY1" fmla="*/ 0 h 1445274"/>
                <a:gd name="connsiteX2" fmla="*/ 3660363 w 3660363"/>
                <a:gd name="connsiteY2" fmla="*/ 722637 h 1445274"/>
                <a:gd name="connsiteX3" fmla="*/ 2937726 w 3660363"/>
                <a:gd name="connsiteY3" fmla="*/ 1445274 h 1445274"/>
                <a:gd name="connsiteX4" fmla="*/ 0 w 3660363"/>
                <a:gd name="connsiteY4" fmla="*/ 1445274 h 1445274"/>
                <a:gd name="connsiteX5" fmla="*/ 722637 w 3660363"/>
                <a:gd name="connsiteY5" fmla="*/ 722637 h 1445274"/>
                <a:gd name="connsiteX6" fmla="*/ 0 w 3660363"/>
                <a:gd name="connsiteY6" fmla="*/ 0 h 144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0363" h="1445274">
                  <a:moveTo>
                    <a:pt x="0" y="0"/>
                  </a:moveTo>
                  <a:lnTo>
                    <a:pt x="2937726" y="0"/>
                  </a:lnTo>
                  <a:lnTo>
                    <a:pt x="3660363" y="722637"/>
                  </a:lnTo>
                  <a:lnTo>
                    <a:pt x="2937726" y="1445274"/>
                  </a:lnTo>
                  <a:lnTo>
                    <a:pt x="0" y="1445274"/>
                  </a:lnTo>
                  <a:lnTo>
                    <a:pt x="722637" y="7226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-35872"/>
                <a:satOff val="-4024"/>
                <a:lumOff val="25680"/>
                <a:alphaOff val="0"/>
              </a:schemeClr>
            </a:fillRef>
            <a:effectRef idx="0">
              <a:schemeClr val="accent2">
                <a:shade val="80000"/>
                <a:hueOff val="-35872"/>
                <a:satOff val="-4024"/>
                <a:lumOff val="2568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3597" tIns="30480" rIns="722637" bIns="304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dirty="0" err="1" smtClean="0"/>
                <a:t>Variabel</a:t>
              </a:r>
              <a:r>
                <a:rPr lang="en-US" sz="3600" dirty="0" smtClean="0"/>
                <a:t> </a:t>
              </a:r>
              <a:r>
                <a:rPr lang="en-US" sz="3600" dirty="0" err="1" smtClean="0"/>
                <a:t>Terikat</a:t>
              </a:r>
              <a:endParaRPr lang="en-US" sz="36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3372468" y="4024076"/>
              <a:ext cx="5312411" cy="1907756"/>
            </a:xfrm>
            <a:custGeom>
              <a:avLst/>
              <a:gdLst>
                <a:gd name="connsiteX0" fmla="*/ 0 w 4769390"/>
                <a:gd name="connsiteY0" fmla="*/ 0 h 1907756"/>
                <a:gd name="connsiteX1" fmla="*/ 3815512 w 4769390"/>
                <a:gd name="connsiteY1" fmla="*/ 0 h 1907756"/>
                <a:gd name="connsiteX2" fmla="*/ 4769390 w 4769390"/>
                <a:gd name="connsiteY2" fmla="*/ 953878 h 1907756"/>
                <a:gd name="connsiteX3" fmla="*/ 3815512 w 4769390"/>
                <a:gd name="connsiteY3" fmla="*/ 1907756 h 1907756"/>
                <a:gd name="connsiteX4" fmla="*/ 0 w 4769390"/>
                <a:gd name="connsiteY4" fmla="*/ 1907756 h 1907756"/>
                <a:gd name="connsiteX5" fmla="*/ 953878 w 4769390"/>
                <a:gd name="connsiteY5" fmla="*/ 953878 h 1907756"/>
                <a:gd name="connsiteX6" fmla="*/ 0 w 4769390"/>
                <a:gd name="connsiteY6" fmla="*/ 0 h 190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9390" h="1907756">
                  <a:moveTo>
                    <a:pt x="0" y="0"/>
                  </a:moveTo>
                  <a:lnTo>
                    <a:pt x="3815512" y="0"/>
                  </a:lnTo>
                  <a:lnTo>
                    <a:pt x="4769390" y="953878"/>
                  </a:lnTo>
                  <a:lnTo>
                    <a:pt x="3815512" y="1907756"/>
                  </a:lnTo>
                  <a:lnTo>
                    <a:pt x="0" y="1907756"/>
                  </a:lnTo>
                  <a:lnTo>
                    <a:pt x="953878" y="9538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78008" tIns="12065" rIns="953878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err="1" smtClean="0"/>
                <a:t>Variabel</a:t>
              </a:r>
              <a:r>
                <a:rPr lang="en-US" dirty="0" smtClean="0"/>
                <a:t> </a:t>
              </a:r>
              <a:r>
                <a:rPr lang="en-US" dirty="0" err="1" smtClean="0"/>
                <a:t>terikat</a:t>
              </a:r>
              <a:r>
                <a:rPr lang="en-US" dirty="0" smtClean="0"/>
                <a:t> </a:t>
              </a:r>
              <a:r>
                <a:rPr lang="en-US" dirty="0" err="1" smtClean="0"/>
                <a:t>dalam</a:t>
              </a:r>
              <a:r>
                <a:rPr lang="en-US" dirty="0" smtClean="0"/>
                <a:t> </a:t>
              </a:r>
              <a:r>
                <a:rPr lang="en-US" dirty="0" err="1" smtClean="0"/>
                <a:t>penelitian</a:t>
              </a:r>
              <a:r>
                <a:rPr lang="en-US" dirty="0" smtClean="0"/>
                <a:t> </a:t>
              </a:r>
              <a:r>
                <a:rPr lang="en-US" dirty="0" err="1" smtClean="0"/>
                <a:t>ini</a:t>
              </a:r>
              <a:r>
                <a:rPr lang="en-US" dirty="0" smtClean="0"/>
                <a:t> </a:t>
              </a:r>
              <a:r>
                <a:rPr lang="en-US" dirty="0" err="1" smtClean="0"/>
                <a:t>adalah</a:t>
              </a:r>
              <a:r>
                <a:rPr lang="en-US" dirty="0" smtClean="0"/>
                <a:t> 3 parameter yang </a:t>
              </a:r>
              <a:r>
                <a:rPr lang="en-US" dirty="0" err="1" smtClean="0"/>
                <a:t>terdapat</a:t>
              </a:r>
              <a:r>
                <a:rPr lang="en-US" dirty="0" smtClean="0"/>
                <a:t> </a:t>
              </a:r>
              <a:r>
                <a:rPr lang="en-US" dirty="0" err="1" smtClean="0"/>
                <a:t>pada</a:t>
              </a:r>
              <a:r>
                <a:rPr lang="en-US" dirty="0" smtClean="0"/>
                <a:t> </a:t>
              </a:r>
              <a:r>
                <a:rPr lang="en-US" dirty="0" err="1" smtClean="0"/>
                <a:t>pengkajian</a:t>
              </a:r>
              <a:r>
                <a:rPr lang="en-US" dirty="0" smtClean="0"/>
                <a:t> </a:t>
              </a:r>
              <a:r>
                <a:rPr lang="en-US" dirty="0" err="1" smtClean="0"/>
                <a:t>resep</a:t>
              </a:r>
              <a:r>
                <a:rPr lang="en-US" dirty="0" smtClean="0"/>
                <a:t>, </a:t>
              </a:r>
              <a:r>
                <a:rPr lang="en-US" dirty="0" err="1" smtClean="0"/>
                <a:t>yaitu</a:t>
              </a:r>
              <a:r>
                <a:rPr lang="en-US" dirty="0"/>
                <a:t> </a:t>
              </a:r>
              <a:r>
                <a:rPr lang="en-US" dirty="0" err="1" smtClean="0"/>
                <a:t>kajian</a:t>
              </a:r>
              <a:r>
                <a:rPr lang="en-US" dirty="0" smtClean="0"/>
                <a:t> </a:t>
              </a:r>
              <a:r>
                <a:rPr lang="en-US" dirty="0" err="1" smtClean="0"/>
                <a:t>administrasi</a:t>
              </a:r>
              <a:r>
                <a:rPr lang="en-US" dirty="0" smtClean="0"/>
                <a:t>, </a:t>
              </a:r>
              <a:r>
                <a:rPr lang="en-US" dirty="0" err="1" smtClean="0"/>
                <a:t>kajian</a:t>
              </a:r>
              <a:r>
                <a:rPr lang="en-US" dirty="0" smtClean="0"/>
                <a:t> </a:t>
              </a:r>
              <a:r>
                <a:rPr lang="en-US" dirty="0" err="1" smtClean="0"/>
                <a:t>farmasetik</a:t>
              </a:r>
              <a:r>
                <a:rPr lang="en-US" dirty="0" smtClean="0"/>
                <a:t> </a:t>
              </a:r>
              <a:r>
                <a:rPr lang="en-US" dirty="0" err="1" smtClean="0"/>
                <a:t>dan</a:t>
              </a:r>
              <a:r>
                <a:rPr lang="en-US" dirty="0" smtClean="0"/>
                <a:t> </a:t>
              </a:r>
              <a:r>
                <a:rPr lang="en-US" dirty="0" err="1" smtClean="0"/>
                <a:t>kajian</a:t>
              </a:r>
              <a:r>
                <a:rPr lang="en-US" dirty="0" smtClean="0"/>
                <a:t> </a:t>
              </a:r>
              <a:r>
                <a:rPr lang="en-US" dirty="0" err="1" smtClean="0"/>
                <a:t>klinis</a:t>
              </a:r>
              <a:r>
                <a:rPr lang="en-US" dirty="0" smtClean="0"/>
                <a:t> </a:t>
              </a:r>
              <a:r>
                <a:rPr lang="en-US" dirty="0" smtClean="0"/>
                <a:t>.</a:t>
              </a:r>
              <a:endParaRPr lang="en-US" kern="1200" dirty="0"/>
            </a:p>
          </p:txBody>
        </p:sp>
      </p:grpSp>
      <p:sp>
        <p:nvSpPr>
          <p:cNvPr id="4" name="Horizontal Scroll 3"/>
          <p:cNvSpPr/>
          <p:nvPr/>
        </p:nvSpPr>
        <p:spPr>
          <a:xfrm>
            <a:off x="1959305" y="152400"/>
            <a:ext cx="4876800" cy="1524000"/>
          </a:xfrm>
          <a:prstGeom prst="horizontalScroll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988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Down Arrow Callout 6"/>
          <p:cNvSpPr/>
          <p:nvPr/>
        </p:nvSpPr>
        <p:spPr>
          <a:xfrm>
            <a:off x="914400" y="381000"/>
            <a:ext cx="1981200" cy="1066800"/>
          </a:xfrm>
          <a:prstGeom prst="down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Alat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89709" y="1579418"/>
            <a:ext cx="4648200" cy="129540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Alat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lembar</a:t>
            </a:r>
            <a:r>
              <a:rPr lang="en-US" dirty="0" smtClean="0"/>
              <a:t> </a:t>
            </a:r>
            <a:r>
              <a:rPr lang="en-US" dirty="0" err="1" smtClean="0"/>
              <a:t>pengumpulan</a:t>
            </a:r>
            <a:r>
              <a:rPr lang="en-US" dirty="0" smtClean="0"/>
              <a:t> data </a:t>
            </a:r>
            <a:r>
              <a:rPr lang="en-US" dirty="0" err="1" smtClean="0"/>
              <a:t>resep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 </a:t>
            </a:r>
            <a:r>
              <a:rPr lang="en-US" dirty="0" err="1" smtClean="0"/>
              <a:t>rawat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</a:t>
            </a:r>
            <a:r>
              <a:rPr lang="en-US" dirty="0" err="1" smtClean="0"/>
              <a:t>Samarinda</a:t>
            </a:r>
            <a:r>
              <a:rPr lang="en-US" dirty="0" smtClean="0"/>
              <a:t> </a:t>
            </a:r>
            <a:r>
              <a:rPr lang="en-US" dirty="0" err="1" smtClean="0"/>
              <a:t>Medika</a:t>
            </a:r>
            <a:r>
              <a:rPr lang="en-US" dirty="0" smtClean="0"/>
              <a:t> </a:t>
            </a:r>
            <a:r>
              <a:rPr lang="en-US" dirty="0" err="1" smtClean="0"/>
              <a:t>Cita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Januari</a:t>
            </a:r>
            <a:r>
              <a:rPr lang="en-US" dirty="0" smtClean="0"/>
              <a:t> 2020.</a:t>
            </a:r>
          </a:p>
        </p:txBody>
      </p:sp>
      <p:sp>
        <p:nvSpPr>
          <p:cNvPr id="9" name="Down Arrow Callout 8"/>
          <p:cNvSpPr/>
          <p:nvPr/>
        </p:nvSpPr>
        <p:spPr>
          <a:xfrm>
            <a:off x="3581400" y="3200400"/>
            <a:ext cx="2057400" cy="1143000"/>
          </a:xfrm>
          <a:prstGeom prst="down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Bahan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114800" y="4495800"/>
            <a:ext cx="4495800" cy="121920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resep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 </a:t>
            </a:r>
            <a:r>
              <a:rPr lang="en-US" dirty="0" err="1" smtClean="0"/>
              <a:t>rawat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</a:t>
            </a:r>
            <a:r>
              <a:rPr lang="en-US" dirty="0" err="1" smtClean="0"/>
              <a:t>Medika</a:t>
            </a:r>
            <a:r>
              <a:rPr lang="en-US" dirty="0" smtClean="0"/>
              <a:t> Citra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Januari</a:t>
            </a:r>
            <a:r>
              <a:rPr lang="en-US" dirty="0" smtClean="0"/>
              <a:t> 2020.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7444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28600"/>
            <a:ext cx="8229600" cy="1143000"/>
          </a:xfrm>
        </p:spPr>
        <p:txBody>
          <a:bodyPr/>
          <a:lstStyle/>
          <a:p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smtClean="0"/>
              <a:t>Kerja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546514"/>
            <a:ext cx="1905000" cy="112048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Persiapan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743200" y="1546514"/>
            <a:ext cx="1676400" cy="112048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Pengumpulan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029200" y="1567296"/>
            <a:ext cx="1752600" cy="111615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Pengolahan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315200" y="1567296"/>
            <a:ext cx="1676400" cy="109970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Diskusi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048000" y="4191000"/>
            <a:ext cx="2971800" cy="11430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saran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195945" y="2035752"/>
            <a:ext cx="457200" cy="1792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516582" y="2017135"/>
            <a:ext cx="457200" cy="1792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823364" y="2018000"/>
            <a:ext cx="457200" cy="1606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evron 16"/>
          <p:cNvSpPr/>
          <p:nvPr/>
        </p:nvSpPr>
        <p:spPr>
          <a:xfrm rot="5400000">
            <a:off x="4021282" y="3065318"/>
            <a:ext cx="990600" cy="838200"/>
          </a:xfrm>
          <a:prstGeom prst="chevron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  <a:scene3d>
            <a:camera prst="perspectiveRelaxed"/>
            <a:lightRig rig="threePt" dir="t"/>
          </a:scene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8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3" grpId="0" animBg="1"/>
      <p:bldP spid="16" grpId="0" animBg="1"/>
      <p:bldP spid="8" grpId="0" animBg="1"/>
      <p:bldP spid="11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16182" y="2985655"/>
            <a:ext cx="6629400" cy="2209800"/>
          </a:xfrm>
          <a:prstGeom prst="roundRect">
            <a:avLst/>
          </a:prstGeom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Data yang telah diperoleh kemudian dikumpulkan dan dilakukan analisis. Analisis data dilakukan secara deskriptif dan </a:t>
            </a:r>
            <a:r>
              <a:rPr lang="en-US" dirty="0" err="1" smtClean="0"/>
              <a:t>statistik</a:t>
            </a:r>
            <a:r>
              <a:rPr lang="en-US" dirty="0" smtClean="0"/>
              <a:t> </a:t>
            </a:r>
            <a:r>
              <a:rPr lang="en-US" dirty="0" err="1" smtClean="0"/>
              <a:t>inferansial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id-ID" dirty="0" smtClean="0"/>
              <a:t>dihitung </a:t>
            </a:r>
            <a:r>
              <a:rPr lang="id-ID" dirty="0"/>
              <a:t>dalam besaran pe</a:t>
            </a:r>
            <a:r>
              <a:rPr lang="en-US" dirty="0"/>
              <a:t>r</a:t>
            </a:r>
            <a:r>
              <a:rPr lang="id-ID" dirty="0"/>
              <a:t>s</a:t>
            </a:r>
            <a:r>
              <a:rPr lang="en-US" dirty="0"/>
              <a:t>e</a:t>
            </a:r>
            <a:r>
              <a:rPr lang="id-ID" dirty="0"/>
              <a:t>ntase sehingga menghasilkan angka pe</a:t>
            </a:r>
            <a:r>
              <a:rPr lang="en-US" dirty="0"/>
              <a:t>r</a:t>
            </a:r>
            <a:r>
              <a:rPr lang="id-ID" dirty="0"/>
              <a:t>sentase yang dimaksudkan kelengkapan resep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obat</a:t>
            </a:r>
            <a:r>
              <a:rPr lang="en-US" dirty="0" smtClean="0"/>
              <a:t>. Serta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/>
              <a:t>data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univariat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bivariat</a:t>
            </a:r>
            <a:r>
              <a:rPr lang="en-US" dirty="0"/>
              <a:t>. 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2916382" y="914400"/>
            <a:ext cx="3429000" cy="1524000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Analisis</a:t>
            </a:r>
            <a:r>
              <a:rPr lang="en-US" dirty="0" smtClean="0"/>
              <a:t>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348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KAJIAN ADMINISTRATIF </a:t>
            </a:r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335926"/>
              </p:ext>
            </p:extLst>
          </p:nvPr>
        </p:nvGraphicFramePr>
        <p:xfrm>
          <a:off x="1066800" y="1676400"/>
          <a:ext cx="7010400" cy="4101084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859314"/>
                <a:gridCol w="1799362"/>
                <a:gridCol w="1087931"/>
                <a:gridCol w="1087931"/>
                <a:gridCol w="1087931"/>
                <a:gridCol w="1087931"/>
              </a:tblGrid>
              <a:tr h="28342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Kajian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Administrasi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Jumlah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Resep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4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Tidak</a:t>
                      </a:r>
                      <a:r>
                        <a:rPr lang="en-US" sz="1800" dirty="0">
                          <a:effectLst/>
                        </a:rPr>
                        <a:t> Ada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4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R/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R/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Nama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Pasien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3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Poli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Umur pasien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Alamat pasien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Tanggal resep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Nama dokter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97,5%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2,5%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SIP dokter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385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96,25%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3,75%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Paraf dokter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383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95,75%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4,25%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9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Berat badan pasien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4,75%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381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95,25%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439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00832"/>
            <a:ext cx="8229600" cy="1126790"/>
          </a:xfrm>
        </p:spPr>
        <p:txBody>
          <a:bodyPr/>
          <a:lstStyle/>
          <a:p>
            <a:r>
              <a:rPr lang="en-US" dirty="0" smtClean="0"/>
              <a:t>KAJIAN FARMASETIK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619472"/>
              </p:ext>
            </p:extLst>
          </p:nvPr>
        </p:nvGraphicFramePr>
        <p:xfrm>
          <a:off x="1295400" y="1295400"/>
          <a:ext cx="6553201" cy="275723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062185"/>
                <a:gridCol w="1702435"/>
                <a:gridCol w="1062185"/>
                <a:gridCol w="996028"/>
                <a:gridCol w="902673"/>
                <a:gridCol w="827695"/>
              </a:tblGrid>
              <a:tr h="31116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Kajian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Farmasetik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Jumlah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Resep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80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Lengkap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Tidak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Lengkap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2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R/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R/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1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Nama obat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Aturan pakai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Jumlah obat 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Kekuatan sediaan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87,5%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12,5%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Bentuk sediaan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75,5%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24,5%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68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KAJIAN KLINIS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5516380"/>
              </p:ext>
            </p:extLst>
          </p:nvPr>
        </p:nvGraphicFramePr>
        <p:xfrm>
          <a:off x="1524000" y="1600200"/>
          <a:ext cx="6148387" cy="204352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829392"/>
                <a:gridCol w="2058041"/>
                <a:gridCol w="829392"/>
                <a:gridCol w="816158"/>
                <a:gridCol w="816158"/>
                <a:gridCol w="799246"/>
              </a:tblGrid>
              <a:tr h="258046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No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Kajian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Klinis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effectLst/>
                        </a:rPr>
                        <a:t>Jumlah Resep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3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Sesuai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Tidak Sesuai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99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R/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R/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3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Duplikasi obat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380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95%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5%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3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Dosis obat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330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82,5%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70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17,5%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3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Interaksi Obat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276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69%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124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31%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254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TINGKAT KEPARAHAN INTERAKSI OBAT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269399"/>
              </p:ext>
            </p:extLst>
          </p:nvPr>
        </p:nvGraphicFramePr>
        <p:xfrm>
          <a:off x="381000" y="1524000"/>
          <a:ext cx="8229600" cy="2209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85800"/>
                <a:gridCol w="3429000"/>
                <a:gridCol w="2057400"/>
                <a:gridCol w="2057400"/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TINGKAT KEPARAHAN INTERAKSI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JUMLAH R/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Minor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46,7%</a:t>
                      </a:r>
                      <a:endParaRPr lang="en-US" b="1" dirty="0"/>
                    </a:p>
                  </a:txBody>
                  <a:tcPr/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Moderate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27,4%</a:t>
                      </a:r>
                      <a:endParaRPr lang="en-US" b="1" dirty="0"/>
                    </a:p>
                  </a:txBody>
                  <a:tcPr/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Mayor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25,8%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378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Output </a:t>
            </a:r>
            <a:r>
              <a:rPr lang="en-US" dirty="0" err="1" smtClean="0"/>
              <a:t>spss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univariat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584782"/>
              </p:ext>
            </p:extLst>
          </p:nvPr>
        </p:nvGraphicFramePr>
        <p:xfrm>
          <a:off x="2133600" y="990600"/>
          <a:ext cx="5105400" cy="81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630"/>
                <a:gridCol w="574630"/>
                <a:gridCol w="911456"/>
                <a:gridCol w="803079"/>
                <a:gridCol w="1090785"/>
                <a:gridCol w="1150820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Nama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Pasien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 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580378"/>
              </p:ext>
            </p:extLst>
          </p:nvPr>
        </p:nvGraphicFramePr>
        <p:xfrm>
          <a:off x="2133600" y="2057400"/>
          <a:ext cx="5053014" cy="990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734"/>
                <a:gridCol w="568734"/>
                <a:gridCol w="902104"/>
                <a:gridCol w="794838"/>
                <a:gridCol w="1079592"/>
                <a:gridCol w="1139012"/>
              </a:tblGrid>
              <a:tr h="292131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Poli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35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Frequency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 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9213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Valid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290196"/>
              </p:ext>
            </p:extLst>
          </p:nvPr>
        </p:nvGraphicFramePr>
        <p:xfrm>
          <a:off x="2286000" y="3200400"/>
          <a:ext cx="4748212" cy="990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427"/>
                <a:gridCol w="534427"/>
                <a:gridCol w="847689"/>
                <a:gridCol w="746893"/>
                <a:gridCol w="1014470"/>
                <a:gridCol w="1070306"/>
              </a:tblGrid>
              <a:tr h="292131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Umur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Pasien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35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9213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95093"/>
              </p:ext>
            </p:extLst>
          </p:nvPr>
        </p:nvGraphicFramePr>
        <p:xfrm>
          <a:off x="2286000" y="4343400"/>
          <a:ext cx="4724401" cy="908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747"/>
                <a:gridCol w="531747"/>
                <a:gridCol w="843438"/>
                <a:gridCol w="743148"/>
                <a:gridCol w="1009383"/>
                <a:gridCol w="1064938"/>
              </a:tblGrid>
              <a:tr h="251071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Alamat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Pasien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85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5107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893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</a:t>
            </a:r>
            <a:r>
              <a:rPr lang="en-US" dirty="0" err="1" smtClean="0"/>
              <a:t>spss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univariat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276664"/>
              </p:ext>
            </p:extLst>
          </p:nvPr>
        </p:nvGraphicFramePr>
        <p:xfrm>
          <a:off x="1905000" y="1295400"/>
          <a:ext cx="5129212" cy="890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310"/>
                <a:gridCol w="577310"/>
                <a:gridCol w="915707"/>
                <a:gridCol w="806824"/>
                <a:gridCol w="1095873"/>
                <a:gridCol w="1156188"/>
              </a:tblGrid>
              <a:tr h="241917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Tanggal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Resep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38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Frequency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Valid 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Cumulative 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41917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Valid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100.0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12419"/>
              </p:ext>
            </p:extLst>
          </p:nvPr>
        </p:nvGraphicFramePr>
        <p:xfrm>
          <a:off x="1904999" y="2286000"/>
          <a:ext cx="5105401" cy="1429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849"/>
                <a:gridCol w="783322"/>
                <a:gridCol w="783322"/>
                <a:gridCol w="937441"/>
                <a:gridCol w="989036"/>
                <a:gridCol w="1118431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Nama Dokter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390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41100"/>
              </p:ext>
            </p:extLst>
          </p:nvPr>
        </p:nvGraphicFramePr>
        <p:xfrm>
          <a:off x="1905000" y="3733800"/>
          <a:ext cx="5105399" cy="1261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690"/>
                <a:gridCol w="803691"/>
                <a:gridCol w="803691"/>
                <a:gridCol w="961817"/>
                <a:gridCol w="1014755"/>
                <a:gridCol w="1014755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SIP Dokter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Frequency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Valid 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Cumulative Percent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Valid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385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96.3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96.3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96.3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Total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06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spss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univariat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526429"/>
              </p:ext>
            </p:extLst>
          </p:nvPr>
        </p:nvGraphicFramePr>
        <p:xfrm>
          <a:off x="2057400" y="1295400"/>
          <a:ext cx="5181600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253"/>
                <a:gridCol w="815686"/>
                <a:gridCol w="815686"/>
                <a:gridCol w="976173"/>
                <a:gridCol w="1029901"/>
                <a:gridCol w="1029901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Paraf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Dokter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95.8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437754"/>
              </p:ext>
            </p:extLst>
          </p:nvPr>
        </p:nvGraphicFramePr>
        <p:xfrm>
          <a:off x="2057400" y="2590800"/>
          <a:ext cx="5181599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253"/>
                <a:gridCol w="815687"/>
                <a:gridCol w="815687"/>
                <a:gridCol w="976172"/>
                <a:gridCol w="1029900"/>
                <a:gridCol w="1029900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Berat Badan Pasien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032025"/>
              </p:ext>
            </p:extLst>
          </p:nvPr>
        </p:nvGraphicFramePr>
        <p:xfrm>
          <a:off x="2057400" y="3810000"/>
          <a:ext cx="5181600" cy="81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69"/>
                <a:gridCol w="740665"/>
                <a:gridCol w="893538"/>
                <a:gridCol w="787291"/>
                <a:gridCol w="1069341"/>
                <a:gridCol w="1128196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err="1" smtClean="0">
                          <a:effectLst/>
                        </a:rPr>
                        <a:t>Nama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Cumulative 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250182"/>
              </p:ext>
            </p:extLst>
          </p:nvPr>
        </p:nvGraphicFramePr>
        <p:xfrm>
          <a:off x="2057400" y="4648200"/>
          <a:ext cx="5181600" cy="81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69"/>
                <a:gridCol w="740665"/>
                <a:gridCol w="893538"/>
                <a:gridCol w="787292"/>
                <a:gridCol w="1069340"/>
                <a:gridCol w="1128196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Aturan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Pakai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Cumulative Percent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756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spss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univariat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233077"/>
              </p:ext>
            </p:extLst>
          </p:nvPr>
        </p:nvGraphicFramePr>
        <p:xfrm>
          <a:off x="1905000" y="2667001"/>
          <a:ext cx="5638800" cy="963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2208"/>
                <a:gridCol w="806018"/>
                <a:gridCol w="972379"/>
                <a:gridCol w="856758"/>
                <a:gridCol w="1163694"/>
                <a:gridCol w="1227743"/>
              </a:tblGrid>
              <a:tr h="278521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Jumlah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26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7852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05491"/>
              </p:ext>
            </p:extLst>
          </p:nvPr>
        </p:nvGraphicFramePr>
        <p:xfrm>
          <a:off x="1905001" y="3662424"/>
          <a:ext cx="5638801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5557"/>
                <a:gridCol w="955557"/>
                <a:gridCol w="789432"/>
                <a:gridCol w="944753"/>
                <a:gridCol w="996751"/>
                <a:gridCol w="996751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Kekuatan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Sediaan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Frequency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350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46952"/>
              </p:ext>
            </p:extLst>
          </p:nvPr>
        </p:nvGraphicFramePr>
        <p:xfrm>
          <a:off x="1905000" y="1371600"/>
          <a:ext cx="5638801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5557"/>
                <a:gridCol w="955557"/>
                <a:gridCol w="789432"/>
                <a:gridCol w="944753"/>
                <a:gridCol w="996751"/>
                <a:gridCol w="996751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Bentuk Sediaan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lengkap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14600" y="4572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181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spss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univariat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990909"/>
              </p:ext>
            </p:extLst>
          </p:nvPr>
        </p:nvGraphicFramePr>
        <p:xfrm>
          <a:off x="1981200" y="3886200"/>
          <a:ext cx="5605028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624"/>
                <a:gridCol w="907624"/>
                <a:gridCol w="802583"/>
                <a:gridCol w="960489"/>
                <a:gridCol w="1013354"/>
                <a:gridCol w="1013354"/>
              </a:tblGrid>
              <a:tr h="112906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Duplikasi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81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12906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29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68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059307"/>
              </p:ext>
            </p:extLst>
          </p:nvPr>
        </p:nvGraphicFramePr>
        <p:xfrm>
          <a:off x="1905001" y="2568637"/>
          <a:ext cx="5638800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3093"/>
                <a:gridCol w="913093"/>
                <a:gridCol w="807418"/>
                <a:gridCol w="966276"/>
                <a:gridCol w="1019460"/>
                <a:gridCol w="1019460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Dosis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Valid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394329"/>
              </p:ext>
            </p:extLst>
          </p:nvPr>
        </p:nvGraphicFramePr>
        <p:xfrm>
          <a:off x="1905000" y="1371600"/>
          <a:ext cx="5638800" cy="122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3093"/>
                <a:gridCol w="913093"/>
                <a:gridCol w="807418"/>
                <a:gridCol w="966276"/>
                <a:gridCol w="1019460"/>
                <a:gridCol w="1019460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Interaksi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Cumulative 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sesuai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309813" y="3249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67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spss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 smtClean="0"/>
              <a:t>bivariat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634217"/>
              </p:ext>
            </p:extLst>
          </p:nvPr>
        </p:nvGraphicFramePr>
        <p:xfrm>
          <a:off x="1752600" y="1304925"/>
          <a:ext cx="5867399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0579"/>
                <a:gridCol w="699470"/>
                <a:gridCol w="699470"/>
                <a:gridCol w="699470"/>
                <a:gridCol w="699470"/>
                <a:gridCol w="699470"/>
                <a:gridCol w="699470"/>
              </a:tblGrid>
              <a:tr h="0">
                <a:tc gridSpan="7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Case Processing Summary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Cases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Valid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Missing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Resep Obat * Interaksi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62077"/>
              </p:ext>
            </p:extLst>
          </p:nvPr>
        </p:nvGraphicFramePr>
        <p:xfrm>
          <a:off x="990600" y="2752725"/>
          <a:ext cx="7277098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5324"/>
                <a:gridCol w="1585324"/>
                <a:gridCol w="1585324"/>
                <a:gridCol w="864232"/>
                <a:gridCol w="864232"/>
                <a:gridCol w="792662"/>
              </a:tblGrid>
              <a:tr h="0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Resep Obat * Interaksi Obat Crosstabulation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2"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Interaksi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0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Tidak Ada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Resep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Kombinasi 2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Count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within Resep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42.6%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57.4%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Kombinasi 3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Count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within Resep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5.7%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94.3%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100.0%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rowSpan="2" grid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Count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within Resep Obat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31.3%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68.8%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166813" y="25241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15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spss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 smtClean="0"/>
              <a:t>bivariat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712392"/>
              </p:ext>
            </p:extLst>
          </p:nvPr>
        </p:nvGraphicFramePr>
        <p:xfrm>
          <a:off x="533400" y="1447800"/>
          <a:ext cx="8153398" cy="3363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4708"/>
                <a:gridCol w="805001"/>
                <a:gridCol w="805001"/>
                <a:gridCol w="1154672"/>
                <a:gridCol w="1154672"/>
                <a:gridCol w="1154672"/>
                <a:gridCol w="1154672"/>
              </a:tblGrid>
              <a:tr h="241717">
                <a:tc gridSpan="7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Chi-Square Tests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2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Value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df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Asymptotic Significance (2-sided)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Exact Sig. (2-sided)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Exact Sig. (1-sided)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Point Probability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5282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Pearson Chi-Square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54.007</a:t>
                      </a:r>
                      <a:r>
                        <a:rPr lang="en-US" sz="1400" baseline="30000">
                          <a:effectLst/>
                        </a:rPr>
                        <a:t>a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5282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Continuity Correction</a:t>
                      </a:r>
                      <a:r>
                        <a:rPr lang="en-US" sz="1400" baseline="300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52.303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5282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Likelihood Ratio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65.235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5282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Fisher's Exact Test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3312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Linear-by-Linear Association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53.872</a:t>
                      </a:r>
                      <a:r>
                        <a:rPr lang="en-US" sz="1400" baseline="30000">
                          <a:effectLst/>
                        </a:rPr>
                        <a:t>c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.000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5282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 of Valid Cases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33122">
                <a:tc gridSpan="7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a. 0 cells (0.0%) have expected count less than 5. The minimum expected count is 38.44.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3122">
                <a:tc gridSpan="7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b. Computed only for a 2x2 table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3122">
                <a:tc gridSpan="7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c. The standardized statistic is 7.340.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007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err="1" smtClean="0"/>
              <a:t>Kesimpulan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0291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err="1"/>
              <a:t>Berdasarkan</a:t>
            </a:r>
            <a:r>
              <a:rPr lang="en-US" sz="2000" b="1" dirty="0"/>
              <a:t> </a:t>
            </a:r>
            <a:r>
              <a:rPr lang="en-US" sz="2000" b="1" dirty="0" err="1"/>
              <a:t>hasil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pembahasan</a:t>
            </a:r>
            <a:r>
              <a:rPr lang="en-US" sz="2000" b="1" dirty="0"/>
              <a:t>,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disimpulkan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dirty="0"/>
              <a:t>:</a:t>
            </a:r>
          </a:p>
          <a:p>
            <a:pPr lvl="0" algn="just"/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ketidaklengkapan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ketidakjelasan</a:t>
            </a:r>
            <a:r>
              <a:rPr lang="en-US" sz="2000" dirty="0"/>
              <a:t> data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interaksi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, </a:t>
            </a:r>
            <a:r>
              <a:rPr lang="en-US" sz="2000" dirty="0" err="1"/>
              <a:t>duplikasi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ketidaksesuian</a:t>
            </a:r>
            <a:r>
              <a:rPr lang="en-US" sz="2000" dirty="0"/>
              <a:t> </a:t>
            </a:r>
            <a:r>
              <a:rPr lang="en-US" sz="2000" dirty="0" err="1"/>
              <a:t>dosis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di </a:t>
            </a:r>
            <a:r>
              <a:rPr lang="en-US" sz="2000" dirty="0" err="1"/>
              <a:t>instalasi</a:t>
            </a:r>
            <a:r>
              <a:rPr lang="en-US" sz="2000" dirty="0"/>
              <a:t> </a:t>
            </a:r>
            <a:r>
              <a:rPr lang="en-US" sz="2000" dirty="0" err="1"/>
              <a:t>farmasi</a:t>
            </a:r>
            <a:r>
              <a:rPr lang="en-US" sz="2000" dirty="0"/>
              <a:t> </a:t>
            </a:r>
            <a:r>
              <a:rPr lang="en-US" sz="2000" dirty="0" err="1"/>
              <a:t>rawat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Rumah</a:t>
            </a:r>
            <a:r>
              <a:rPr lang="en-US" sz="2000" dirty="0"/>
              <a:t> </a:t>
            </a:r>
            <a:r>
              <a:rPr lang="en-US" sz="2000" dirty="0" err="1"/>
              <a:t>Sakit</a:t>
            </a:r>
            <a:r>
              <a:rPr lang="en-US" sz="2000" dirty="0"/>
              <a:t> </a:t>
            </a:r>
            <a:r>
              <a:rPr lang="en-US" sz="2000" dirty="0" err="1"/>
              <a:t>Samarinda</a:t>
            </a:r>
            <a:r>
              <a:rPr lang="en-US" sz="2000" dirty="0"/>
              <a:t> </a:t>
            </a:r>
            <a:r>
              <a:rPr lang="en-US" sz="2000" dirty="0" err="1"/>
              <a:t>Medika</a:t>
            </a:r>
            <a:r>
              <a:rPr lang="en-US" sz="2000" dirty="0"/>
              <a:t> Citra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bulan</a:t>
            </a:r>
            <a:r>
              <a:rPr lang="en-US" sz="2000" dirty="0"/>
              <a:t> </a:t>
            </a:r>
            <a:r>
              <a:rPr lang="en-US" sz="2000" dirty="0" err="1"/>
              <a:t>Januari</a:t>
            </a:r>
            <a:r>
              <a:rPr lang="en-US" sz="2000" dirty="0"/>
              <a:t> 2020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sampel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poli</a:t>
            </a:r>
            <a:r>
              <a:rPr lang="en-US" sz="2000" dirty="0"/>
              <a:t>.</a:t>
            </a:r>
          </a:p>
          <a:p>
            <a:pPr lvl="0" algn="just"/>
            <a:r>
              <a:rPr lang="en-US" sz="2000" dirty="0" err="1"/>
              <a:t>Besarnya</a:t>
            </a:r>
            <a:r>
              <a:rPr lang="en-US" sz="2000" dirty="0"/>
              <a:t> </a:t>
            </a:r>
            <a:r>
              <a:rPr lang="en-US" sz="2000" dirty="0" err="1"/>
              <a:t>persentase</a:t>
            </a:r>
            <a:r>
              <a:rPr lang="en-US" sz="2000" dirty="0"/>
              <a:t> </a:t>
            </a:r>
            <a:r>
              <a:rPr lang="en-US" sz="2000" dirty="0" err="1"/>
              <a:t>kelengkapan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persayaratan</a:t>
            </a:r>
            <a:r>
              <a:rPr lang="en-US" sz="2000" dirty="0"/>
              <a:t> </a:t>
            </a:r>
            <a:r>
              <a:rPr lang="en-US" sz="2000" dirty="0" err="1"/>
              <a:t>administrasi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10 point </a:t>
            </a:r>
            <a:r>
              <a:rPr lang="en-US" sz="2000" dirty="0" err="1"/>
              <a:t>mennjukan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yang </a:t>
            </a:r>
            <a:r>
              <a:rPr lang="en-US" sz="2000" dirty="0" err="1"/>
              <a:t>mencantumkan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pasien</a:t>
            </a:r>
            <a:r>
              <a:rPr lang="en-US" sz="2000" dirty="0"/>
              <a:t>, </a:t>
            </a:r>
            <a:r>
              <a:rPr lang="en-US" sz="2000" dirty="0" err="1"/>
              <a:t>poli</a:t>
            </a:r>
            <a:r>
              <a:rPr lang="en-US" sz="2000" dirty="0"/>
              <a:t>, </a:t>
            </a:r>
            <a:r>
              <a:rPr lang="en-US" sz="2000" dirty="0" err="1"/>
              <a:t>umur</a:t>
            </a:r>
            <a:r>
              <a:rPr lang="en-US" sz="2000" dirty="0"/>
              <a:t> </a:t>
            </a:r>
            <a:r>
              <a:rPr lang="en-US" sz="2000" dirty="0" err="1"/>
              <a:t>pasien</a:t>
            </a:r>
            <a:r>
              <a:rPr lang="en-US" sz="2000" dirty="0"/>
              <a:t>, </a:t>
            </a:r>
            <a:r>
              <a:rPr lang="en-US" sz="2000" dirty="0" err="1"/>
              <a:t>alamat</a:t>
            </a:r>
            <a:r>
              <a:rPr lang="en-US" sz="2000" dirty="0"/>
              <a:t> </a:t>
            </a:r>
            <a:r>
              <a:rPr lang="en-US" sz="2000" dirty="0" err="1"/>
              <a:t>pasien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tanggal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100%, </a:t>
            </a:r>
            <a:r>
              <a:rPr lang="en-US" sz="2000" dirty="0" err="1"/>
              <a:t>berat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 </a:t>
            </a:r>
            <a:r>
              <a:rPr lang="en-US" sz="2000" dirty="0" err="1"/>
              <a:t>pasien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19%, SIP </a:t>
            </a:r>
            <a:r>
              <a:rPr lang="en-US" sz="2000" dirty="0" err="1"/>
              <a:t>dokter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96,25%,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dokter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97,5%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paraf</a:t>
            </a:r>
            <a:r>
              <a:rPr lang="en-US" sz="2000" dirty="0"/>
              <a:t> </a:t>
            </a:r>
            <a:r>
              <a:rPr lang="en-US" sz="2000" dirty="0" err="1"/>
              <a:t>dokter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95,75%.</a:t>
            </a:r>
          </a:p>
          <a:p>
            <a:pPr lvl="0" algn="just"/>
            <a:r>
              <a:rPr lang="en-US" sz="2000" dirty="0" err="1"/>
              <a:t>Besarnya</a:t>
            </a:r>
            <a:r>
              <a:rPr lang="en-US" sz="2000" dirty="0"/>
              <a:t> </a:t>
            </a:r>
            <a:r>
              <a:rPr lang="en-US" sz="2000" dirty="0" err="1"/>
              <a:t>persentase</a:t>
            </a:r>
            <a:r>
              <a:rPr lang="en-US" sz="2000" dirty="0"/>
              <a:t> </a:t>
            </a:r>
            <a:r>
              <a:rPr lang="en-US" sz="2000" dirty="0" err="1"/>
              <a:t>kejelasan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 </a:t>
            </a:r>
            <a:r>
              <a:rPr lang="en-US" sz="2000" dirty="0" err="1"/>
              <a:t>farmasetik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5 point </a:t>
            </a:r>
            <a:r>
              <a:rPr lang="en-US" sz="2000" dirty="0" err="1"/>
              <a:t>menunjukan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resep</a:t>
            </a:r>
            <a:r>
              <a:rPr lang="en-US" sz="2000" dirty="0"/>
              <a:t> yang </a:t>
            </a:r>
            <a:r>
              <a:rPr lang="en-US" sz="2000" dirty="0" err="1"/>
              <a:t>mencantumkan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sediaan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jelas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75,5%,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sediaan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75,5%,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90%, </a:t>
            </a:r>
            <a:r>
              <a:rPr lang="en-US" sz="2000" dirty="0" err="1"/>
              <a:t>aturan</a:t>
            </a:r>
            <a:r>
              <a:rPr lang="en-US" sz="2000" dirty="0"/>
              <a:t> </a:t>
            </a:r>
            <a:r>
              <a:rPr lang="en-US" sz="2000" dirty="0" err="1"/>
              <a:t>pakai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97,25%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100%.</a:t>
            </a:r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7353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Kesimpulan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peresentase</a:t>
            </a:r>
            <a:r>
              <a:rPr lang="en-US" dirty="0"/>
              <a:t>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klinis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3 point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69%,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duplikasi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95%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dosis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 82,5%.</a:t>
            </a:r>
          </a:p>
          <a:p>
            <a:pPr marL="0" lvl="0" indent="0">
              <a:buNone/>
            </a:pPr>
            <a:r>
              <a:rPr lang="en-US" b="1" dirty="0" err="1"/>
              <a:t>Hasil</a:t>
            </a:r>
            <a:r>
              <a:rPr lang="en-US" b="1" dirty="0"/>
              <a:t> </a:t>
            </a:r>
            <a:r>
              <a:rPr lang="en-US" b="1" dirty="0" err="1"/>
              <a:t>pengamatan</a:t>
            </a:r>
            <a:r>
              <a:rPr lang="en-US" b="1" dirty="0"/>
              <a:t> </a:t>
            </a:r>
            <a:r>
              <a:rPr lang="en-US" b="1" dirty="0" err="1"/>
              <a:t>mengenai</a:t>
            </a:r>
            <a:r>
              <a:rPr lang="en-US" b="1" dirty="0"/>
              <a:t> </a:t>
            </a:r>
            <a:r>
              <a:rPr lang="en-US" b="1" dirty="0" err="1"/>
              <a:t>interaksi</a:t>
            </a:r>
            <a:r>
              <a:rPr lang="en-US" b="1" dirty="0"/>
              <a:t> </a:t>
            </a:r>
            <a:r>
              <a:rPr lang="en-US" b="1" dirty="0" err="1"/>
              <a:t>obat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obat</a:t>
            </a:r>
            <a:r>
              <a:rPr lang="en-US" b="1" dirty="0"/>
              <a:t> </a:t>
            </a:r>
            <a:r>
              <a:rPr lang="en-US" b="1" dirty="0" err="1"/>
              <a:t>menunjukan</a:t>
            </a:r>
            <a:r>
              <a:rPr lang="en-US" b="1" dirty="0"/>
              <a:t> </a:t>
            </a:r>
            <a:r>
              <a:rPr lang="en-US" b="1" dirty="0" err="1"/>
              <a:t>bahwa</a:t>
            </a:r>
            <a:r>
              <a:rPr lang="en-US" b="1" dirty="0"/>
              <a:t> :</a:t>
            </a:r>
          </a:p>
          <a:p>
            <a:pPr lvl="0"/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124% </a:t>
            </a:r>
            <a:r>
              <a:rPr lang="en-US" dirty="0" err="1"/>
              <a:t>ini</a:t>
            </a:r>
            <a:r>
              <a:rPr lang="en-US" dirty="0"/>
              <a:t>, 46,7%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i="1" dirty="0"/>
              <a:t>minor</a:t>
            </a:r>
            <a:r>
              <a:rPr lang="en-US" dirty="0"/>
              <a:t>, 27,4%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i="1" dirty="0"/>
              <a:t>moderate </a:t>
            </a:r>
            <a:r>
              <a:rPr lang="en-US" dirty="0" err="1"/>
              <a:t>dan</a:t>
            </a:r>
            <a:r>
              <a:rPr lang="en-US" dirty="0"/>
              <a:t> 25,8%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i="1" dirty="0"/>
              <a:t>mayor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yang </a:t>
            </a:r>
            <a:r>
              <a:rPr lang="en-US" dirty="0" err="1"/>
              <a:t>bermakna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.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ditunjukan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0,000.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64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miley Face 3"/>
          <p:cNvSpPr/>
          <p:nvPr/>
        </p:nvSpPr>
        <p:spPr>
          <a:xfrm>
            <a:off x="2667000" y="1371600"/>
            <a:ext cx="4267200" cy="3962400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effectLst>
                  <a:reflection blurRad="6350" stA="55000" endA="50" endPos="85000" dist="60007" dir="5400000" sy="-100000" algn="bl" rotWithShape="0"/>
                </a:effectLst>
                <a:latin typeface="Brush Script MT" panose="03060802040406070304" pitchFamily="66" charset="0"/>
              </a:rPr>
              <a:t>Thank You</a:t>
            </a:r>
            <a:endParaRPr lang="en-US" sz="4800" dirty="0">
              <a:effectLst>
                <a:reflection blurRad="6350" stA="55000" endA="50" endPos="85000" dist="60007" dir="5400000" sy="-100000" algn="bl" rotWithShape="0"/>
              </a:effectLst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054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1559</Words>
  <Application>Microsoft Office PowerPoint</Application>
  <PresentationFormat>On-screen Show (4:3)</PresentationFormat>
  <Paragraphs>633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Latar Belakang</vt:lpstr>
      <vt:lpstr>LATAR BELAKANG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Prosedur Kerja</vt:lpstr>
      <vt:lpstr>PowerPoint Presentation</vt:lpstr>
      <vt:lpstr>Hasil Penelitian</vt:lpstr>
      <vt:lpstr>KAJIAN FARMASETIK</vt:lpstr>
      <vt:lpstr>KAJIAN KLINIS</vt:lpstr>
      <vt:lpstr>TINGKAT KEPARAHAN INTERAKSI OBAT</vt:lpstr>
      <vt:lpstr>Output spss analisis univariat </vt:lpstr>
      <vt:lpstr>Output spss analisis univariat</vt:lpstr>
      <vt:lpstr>Output spss analisis univariat</vt:lpstr>
      <vt:lpstr>Output spss analisis univariat</vt:lpstr>
      <vt:lpstr>Output spss analisis univariat</vt:lpstr>
      <vt:lpstr>Output spss analisis bivariat</vt:lpstr>
      <vt:lpstr>Output spss analisis bivariat</vt:lpstr>
      <vt:lpstr>Kesimpulan</vt:lpstr>
      <vt:lpstr>Kesimpulan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IDENTIFIKASI KESALAHAN PENGOBATAN (MEDICATION ERROR) PADA TAHAP PERESEPAN (PRESCRIBING ERROR) DI DEPO FARMASI RAWAT JALAN RSUD TAMAN HUSADA BONTANG PERIODE MARET-APRIL 2019</dc:title>
  <dc:creator>Windows User</dc:creator>
  <cp:lastModifiedBy>User</cp:lastModifiedBy>
  <cp:revision>112</cp:revision>
  <cp:lastPrinted>2021-06-26T09:02:54Z</cp:lastPrinted>
  <dcterms:created xsi:type="dcterms:W3CDTF">2018-10-25T03:04:35Z</dcterms:created>
  <dcterms:modified xsi:type="dcterms:W3CDTF">2021-06-26T09:03:08Z</dcterms:modified>
</cp:coreProperties>
</file>