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17"/>
  </p:notesMasterIdLst>
  <p:sldIdLst>
    <p:sldId id="263" r:id="rId2"/>
    <p:sldId id="265" r:id="rId3"/>
    <p:sldId id="268" r:id="rId4"/>
    <p:sldId id="267" r:id="rId5"/>
    <p:sldId id="276" r:id="rId6"/>
    <p:sldId id="278" r:id="rId7"/>
    <p:sldId id="269" r:id="rId8"/>
    <p:sldId id="283" r:id="rId9"/>
    <p:sldId id="285" r:id="rId10"/>
    <p:sldId id="287" r:id="rId11"/>
    <p:sldId id="286" r:id="rId12"/>
    <p:sldId id="288" r:id="rId13"/>
    <p:sldId id="289" r:id="rId14"/>
    <p:sldId id="282" r:id="rId15"/>
    <p:sldId id="290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454A9FE-6315-40C8-BFB0-B765E6FE8328}">
          <p14:sldIdLst>
            <p14:sldId id="263"/>
            <p14:sldId id="265"/>
            <p14:sldId id="268"/>
            <p14:sldId id="267"/>
            <p14:sldId id="276"/>
            <p14:sldId id="278"/>
            <p14:sldId id="269"/>
            <p14:sldId id="283"/>
          </p14:sldIdLst>
        </p14:section>
        <p14:section name="Untitled Section" id="{5C1C80EB-22B8-4D99-A570-0A083D3AD391}">
          <p14:sldIdLst>
            <p14:sldId id="285"/>
            <p14:sldId id="287"/>
            <p14:sldId id="286"/>
            <p14:sldId id="288"/>
            <p14:sldId id="289"/>
            <p14:sldId id="282"/>
            <p14:sldId id="290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C1C1C"/>
    <a:srgbClr val="FF66CC"/>
    <a:srgbClr val="CC6600"/>
    <a:srgbClr val="CC3300"/>
    <a:srgbClr val="FFCC00"/>
    <a:srgbClr val="990033"/>
    <a:srgbClr val="24486C"/>
    <a:srgbClr val="292929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3594" autoAdjust="0"/>
  </p:normalViewPr>
  <p:slideViewPr>
    <p:cSldViewPr>
      <p:cViewPr>
        <p:scale>
          <a:sx n="89" d="100"/>
          <a:sy n="89" d="100"/>
        </p:scale>
        <p:origin x="-870" y="5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86EB69-5FB7-4245-8E77-EE5200E3173C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EFFC67-973B-4E2B-942A-F5BDD1346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066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EFFC67-973B-4E2B-942A-F5BDD134648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086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685800"/>
            <a:ext cx="5181600" cy="1143000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1828800"/>
            <a:ext cx="51816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C2CA5D0-0320-448B-9FF7-05D4703917D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02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FB82A1-0E33-4868-9CB4-0A0086176F1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266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CDAA14-F55E-4C71-9AB0-C604C738B97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629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1981200"/>
            <a:ext cx="31623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95900" y="1981200"/>
            <a:ext cx="31623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C09D63-505E-4181-8022-AD4132DE916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780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806AEF-A8C2-4F24-848A-4173627209D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214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603489-65EB-4580-90FF-737CBD926AB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170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FBE5F1-F20D-46DD-8BF1-E473FA5C07F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05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8BD259-371D-4C19-AE51-9152D4E471C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239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AD71E7-CDB0-485D-9D30-18664EF189C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06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2AB768-73E8-43AC-A75A-22DF9DCCF99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154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609600"/>
            <a:ext cx="161925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1200" y="609600"/>
            <a:ext cx="470535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FF2F1A-2F4E-4199-96F7-8D441BBDD48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060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609600"/>
            <a:ext cx="6477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981200"/>
            <a:ext cx="6477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992E200-9A75-45D7-9F25-78B53A7091F6}" type="slidenum">
              <a:rPr lang="en-US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506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ahoma" panose="020B060403050404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ahoma" panose="020B060403050404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ahoma" panose="020B060403050404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ahoma" panose="020B060403050404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ahoma" panose="020B060403050404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ahoma" panose="020B060403050404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ahoma" panose="020B060403050404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981200" y="324959"/>
            <a:ext cx="7291589" cy="1600201"/>
          </a:xfrm>
        </p:spPr>
        <p:txBody>
          <a:bodyPr/>
          <a:lstStyle/>
          <a:p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</a:rPr>
              <a:t>KAJIAN LITERATUR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</a:rPr>
              <a:t>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</a:rPr>
              <a:t>PROFIL  PERESEPAN </a:t>
            </a:r>
            <a:b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</a:rPr>
            </a:b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</a:rPr>
              <a:t>OBAT ANTIHIPERTENSI</a:t>
            </a:r>
            <a:b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</a:rPr>
            </a:b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</a:rPr>
              <a:t>DI PUSKESMAS KOTA BALIKPAPAN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Bold ITC" panose="020B0907030504020204" pitchFamily="34" charset="0"/>
            </a:endParaRPr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>
          <a:xfrm>
            <a:off x="3036194" y="2590800"/>
            <a:ext cx="5181600" cy="2133600"/>
          </a:xfrm>
        </p:spPr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KARYA TULIS ILMIAH</a:t>
            </a:r>
          </a:p>
          <a:p>
            <a:r>
              <a:rPr lang="en-US" sz="2800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OLEH</a:t>
            </a:r>
          </a:p>
          <a:p>
            <a:r>
              <a:rPr lang="en-US" sz="2800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MUHAMMAD SJACHRUN</a:t>
            </a:r>
          </a:p>
          <a:p>
            <a:r>
              <a:rPr lang="en-US" sz="2800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NIM  : 19484015430</a:t>
            </a:r>
            <a:endParaRPr lang="en-US" sz="2800" dirty="0">
              <a:solidFill>
                <a:schemeClr val="bg1"/>
              </a:solidFill>
              <a:latin typeface="Eras Bold ITC" panose="020B0907030504020204" pitchFamily="34" charset="0"/>
            </a:endParaRPr>
          </a:p>
        </p:txBody>
      </p:sp>
      <p:pic>
        <p:nvPicPr>
          <p:cNvPr id="72718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399"/>
            <a:ext cx="2007617" cy="198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2443227" y="5338291"/>
            <a:ext cx="6236595" cy="1336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tx1"/>
                </a:solidFill>
              </a:rPr>
              <a:t>Program  </a:t>
            </a:r>
            <a:r>
              <a:rPr lang="en-US" dirty="0" err="1" smtClean="0">
                <a:solidFill>
                  <a:schemeClr val="tx1"/>
                </a:solidFill>
              </a:rPr>
              <a:t>Studi</a:t>
            </a:r>
            <a:r>
              <a:rPr lang="en-US" dirty="0" smtClean="0">
                <a:solidFill>
                  <a:schemeClr val="tx1"/>
                </a:solidFill>
              </a:rPr>
              <a:t> Diploma III </a:t>
            </a:r>
            <a:r>
              <a:rPr lang="en-US" dirty="0" err="1" smtClean="0">
                <a:solidFill>
                  <a:schemeClr val="tx1"/>
                </a:solidFill>
              </a:rPr>
              <a:t>Farmasi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SEKOLAH TINGGI ILMU KESEHATAN SAMARINDA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SAMARINDA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2020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2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2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2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8" grpId="0"/>
      <p:bldP spid="11" grpId="0" build="allAtOnce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514600" y="104064"/>
            <a:ext cx="3733800" cy="457200"/>
          </a:xfrm>
          <a:solidFill>
            <a:srgbClr val="FFFF00"/>
          </a:solidFill>
        </p:spPr>
        <p:txBody>
          <a:bodyPr/>
          <a:lstStyle/>
          <a:p>
            <a:r>
              <a:rPr lang="en-US" sz="2800" dirty="0" smtClean="0">
                <a:latin typeface="Eras Bold ITC" panose="020B0907030504020204" pitchFamily="34" charset="0"/>
              </a:rPr>
              <a:t>Bab I </a:t>
            </a:r>
            <a:r>
              <a:rPr lang="en-US" sz="2800" dirty="0" err="1" smtClean="0">
                <a:latin typeface="Eras Bold ITC" panose="020B0907030504020204" pitchFamily="34" charset="0"/>
              </a:rPr>
              <a:t>Pendahuluan</a:t>
            </a:r>
            <a:endParaRPr lang="en-US" sz="2800" dirty="0">
              <a:latin typeface="Eras Bold ITC" panose="020B0907030504020204" pitchFamily="34" charset="0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7200" y="677838"/>
            <a:ext cx="8305799" cy="6027761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514350" indent="-514350" algn="l">
              <a:buAutoNum type="alphaUcPeriod"/>
            </a:pPr>
            <a:r>
              <a:rPr lang="en-US" sz="2000" dirty="0" err="1" smtClean="0">
                <a:latin typeface="Eras Bold ITC" panose="020B0907030504020204" pitchFamily="34" charset="0"/>
              </a:rPr>
              <a:t>Latar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belakang</a:t>
            </a:r>
            <a:endParaRPr lang="en-US" sz="2000" dirty="0" smtClean="0">
              <a:latin typeface="Eras Bold ITC" panose="020B0907030504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 err="1" smtClean="0">
                <a:latin typeface="Eras Bold ITC" panose="020B0907030504020204" pitchFamily="34" charset="0"/>
              </a:rPr>
              <a:t>Hypertensi</a:t>
            </a:r>
            <a:r>
              <a:rPr lang="en-US" sz="1600" dirty="0" smtClean="0">
                <a:latin typeface="Eras Bold ITC" panose="020B0907030504020204" pitchFamily="34" charset="0"/>
              </a:rPr>
              <a:t>   </a:t>
            </a:r>
            <a:r>
              <a:rPr lang="en-US" sz="1600" dirty="0" err="1" smtClean="0">
                <a:latin typeface="Eras Bold ITC" panose="020B0907030504020204" pitchFamily="34" charset="0"/>
              </a:rPr>
              <a:t>adalah</a:t>
            </a:r>
            <a:r>
              <a:rPr lang="en-US" sz="1600" dirty="0" smtClean="0">
                <a:latin typeface="Eras Bold ITC" panose="020B0907030504020204" pitchFamily="34" charset="0"/>
              </a:rPr>
              <a:t>  </a:t>
            </a:r>
            <a:r>
              <a:rPr lang="en-US" sz="1600" dirty="0" err="1" smtClean="0">
                <a:latin typeface="Eras Bold ITC" panose="020B0907030504020204" pitchFamily="34" charset="0"/>
              </a:rPr>
              <a:t>keadaan</a:t>
            </a:r>
            <a:r>
              <a:rPr lang="en-US" sz="1600" dirty="0" smtClean="0">
                <a:latin typeface="Eras Bold ITC" panose="020B0907030504020204" pitchFamily="34" charset="0"/>
              </a:rPr>
              <a:t>  </a:t>
            </a:r>
            <a:r>
              <a:rPr lang="en-US" sz="1600" dirty="0" err="1" smtClean="0">
                <a:latin typeface="Eras Bold ITC" panose="020B0907030504020204" pitchFamily="34" charset="0"/>
              </a:rPr>
              <a:t>tekanan</a:t>
            </a:r>
            <a:r>
              <a:rPr lang="en-US" sz="1600" dirty="0" smtClean="0">
                <a:latin typeface="Eras Bold ITC" panose="020B0907030504020204" pitchFamily="34" charset="0"/>
              </a:rPr>
              <a:t>  </a:t>
            </a:r>
            <a:r>
              <a:rPr lang="en-US" sz="1600" dirty="0" err="1" smtClean="0">
                <a:latin typeface="Eras Bold ITC" panose="020B0907030504020204" pitchFamily="34" charset="0"/>
              </a:rPr>
              <a:t>darah</a:t>
            </a:r>
            <a:r>
              <a:rPr lang="en-US" sz="1600" dirty="0" smtClean="0">
                <a:latin typeface="Eras Bold ITC" panose="020B0907030504020204" pitchFamily="34" charset="0"/>
              </a:rPr>
              <a:t>  </a:t>
            </a:r>
            <a:r>
              <a:rPr lang="en-US" sz="1600" dirty="0" err="1" smtClean="0">
                <a:latin typeface="Eras Bold ITC" panose="020B0907030504020204" pitchFamily="34" charset="0"/>
              </a:rPr>
              <a:t>berada</a:t>
            </a:r>
            <a:r>
              <a:rPr lang="en-US" sz="1600" dirty="0" smtClean="0">
                <a:latin typeface="Eras Bold ITC" panose="020B0907030504020204" pitchFamily="34" charset="0"/>
              </a:rPr>
              <a:t>  di </a:t>
            </a:r>
            <a:r>
              <a:rPr lang="en-US" sz="1600" dirty="0" err="1" smtClean="0">
                <a:latin typeface="Eras Bold ITC" panose="020B0907030504020204" pitchFamily="34" charset="0"/>
              </a:rPr>
              <a:t>atasa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batas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>
                <a:latin typeface="Eras Bold ITC" panose="020B0907030504020204" pitchFamily="34" charset="0"/>
              </a:rPr>
              <a:t>normal </a:t>
            </a:r>
            <a:r>
              <a:rPr lang="en-US" sz="1600" dirty="0" err="1">
                <a:latin typeface="Eras Bold ITC" panose="020B0907030504020204" pitchFamily="34" charset="0"/>
              </a:rPr>
              <a:t>atau</a:t>
            </a:r>
            <a:r>
              <a:rPr lang="en-US" sz="1600" dirty="0">
                <a:latin typeface="Eras Bold ITC" panose="020B0907030504020204" pitchFamily="34" charset="0"/>
              </a:rPr>
              <a:t> optimal </a:t>
            </a:r>
            <a:r>
              <a:rPr lang="en-US" sz="1600" dirty="0" err="1">
                <a:latin typeface="Eras Bold ITC" panose="020B0907030504020204" pitchFamily="34" charset="0"/>
              </a:rPr>
              <a:t>yaitu</a:t>
            </a:r>
            <a:r>
              <a:rPr lang="en-US" sz="1600" dirty="0">
                <a:latin typeface="Eras Bold ITC" panose="020B0907030504020204" pitchFamily="34" charset="0"/>
              </a:rPr>
              <a:t> 120 </a:t>
            </a:r>
            <a:r>
              <a:rPr lang="en-US" sz="1600" dirty="0" err="1">
                <a:latin typeface="Eras Bold ITC" panose="020B0907030504020204" pitchFamily="34" charset="0"/>
              </a:rPr>
              <a:t>mmhg</a:t>
            </a:r>
            <a:r>
              <a:rPr lang="en-US" sz="1600" dirty="0">
                <a:latin typeface="Eras Bold ITC" panose="020B0907030504020204" pitchFamily="34" charset="0"/>
              </a:rPr>
              <a:t> </a:t>
            </a:r>
            <a:r>
              <a:rPr lang="en-US" sz="1600" dirty="0" err="1">
                <a:latin typeface="Eras Bold ITC" panose="020B0907030504020204" pitchFamily="34" charset="0"/>
              </a:rPr>
              <a:t>untuk</a:t>
            </a:r>
            <a:r>
              <a:rPr lang="en-US" sz="1600" dirty="0">
                <a:latin typeface="Eras Bold ITC" panose="020B0907030504020204" pitchFamily="34" charset="0"/>
              </a:rPr>
              <a:t> </a:t>
            </a:r>
            <a:r>
              <a:rPr lang="en-US" sz="1600" dirty="0" err="1">
                <a:latin typeface="Eras Bold ITC" panose="020B0907030504020204" pitchFamily="34" charset="0"/>
              </a:rPr>
              <a:t>sistolik</a:t>
            </a:r>
            <a:r>
              <a:rPr lang="en-US" sz="1600" dirty="0">
                <a:latin typeface="Eras Bold ITC" panose="020B0907030504020204" pitchFamily="34" charset="0"/>
              </a:rPr>
              <a:t> </a:t>
            </a:r>
            <a:r>
              <a:rPr lang="en-US" sz="1600" dirty="0" err="1">
                <a:latin typeface="Eras Bold ITC" panose="020B0907030504020204" pitchFamily="34" charset="0"/>
              </a:rPr>
              <a:t>dan</a:t>
            </a:r>
            <a:r>
              <a:rPr lang="en-US" sz="1600" dirty="0">
                <a:latin typeface="Eras Bold ITC" panose="020B0907030504020204" pitchFamily="34" charset="0"/>
              </a:rPr>
              <a:t>  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>
                <a:latin typeface="Eras Bold ITC" panose="020B0907030504020204" pitchFamily="34" charset="0"/>
              </a:rPr>
              <a:t>80 </a:t>
            </a:r>
            <a:r>
              <a:rPr lang="en-US" sz="1600" dirty="0" err="1">
                <a:latin typeface="Eras Bold ITC" panose="020B0907030504020204" pitchFamily="34" charset="0"/>
              </a:rPr>
              <a:t>mmhg</a:t>
            </a:r>
            <a:r>
              <a:rPr lang="en-US" sz="1600" dirty="0">
                <a:latin typeface="Eras Bold ITC" panose="020B0907030504020204" pitchFamily="34" charset="0"/>
              </a:rPr>
              <a:t> </a:t>
            </a:r>
            <a:r>
              <a:rPr lang="en-US" sz="1600" dirty="0" err="1">
                <a:latin typeface="Eras Bold ITC" panose="020B0907030504020204" pitchFamily="34" charset="0"/>
              </a:rPr>
              <a:t>untuk</a:t>
            </a:r>
            <a:r>
              <a:rPr lang="en-US" sz="1600" dirty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diastolik</a:t>
            </a:r>
            <a:r>
              <a:rPr lang="en-US" sz="1600" dirty="0">
                <a:latin typeface="Eras Bold ITC" panose="020B0907030504020204" pitchFamily="34" charset="0"/>
              </a:rPr>
              <a:t> </a:t>
            </a:r>
            <a:endParaRPr lang="en-US" sz="1600" dirty="0" smtClean="0">
              <a:latin typeface="Eras Bold ITC" panose="020B0907030504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Eras Bold ITC" panose="020B0907030504020204" pitchFamily="34" charset="0"/>
              </a:rPr>
              <a:t>Data WHO 2015 </a:t>
            </a:r>
            <a:r>
              <a:rPr lang="en-US" sz="1600" dirty="0" err="1" smtClean="0">
                <a:latin typeface="Eras Bold ITC" panose="020B0907030504020204" pitchFamily="34" charset="0"/>
              </a:rPr>
              <a:t>menunjukkan</a:t>
            </a:r>
            <a:r>
              <a:rPr lang="en-US" sz="1600" dirty="0" smtClean="0">
                <a:latin typeface="Eras Bold ITC" panose="020B0907030504020204" pitchFamily="34" charset="0"/>
              </a:rPr>
              <a:t>  </a:t>
            </a:r>
            <a:r>
              <a:rPr lang="en-US" sz="1600" dirty="0" err="1" smtClean="0">
                <a:latin typeface="Eras Bold ITC" panose="020B0907030504020204" pitchFamily="34" charset="0"/>
              </a:rPr>
              <a:t>sekitar</a:t>
            </a:r>
            <a:r>
              <a:rPr lang="en-US" sz="1600" dirty="0" smtClean="0">
                <a:latin typeface="Eras Bold ITC" panose="020B0907030504020204" pitchFamily="34" charset="0"/>
              </a:rPr>
              <a:t> 1.13 </a:t>
            </a:r>
            <a:r>
              <a:rPr lang="en-US" sz="1600" dirty="0" err="1" smtClean="0">
                <a:latin typeface="Eras Bold ITC" panose="020B0907030504020204" pitchFamily="34" charset="0"/>
              </a:rPr>
              <a:t>milyar</a:t>
            </a:r>
            <a:r>
              <a:rPr lang="en-US" sz="1600" dirty="0" smtClean="0">
                <a:latin typeface="Eras Bold ITC" panose="020B0907030504020204" pitchFamily="34" charset="0"/>
              </a:rPr>
              <a:t> di </a:t>
            </a:r>
            <a:r>
              <a:rPr lang="en-US" sz="1600" dirty="0" err="1" smtClean="0">
                <a:latin typeface="Eras Bold ITC" panose="020B0907030504020204" pitchFamily="34" charset="0"/>
              </a:rPr>
              <a:t>dunia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menderita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hipertensi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dan</a:t>
            </a:r>
            <a:r>
              <a:rPr lang="en-US" sz="1600" dirty="0" smtClean="0">
                <a:latin typeface="Eras Bold ITC" panose="020B0907030504020204" pitchFamily="34" charset="0"/>
              </a:rPr>
              <a:t> di </a:t>
            </a:r>
            <a:r>
              <a:rPr lang="en-US" sz="1600" dirty="0" err="1" smtClean="0">
                <a:latin typeface="Eras Bold ITC" panose="020B0907030504020204" pitchFamily="34" charset="0"/>
              </a:rPr>
              <a:t>perkirakan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tahun</a:t>
            </a:r>
            <a:r>
              <a:rPr lang="en-US" sz="1600" dirty="0" smtClean="0">
                <a:latin typeface="Eras Bold ITC" panose="020B0907030504020204" pitchFamily="34" charset="0"/>
              </a:rPr>
              <a:t> 2025 </a:t>
            </a:r>
            <a:r>
              <a:rPr lang="en-US" sz="1600" dirty="0" err="1" smtClean="0">
                <a:latin typeface="Eras Bold ITC" panose="020B0907030504020204" pitchFamily="34" charset="0"/>
              </a:rPr>
              <a:t>akan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ber-tambah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menjadi</a:t>
            </a:r>
            <a:r>
              <a:rPr lang="en-US" sz="1600" dirty="0" smtClean="0">
                <a:latin typeface="Eras Bold ITC" panose="020B0907030504020204" pitchFamily="34" charset="0"/>
              </a:rPr>
              <a:t> 1,5 </a:t>
            </a:r>
            <a:r>
              <a:rPr lang="en-US" sz="1600" dirty="0" err="1" smtClean="0">
                <a:latin typeface="Eras Bold ITC" panose="020B0907030504020204" pitchFamily="34" charset="0"/>
              </a:rPr>
              <a:t>Milyar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</a:p>
          <a:p>
            <a:pPr algn="l"/>
            <a:r>
              <a:rPr lang="en-US" sz="2400" dirty="0" smtClean="0">
                <a:latin typeface="Eras Bold ITC" panose="020B0907030504020204" pitchFamily="34" charset="0"/>
              </a:rPr>
              <a:t>B.   </a:t>
            </a:r>
            <a:r>
              <a:rPr lang="en-US" sz="2000" dirty="0" err="1" smtClean="0">
                <a:latin typeface="Eras Bold ITC" panose="020B0907030504020204" pitchFamily="34" charset="0"/>
              </a:rPr>
              <a:t>Rumusan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Masalah</a:t>
            </a:r>
            <a:endParaRPr lang="en-US" sz="2000" dirty="0" smtClean="0">
              <a:latin typeface="Eras Bold ITC" panose="020B0907030504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1600" dirty="0" err="1" smtClean="0">
                <a:latin typeface="Eras Bold ITC" panose="020B0907030504020204" pitchFamily="34" charset="0"/>
              </a:rPr>
              <a:t>Bagaimana</a:t>
            </a:r>
            <a:r>
              <a:rPr lang="en-ID" sz="1600" dirty="0" smtClean="0">
                <a:latin typeface="Eras Bold ITC" panose="020B0907030504020204" pitchFamily="34" charset="0"/>
              </a:rPr>
              <a:t> </a:t>
            </a:r>
            <a:r>
              <a:rPr lang="en-ID" sz="1600" dirty="0" err="1" smtClean="0">
                <a:latin typeface="Eras Bold ITC" panose="020B0907030504020204" pitchFamily="34" charset="0"/>
              </a:rPr>
              <a:t>profil</a:t>
            </a:r>
            <a:r>
              <a:rPr lang="en-ID" sz="1600" dirty="0" smtClean="0">
                <a:latin typeface="Eras Bold ITC" panose="020B0907030504020204" pitchFamily="34" charset="0"/>
              </a:rPr>
              <a:t> </a:t>
            </a:r>
            <a:r>
              <a:rPr lang="en-ID" sz="1600" dirty="0" err="1" smtClean="0">
                <a:latin typeface="Eras Bold ITC" panose="020B0907030504020204" pitchFamily="34" charset="0"/>
              </a:rPr>
              <a:t>peresepan</a:t>
            </a:r>
            <a:r>
              <a:rPr lang="en-ID" sz="1600" dirty="0" smtClean="0">
                <a:latin typeface="Eras Bold ITC" panose="020B0907030504020204" pitchFamily="34" charset="0"/>
              </a:rPr>
              <a:t> </a:t>
            </a:r>
            <a:r>
              <a:rPr lang="en-ID" sz="1600" dirty="0" err="1" smtClean="0">
                <a:latin typeface="Eras Bold ITC" panose="020B0907030504020204" pitchFamily="34" charset="0"/>
              </a:rPr>
              <a:t>obat</a:t>
            </a:r>
            <a:r>
              <a:rPr lang="en-ID" sz="1600" dirty="0" smtClean="0">
                <a:latin typeface="Eras Bold ITC" panose="020B0907030504020204" pitchFamily="34" charset="0"/>
              </a:rPr>
              <a:t> </a:t>
            </a:r>
            <a:r>
              <a:rPr lang="en-ID" sz="1600" dirty="0" err="1" smtClean="0">
                <a:latin typeface="Eras Bold ITC" panose="020B0907030504020204" pitchFamily="34" charset="0"/>
              </a:rPr>
              <a:t>antihipertensi</a:t>
            </a:r>
            <a:r>
              <a:rPr lang="en-ID" sz="1600" dirty="0" smtClean="0">
                <a:latin typeface="Eras Bold ITC" panose="020B0907030504020204" pitchFamily="34" charset="0"/>
              </a:rPr>
              <a:t> di </a:t>
            </a:r>
            <a:r>
              <a:rPr lang="en-ID" sz="1600" dirty="0" err="1" smtClean="0">
                <a:latin typeface="Eras Bold ITC" panose="020B0907030504020204" pitchFamily="34" charset="0"/>
              </a:rPr>
              <a:t>puskesmas</a:t>
            </a:r>
            <a:r>
              <a:rPr lang="en-ID" sz="1600" dirty="0" smtClean="0">
                <a:latin typeface="Eras Bold ITC" panose="020B0907030504020204" pitchFamily="34" charset="0"/>
              </a:rPr>
              <a:t> Kota Balikpapan</a:t>
            </a:r>
            <a:endParaRPr lang="en-US" sz="1600" dirty="0" smtClean="0">
              <a:latin typeface="Eras Bold ITC" panose="020B0907030504020204" pitchFamily="34" charset="0"/>
            </a:endParaRPr>
          </a:p>
          <a:p>
            <a:pPr algn="l"/>
            <a:r>
              <a:rPr lang="en-US" dirty="0" smtClean="0">
                <a:latin typeface="Eras Bold ITC" panose="020B0907030504020204" pitchFamily="34" charset="0"/>
              </a:rPr>
              <a:t>c</a:t>
            </a:r>
            <a:r>
              <a:rPr lang="en-US" sz="2000" dirty="0" smtClean="0">
                <a:latin typeface="Eras Bold ITC" panose="020B0907030504020204" pitchFamily="34" charset="0"/>
              </a:rPr>
              <a:t>.     </a:t>
            </a:r>
            <a:r>
              <a:rPr lang="en-US" sz="2000" dirty="0" err="1" smtClean="0">
                <a:latin typeface="Eras Bold ITC" panose="020B0907030504020204" pitchFamily="34" charset="0"/>
              </a:rPr>
              <a:t>Tujuan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Penelitian</a:t>
            </a:r>
            <a:endParaRPr lang="en-US" sz="2000" dirty="0" smtClean="0">
              <a:latin typeface="Eras Bold ITC" panose="020B0907030504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1600" dirty="0" err="1" smtClean="0">
                <a:latin typeface="Eras Bold ITC" panose="020B0907030504020204" pitchFamily="34" charset="0"/>
              </a:rPr>
              <a:t>Penelitian</a:t>
            </a:r>
            <a:r>
              <a:rPr lang="en-ID" sz="1600" dirty="0" smtClean="0">
                <a:latin typeface="Eras Bold ITC" panose="020B0907030504020204" pitchFamily="34" charset="0"/>
              </a:rPr>
              <a:t> </a:t>
            </a:r>
            <a:r>
              <a:rPr lang="en-ID" sz="1600" dirty="0" err="1" smtClean="0">
                <a:latin typeface="Eras Bold ITC" panose="020B0907030504020204" pitchFamily="34" charset="0"/>
              </a:rPr>
              <a:t>ini</a:t>
            </a:r>
            <a:r>
              <a:rPr lang="en-ID" sz="1600" dirty="0" smtClean="0">
                <a:latin typeface="Eras Bold ITC" panose="020B0907030504020204" pitchFamily="34" charset="0"/>
              </a:rPr>
              <a:t> </a:t>
            </a:r>
            <a:r>
              <a:rPr lang="en-ID" sz="1600" dirty="0" err="1" smtClean="0">
                <a:latin typeface="Eras Bold ITC" panose="020B0907030504020204" pitchFamily="34" charset="0"/>
              </a:rPr>
              <a:t>bertujuan</a:t>
            </a:r>
            <a:r>
              <a:rPr lang="en-ID" sz="1600" dirty="0" smtClean="0">
                <a:latin typeface="Eras Bold ITC" panose="020B0907030504020204" pitchFamily="34" charset="0"/>
              </a:rPr>
              <a:t> </a:t>
            </a:r>
            <a:r>
              <a:rPr lang="en-ID" sz="1600" dirty="0" err="1" smtClean="0">
                <a:latin typeface="Eras Bold ITC" panose="020B0907030504020204" pitchFamily="34" charset="0"/>
              </a:rPr>
              <a:t>untuk</a:t>
            </a:r>
            <a:r>
              <a:rPr lang="en-ID" sz="1600" dirty="0" smtClean="0">
                <a:latin typeface="Eras Bold ITC" panose="020B0907030504020204" pitchFamily="34" charset="0"/>
              </a:rPr>
              <a:t> </a:t>
            </a:r>
            <a:r>
              <a:rPr lang="en-ID" sz="1600" dirty="0" err="1" smtClean="0">
                <a:latin typeface="Eras Bold ITC" panose="020B0907030504020204" pitchFamily="34" charset="0"/>
              </a:rPr>
              <a:t>mengetahui</a:t>
            </a:r>
            <a:r>
              <a:rPr lang="en-ID" sz="1600" dirty="0" smtClean="0">
                <a:latin typeface="Eras Bold ITC" panose="020B0907030504020204" pitchFamily="34" charset="0"/>
              </a:rPr>
              <a:t> </a:t>
            </a:r>
            <a:r>
              <a:rPr lang="en-ID" sz="1600" dirty="0" err="1" smtClean="0">
                <a:latin typeface="Eras Bold ITC" panose="020B0907030504020204" pitchFamily="34" charset="0"/>
              </a:rPr>
              <a:t>profil</a:t>
            </a:r>
            <a:r>
              <a:rPr lang="en-ID" sz="1600" dirty="0" smtClean="0">
                <a:latin typeface="Eras Bold ITC" panose="020B0907030504020204" pitchFamily="34" charset="0"/>
              </a:rPr>
              <a:t> </a:t>
            </a:r>
            <a:r>
              <a:rPr lang="en-ID" sz="1600" dirty="0" err="1" smtClean="0">
                <a:latin typeface="Eras Bold ITC" panose="020B0907030504020204" pitchFamily="34" charset="0"/>
              </a:rPr>
              <a:t>peresepan</a:t>
            </a:r>
            <a:r>
              <a:rPr lang="en-ID" sz="1600" dirty="0" smtClean="0">
                <a:latin typeface="Eras Bold ITC" panose="020B0907030504020204" pitchFamily="34" charset="0"/>
              </a:rPr>
              <a:t> </a:t>
            </a:r>
            <a:r>
              <a:rPr lang="en-ID" sz="1600" dirty="0" err="1" smtClean="0">
                <a:latin typeface="Eras Bold ITC" panose="020B0907030504020204" pitchFamily="34" charset="0"/>
              </a:rPr>
              <a:t>obat</a:t>
            </a:r>
            <a:r>
              <a:rPr lang="en-ID" sz="1600" dirty="0" smtClean="0">
                <a:latin typeface="Eras Bold ITC" panose="020B0907030504020204" pitchFamily="34" charset="0"/>
              </a:rPr>
              <a:t> </a:t>
            </a:r>
            <a:r>
              <a:rPr lang="en-ID" sz="1600" dirty="0" err="1" smtClean="0">
                <a:latin typeface="Eras Bold ITC" panose="020B0907030504020204" pitchFamily="34" charset="0"/>
              </a:rPr>
              <a:t>antihipertensi</a:t>
            </a:r>
            <a:r>
              <a:rPr lang="en-ID" sz="1600" dirty="0" smtClean="0">
                <a:latin typeface="Eras Bold ITC" panose="020B0907030504020204" pitchFamily="34" charset="0"/>
              </a:rPr>
              <a:t> di </a:t>
            </a:r>
            <a:r>
              <a:rPr lang="en-ID" sz="1600" dirty="0" err="1" smtClean="0">
                <a:latin typeface="Eras Bold ITC" panose="020B0907030504020204" pitchFamily="34" charset="0"/>
              </a:rPr>
              <a:t>Puskesmas</a:t>
            </a:r>
            <a:r>
              <a:rPr lang="en-ID" sz="1600" dirty="0" smtClean="0">
                <a:latin typeface="Eras Bold ITC" panose="020B0907030504020204" pitchFamily="34" charset="0"/>
              </a:rPr>
              <a:t> Kota Balikpapan</a:t>
            </a:r>
            <a:endParaRPr lang="en-US" sz="1600" dirty="0" smtClean="0">
              <a:latin typeface="Eras Bold ITC" panose="020B0907030504020204" pitchFamily="34" charset="0"/>
            </a:endParaRPr>
          </a:p>
          <a:p>
            <a:pPr algn="l"/>
            <a:endParaRPr lang="en-US" sz="1600" dirty="0">
              <a:latin typeface="Eras Bold ITC" panose="020B0907030504020204" pitchFamily="34" charset="0"/>
            </a:endParaRPr>
          </a:p>
          <a:p>
            <a:pPr marL="457200" indent="-457200" algn="l">
              <a:buAutoNum type="alphaUcPeriod" startAt="4"/>
            </a:pPr>
            <a:r>
              <a:rPr lang="en-US" sz="2000" dirty="0" smtClean="0">
                <a:latin typeface="Eras Bold ITC" panose="020B0907030504020204" pitchFamily="34" charset="0"/>
              </a:rPr>
              <a:t>   </a:t>
            </a:r>
            <a:r>
              <a:rPr lang="en-US" sz="2000" dirty="0" err="1" smtClean="0">
                <a:latin typeface="Eras Bold ITC" panose="020B0907030504020204" pitchFamily="34" charset="0"/>
              </a:rPr>
              <a:t>Manfaat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Penelitian</a:t>
            </a:r>
            <a:endParaRPr lang="en-US" sz="2000" dirty="0" smtClean="0">
              <a:latin typeface="Eras Bold ITC" panose="020B0907030504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dirty="0" err="1" smtClean="0">
                <a:latin typeface="Eras Bold ITC" panose="020B0907030504020204" pitchFamily="34" charset="0"/>
              </a:rPr>
              <a:t>Untuk</a:t>
            </a:r>
            <a:r>
              <a:rPr lang="en-US" sz="1600" dirty="0" smtClean="0">
                <a:latin typeface="Eras Bold ITC" panose="020B0907030504020204" pitchFamily="34" charset="0"/>
              </a:rPr>
              <a:t> di </a:t>
            </a:r>
            <a:r>
              <a:rPr lang="en-US" sz="1600" dirty="0" err="1" smtClean="0">
                <a:latin typeface="Eras Bold ITC" panose="020B0907030504020204" pitchFamily="34" charset="0"/>
              </a:rPr>
              <a:t>gunakan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sebagai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bahan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masukan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dalam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menyusun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kebijakan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dalam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penggunaan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obat</a:t>
            </a:r>
            <a:r>
              <a:rPr lang="en-US" sz="1600" dirty="0" smtClean="0">
                <a:latin typeface="Eras Bold ITC" panose="020B0907030504020204" pitchFamily="34" charset="0"/>
              </a:rPr>
              <a:t> anti </a:t>
            </a:r>
            <a:r>
              <a:rPr lang="en-US" sz="1600" dirty="0" err="1" smtClean="0">
                <a:latin typeface="Eras Bold ITC" panose="020B0907030504020204" pitchFamily="34" charset="0"/>
              </a:rPr>
              <a:t>hipertensi</a:t>
            </a:r>
            <a:endParaRPr lang="en-US" sz="1600" dirty="0" smtClean="0">
              <a:latin typeface="Eras Bold ITC" panose="020B0907030504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dirty="0" err="1" smtClean="0">
                <a:latin typeface="Eras Bold ITC" panose="020B0907030504020204" pitchFamily="34" charset="0"/>
              </a:rPr>
              <a:t>Sebagai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referensi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ilmu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pengetahuan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untuk</a:t>
            </a:r>
            <a:r>
              <a:rPr lang="en-US" sz="1600" dirty="0" smtClean="0">
                <a:latin typeface="Eras Bold ITC" panose="020B0907030504020204" pitchFamily="34" charset="0"/>
              </a:rPr>
              <a:t> di </a:t>
            </a:r>
            <a:r>
              <a:rPr lang="en-US" sz="1600" dirty="0" err="1" smtClean="0">
                <a:latin typeface="Eras Bold ITC" panose="020B0907030504020204" pitchFamily="34" charset="0"/>
              </a:rPr>
              <a:t>jadikan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acuan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peneliti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selanjutnya</a:t>
            </a:r>
            <a:endParaRPr lang="en-US" sz="1600" dirty="0" smtClean="0">
              <a:latin typeface="Eras Bold ITC" panose="020B0907030504020204" pitchFamily="34" charset="0"/>
            </a:endParaRPr>
          </a:p>
          <a:p>
            <a:pPr algn="l"/>
            <a:endParaRPr lang="en-US" sz="1600" dirty="0">
              <a:latin typeface="Eras Bold ITC" panose="020B0907030504020204" pitchFamily="34" charset="0"/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2090951" y="5460243"/>
            <a:ext cx="3733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5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endParaRPr lang="en-US" sz="2800" dirty="0">
              <a:latin typeface="Eras Bold ITC" panose="020B0907030504020204" pitchFamily="34" charset="0"/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228600" y="2667000"/>
            <a:ext cx="3733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5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endParaRPr lang="en-US" sz="2800" dirty="0">
              <a:latin typeface="Eras Bold ITC" panose="020B0907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8" grpId="0" animBg="1"/>
      <p:bldP spid="7" grpId="0" build="allAtOnc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1019174"/>
            <a:ext cx="3505200" cy="428626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en-US" sz="2400" dirty="0" smtClean="0">
                <a:solidFill>
                  <a:srgbClr val="FFFF00"/>
                </a:solidFill>
              </a:rPr>
              <a:t>A. PERESEPAN OBAT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34704" y="1600200"/>
            <a:ext cx="8153400" cy="13716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sz="1600" dirty="0" smtClean="0">
                <a:latin typeface="Eras Bold ITC" panose="020B0907030504020204" pitchFamily="34" charset="0"/>
              </a:rPr>
              <a:t>RESEP </a:t>
            </a:r>
            <a:r>
              <a:rPr lang="en-US" sz="1600" dirty="0" err="1" smtClean="0">
                <a:latin typeface="Eras Bold ITC" panose="020B0907030504020204" pitchFamily="34" charset="0"/>
              </a:rPr>
              <a:t>Adalah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Permintaan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tertulis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dari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seorang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dokter</a:t>
            </a:r>
            <a:r>
              <a:rPr lang="en-US" sz="1600" dirty="0" smtClean="0">
                <a:latin typeface="Eras Bold ITC" panose="020B0907030504020204" pitchFamily="34" charset="0"/>
              </a:rPr>
              <a:t> , </a:t>
            </a:r>
            <a:r>
              <a:rPr lang="en-US" sz="1600" dirty="0" err="1" smtClean="0">
                <a:latin typeface="Eras Bold ITC" panose="020B0907030504020204" pitchFamily="34" charset="0"/>
              </a:rPr>
              <a:t>dokter</a:t>
            </a:r>
            <a:r>
              <a:rPr lang="en-US" sz="1600" dirty="0" smtClean="0">
                <a:latin typeface="Eras Bold ITC" panose="020B0907030504020204" pitchFamily="34" charset="0"/>
              </a:rPr>
              <a:t> Gigi , </a:t>
            </a:r>
            <a:r>
              <a:rPr lang="en-US" sz="1600" dirty="0" err="1" smtClean="0">
                <a:latin typeface="Eras Bold ITC" panose="020B0907030504020204" pitchFamily="34" charset="0"/>
              </a:rPr>
              <a:t>dokter</a:t>
            </a:r>
            <a:endParaRPr lang="en-US" sz="1600" dirty="0" smtClean="0">
              <a:latin typeface="Eras Bold ITC" panose="020B0907030504020204" pitchFamily="34" charset="0"/>
            </a:endParaRPr>
          </a:p>
          <a:p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hewan</a:t>
            </a:r>
            <a:r>
              <a:rPr lang="en-US" sz="1600" dirty="0" smtClean="0">
                <a:latin typeface="Eras Bold ITC" panose="020B0907030504020204" pitchFamily="34" charset="0"/>
              </a:rPr>
              <a:t> Yang di </a:t>
            </a:r>
            <a:r>
              <a:rPr lang="en-US" sz="1600" dirty="0" err="1" smtClean="0">
                <a:latin typeface="Eras Bold ITC" panose="020B0907030504020204" pitchFamily="34" charset="0"/>
              </a:rPr>
              <a:t>beri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Izin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berdasarkan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peraturan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perundang-undangan</a:t>
            </a:r>
            <a:r>
              <a:rPr lang="en-US" sz="1600" dirty="0" smtClean="0">
                <a:latin typeface="Eras Bold ITC" panose="020B0907030504020204" pitchFamily="34" charset="0"/>
              </a:rPr>
              <a:t>  yang</a:t>
            </a:r>
          </a:p>
          <a:p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berlaku</a:t>
            </a:r>
            <a:r>
              <a:rPr lang="en-US" sz="1600" dirty="0" smtClean="0">
                <a:latin typeface="Eras Bold ITC" panose="020B0907030504020204" pitchFamily="34" charset="0"/>
              </a:rPr>
              <a:t>  </a:t>
            </a:r>
            <a:r>
              <a:rPr lang="en-US" sz="1600" dirty="0" err="1" smtClean="0">
                <a:latin typeface="Eras Bold ITC" panose="020B0907030504020204" pitchFamily="34" charset="0"/>
              </a:rPr>
              <a:t>kepada</a:t>
            </a:r>
            <a:r>
              <a:rPr lang="en-US" sz="1600" dirty="0">
                <a:latin typeface="Eras Bold ITC" panose="020B0907030504020204" pitchFamily="34" charset="0"/>
              </a:rPr>
              <a:t> 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Apoteker</a:t>
            </a:r>
            <a:r>
              <a:rPr lang="en-US" sz="1600" dirty="0" smtClean="0">
                <a:latin typeface="Eras Bold ITC" panose="020B0907030504020204" pitchFamily="34" charset="0"/>
              </a:rPr>
              <a:t>  </a:t>
            </a:r>
            <a:r>
              <a:rPr lang="en-US" sz="1600" dirty="0" err="1" smtClean="0">
                <a:latin typeface="Eras Bold ITC" panose="020B0907030504020204" pitchFamily="34" charset="0"/>
              </a:rPr>
              <a:t>Pengelola</a:t>
            </a:r>
            <a:r>
              <a:rPr lang="en-US" sz="1600" dirty="0" smtClean="0">
                <a:latin typeface="Eras Bold ITC" panose="020B0907030504020204" pitchFamily="34" charset="0"/>
              </a:rPr>
              <a:t>  </a:t>
            </a:r>
            <a:r>
              <a:rPr lang="en-US" sz="1600" dirty="0" err="1" smtClean="0">
                <a:latin typeface="Eras Bold ITC" panose="020B0907030504020204" pitchFamily="34" charset="0"/>
              </a:rPr>
              <a:t>Apotek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untuk</a:t>
            </a:r>
            <a:r>
              <a:rPr lang="en-US" sz="1600" dirty="0" smtClean="0">
                <a:latin typeface="Eras Bold ITC" panose="020B0907030504020204" pitchFamily="34" charset="0"/>
              </a:rPr>
              <a:t>  </a:t>
            </a:r>
            <a:r>
              <a:rPr lang="en-US" sz="1600" dirty="0" err="1" smtClean="0">
                <a:latin typeface="Eras Bold ITC" panose="020B0907030504020204" pitchFamily="34" charset="0"/>
              </a:rPr>
              <a:t>menyiapkan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dan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atau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</a:p>
          <a:p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membuat</a:t>
            </a:r>
            <a:r>
              <a:rPr lang="en-US" sz="1600" dirty="0" smtClean="0">
                <a:latin typeface="Eras Bold ITC" panose="020B0907030504020204" pitchFamily="34" charset="0"/>
              </a:rPr>
              <a:t> , </a:t>
            </a:r>
            <a:r>
              <a:rPr lang="en-US" sz="1600" dirty="0" err="1" smtClean="0">
                <a:latin typeface="Eras Bold ITC" panose="020B0907030504020204" pitchFamily="34" charset="0"/>
              </a:rPr>
              <a:t>meracik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serta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Obat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kepada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pasien</a:t>
            </a:r>
            <a:r>
              <a:rPr lang="en-US" sz="1600" dirty="0" smtClean="0">
                <a:latin typeface="Eras Bold ITC" panose="020B0907030504020204" pitchFamily="34" charset="0"/>
              </a:rPr>
              <a:t>  </a:t>
            </a:r>
            <a:endParaRPr lang="en-US" sz="1600" dirty="0">
              <a:latin typeface="Eras Bold ITC" panose="020B0907030504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496704" y="3200400"/>
            <a:ext cx="7391400" cy="3370997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err="1" smtClean="0">
                <a:solidFill>
                  <a:schemeClr val="bg1"/>
                </a:solidFill>
                <a:latin typeface="Eras Bold ITC" panose="020B0907030504020204" pitchFamily="34" charset="0"/>
              </a:rPr>
              <a:t>Syarat</a:t>
            </a:r>
            <a:r>
              <a:rPr lang="en-US" sz="2000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 yang </a:t>
            </a:r>
            <a:r>
              <a:rPr lang="en-US" sz="2000" dirty="0" err="1" smtClean="0">
                <a:solidFill>
                  <a:schemeClr val="bg1"/>
                </a:solidFill>
                <a:latin typeface="Eras Bold ITC" panose="020B0907030504020204" pitchFamily="34" charset="0"/>
              </a:rPr>
              <a:t>harus</a:t>
            </a:r>
            <a:r>
              <a:rPr lang="en-US" sz="2000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 di </a:t>
            </a:r>
            <a:r>
              <a:rPr lang="en-US" sz="2000" dirty="0" err="1" smtClean="0">
                <a:solidFill>
                  <a:schemeClr val="bg1"/>
                </a:solidFill>
                <a:latin typeface="Eras Bold ITC" panose="020B0907030504020204" pitchFamily="34" charset="0"/>
              </a:rPr>
              <a:t>penuhi</a:t>
            </a:r>
            <a:r>
              <a:rPr lang="en-US" sz="2000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Eras Bold ITC" panose="020B0907030504020204" pitchFamily="34" charset="0"/>
              </a:rPr>
              <a:t>dalam</a:t>
            </a:r>
            <a:r>
              <a:rPr lang="en-US" sz="2000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Eras Bold ITC" panose="020B0907030504020204" pitchFamily="34" charset="0"/>
              </a:rPr>
              <a:t>penggunaan</a:t>
            </a:r>
            <a:r>
              <a:rPr lang="en-US" sz="2000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Eras Bold ITC" panose="020B0907030504020204" pitchFamily="34" charset="0"/>
              </a:rPr>
              <a:t>obat</a:t>
            </a:r>
            <a:r>
              <a:rPr lang="en-US" sz="2000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Eras Bold ITC" panose="020B0907030504020204" pitchFamily="34" charset="0"/>
              </a:rPr>
              <a:t>rasional</a:t>
            </a:r>
            <a:r>
              <a:rPr lang="en-US" sz="2000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Eras Bold ITC" panose="020B0907030504020204" pitchFamily="34" charset="0"/>
              </a:rPr>
              <a:t>antara</a:t>
            </a:r>
            <a:r>
              <a:rPr lang="en-US" sz="2000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 lain 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Eras Bold ITC" panose="020B0907030504020204" pitchFamily="34" charset="0"/>
              </a:rPr>
              <a:t>Tepat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pasien</a:t>
            </a:r>
            <a:endParaRPr lang="en-US" sz="2000" dirty="0" smtClean="0">
              <a:latin typeface="Eras Bold ITC" panose="020B0907030504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Eras Bold ITC" panose="020B0907030504020204" pitchFamily="34" charset="0"/>
              </a:rPr>
              <a:t>Tepat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Indikasi</a:t>
            </a:r>
            <a:endParaRPr lang="en-US" sz="2000" dirty="0" smtClean="0">
              <a:latin typeface="Eras Bold ITC" panose="020B0907030504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Eras Bold ITC" panose="020B0907030504020204" pitchFamily="34" charset="0"/>
              </a:rPr>
              <a:t>Tepat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Obat</a:t>
            </a:r>
            <a:endParaRPr lang="en-US" sz="2000" dirty="0" smtClean="0">
              <a:latin typeface="Eras Bold ITC" panose="020B0907030504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Eras Bold ITC" panose="020B0907030504020204" pitchFamily="34" charset="0"/>
              </a:rPr>
              <a:t>Tepat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pemberian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dosis</a:t>
            </a:r>
            <a:r>
              <a:rPr lang="en-US" sz="2000" dirty="0" smtClean="0">
                <a:latin typeface="Eras Bold ITC" panose="020B0907030504020204" pitchFamily="34" charset="0"/>
              </a:rPr>
              <a:t> &amp; lama </a:t>
            </a:r>
            <a:r>
              <a:rPr lang="en-US" sz="2000" dirty="0" err="1" smtClean="0">
                <a:latin typeface="Eras Bold ITC" panose="020B0907030504020204" pitchFamily="34" charset="0"/>
              </a:rPr>
              <a:t>pemberian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obat</a:t>
            </a:r>
            <a:endParaRPr lang="en-US" sz="2000" dirty="0" smtClean="0">
              <a:latin typeface="Eras Bold ITC" panose="020B0907030504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Eras Bold ITC" panose="020B0907030504020204" pitchFamily="34" charset="0"/>
              </a:rPr>
              <a:t>Tepat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Biaya</a:t>
            </a:r>
            <a:endParaRPr lang="en-US" sz="2000" dirty="0" smtClean="0">
              <a:latin typeface="Eras Bold ITC" panose="020B0907030504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Eras Bold ITC" panose="020B0907030504020204" pitchFamily="34" charset="0"/>
              </a:rPr>
              <a:t>Tepat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Informasi</a:t>
            </a:r>
            <a:endParaRPr lang="en-US" sz="2000" dirty="0" smtClean="0">
              <a:latin typeface="Eras Bold ITC" panose="020B0907030504020204" pitchFamily="34" charset="0"/>
            </a:endParaRPr>
          </a:p>
          <a:p>
            <a:pPr algn="r"/>
            <a:r>
              <a:rPr lang="en-US" sz="1400" dirty="0" smtClean="0">
                <a:solidFill>
                  <a:srgbClr val="FFFF00"/>
                </a:solidFill>
                <a:latin typeface="Eras Bold ITC" panose="020B0907030504020204" pitchFamily="34" charset="0"/>
              </a:rPr>
              <a:t>Tim </a:t>
            </a:r>
            <a:r>
              <a:rPr lang="en-US" sz="1400" dirty="0" err="1" smtClean="0">
                <a:solidFill>
                  <a:srgbClr val="FFFF00"/>
                </a:solidFill>
                <a:latin typeface="Eras Bold ITC" panose="020B0907030504020204" pitchFamily="34" charset="0"/>
              </a:rPr>
              <a:t>Pharmasi</a:t>
            </a:r>
            <a:r>
              <a:rPr lang="en-US" sz="1400" dirty="0" smtClean="0">
                <a:solidFill>
                  <a:srgbClr val="FFFF00"/>
                </a:solidFill>
                <a:latin typeface="Eras Bold ITC" panose="020B0907030504020204" pitchFamily="34" charset="0"/>
              </a:rPr>
              <a:t> BBKPM Bandung (2019)</a:t>
            </a:r>
            <a:endParaRPr lang="en-US" sz="1400" dirty="0">
              <a:solidFill>
                <a:srgbClr val="FFFF00"/>
              </a:solidFill>
              <a:latin typeface="Eras Bold ITC" panose="020B0907030504020204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874293" y="229666"/>
            <a:ext cx="5410200" cy="475539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5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sz="2800" dirty="0" smtClean="0">
                <a:solidFill>
                  <a:srgbClr val="1C1C1C"/>
                </a:solidFill>
              </a:rPr>
              <a:t>BAB II  TINJAUAN PUSTAKA</a:t>
            </a:r>
            <a:endParaRPr lang="en-US" sz="2800" dirty="0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8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  <p:bldP spid="2051" grpId="0" build="allAtOnce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7892" y="838200"/>
            <a:ext cx="8534399" cy="1676400"/>
          </a:xfrm>
          <a:solidFill>
            <a:srgbClr val="92D050"/>
          </a:solidFill>
        </p:spPr>
        <p:txBody>
          <a:bodyPr/>
          <a:lstStyle/>
          <a:p>
            <a:pPr algn="l"/>
            <a:r>
              <a:rPr lang="en-US" sz="2000" dirty="0" smtClean="0">
                <a:solidFill>
                  <a:srgbClr val="FF0000"/>
                </a:solidFill>
                <a:latin typeface="Eras Bold ITC" panose="020B0907030504020204" pitchFamily="34" charset="0"/>
              </a:rPr>
              <a:t>1. </a:t>
            </a:r>
            <a:r>
              <a:rPr lang="en-US" sz="2000" dirty="0" err="1" smtClean="0">
                <a:solidFill>
                  <a:srgbClr val="FF0000"/>
                </a:solidFill>
                <a:latin typeface="Eras Bold ITC" panose="020B0907030504020204" pitchFamily="34" charset="0"/>
              </a:rPr>
              <a:t>Defenisi</a:t>
            </a:r>
            <a:r>
              <a:rPr lang="en-US" sz="2000" dirty="0" smtClean="0">
                <a:solidFill>
                  <a:srgbClr val="FF0000"/>
                </a:solidFill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Eras Bold ITC" panose="020B0907030504020204" pitchFamily="34" charset="0"/>
              </a:rPr>
              <a:t>Hipertensi</a:t>
            </a:r>
            <a:r>
              <a:rPr lang="en-US" sz="2000" dirty="0" smtClean="0">
                <a:solidFill>
                  <a:srgbClr val="FF0000"/>
                </a:solidFill>
                <a:latin typeface="Eras Bold ITC" panose="020B0907030504020204" pitchFamily="34" charset="0"/>
              </a:rPr>
              <a:t>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Eras Bold ITC" panose="020B0907030504020204" pitchFamily="34" charset="0"/>
              </a:rPr>
              <a:t>Hipertensi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adalah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kondisi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kronik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tekanan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darah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arteri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meningkat</a:t>
            </a:r>
            <a:r>
              <a:rPr lang="en-US" sz="2000" dirty="0" smtClean="0">
                <a:latin typeface="Eras Bold ITC" panose="020B0907030504020204" pitchFamily="34" charset="0"/>
              </a:rPr>
              <a:t> di </a:t>
            </a:r>
            <a:r>
              <a:rPr lang="en-US" sz="2000" dirty="0" err="1" smtClean="0">
                <a:latin typeface="Eras Bold ITC" panose="020B0907030504020204" pitchFamily="34" charset="0"/>
              </a:rPr>
              <a:t>atas</a:t>
            </a:r>
            <a:r>
              <a:rPr lang="en-US" sz="2000" dirty="0" smtClean="0">
                <a:latin typeface="Eras Bold ITC" panose="020B0907030504020204" pitchFamily="34" charset="0"/>
              </a:rPr>
              <a:t> normal , </a:t>
            </a:r>
            <a:r>
              <a:rPr lang="en-US" sz="2000" dirty="0" err="1" smtClean="0">
                <a:latin typeface="Eras Bold ITC" panose="020B0907030504020204" pitchFamily="34" charset="0"/>
              </a:rPr>
              <a:t>dikatakan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hipertensi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jika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tekanan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darah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sistolik</a:t>
            </a:r>
            <a:r>
              <a:rPr lang="en-US" sz="2000" dirty="0" smtClean="0">
                <a:latin typeface="Eras Bold ITC" panose="020B0907030504020204" pitchFamily="34" charset="0"/>
              </a:rPr>
              <a:t> 140 mmHg </a:t>
            </a:r>
            <a:r>
              <a:rPr lang="en-US" sz="2000" dirty="0" err="1" smtClean="0">
                <a:latin typeface="Eras Bold ITC" panose="020B0907030504020204" pitchFamily="34" charset="0"/>
              </a:rPr>
              <a:t>atau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lebih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dan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tekanan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darah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diastolik</a:t>
            </a:r>
            <a:r>
              <a:rPr lang="en-US" sz="2000" dirty="0">
                <a:latin typeface="Eras Bold ITC" panose="020B0907030504020204" pitchFamily="34" charset="0"/>
              </a:rPr>
              <a:t> </a:t>
            </a:r>
            <a:r>
              <a:rPr lang="en-US" sz="2000" dirty="0" smtClean="0">
                <a:latin typeface="Eras Bold ITC" panose="020B0907030504020204" pitchFamily="34" charset="0"/>
              </a:rPr>
              <a:t>90 mmHg </a:t>
            </a:r>
            <a:r>
              <a:rPr lang="en-US" sz="2000" dirty="0" err="1" smtClean="0">
                <a:latin typeface="Eras Bold ITC" panose="020B0907030504020204" pitchFamily="34" charset="0"/>
              </a:rPr>
              <a:t>atau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lebih</a:t>
            </a:r>
            <a:r>
              <a:rPr lang="en-US" sz="2000" dirty="0" smtClean="0">
                <a:latin typeface="Eras Bold ITC" panose="020B0907030504020204" pitchFamily="34" charset="0"/>
              </a:rPr>
              <a:t> (</a:t>
            </a:r>
            <a:r>
              <a:rPr lang="en-US" sz="2000" dirty="0" err="1" smtClean="0">
                <a:latin typeface="Eras Bold ITC" panose="020B0907030504020204" pitchFamily="34" charset="0"/>
              </a:rPr>
              <a:t>nugroho</a:t>
            </a:r>
            <a:r>
              <a:rPr lang="en-US" sz="2000" dirty="0" smtClean="0">
                <a:latin typeface="Eras Bold ITC" panose="020B0907030504020204" pitchFamily="34" charset="0"/>
              </a:rPr>
              <a:t> 2012)</a:t>
            </a:r>
            <a:endParaRPr lang="en-US" sz="2000" dirty="0">
              <a:latin typeface="Eras Bold ITC" panose="020B0907030504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64910" y="2661882"/>
            <a:ext cx="5715001" cy="1122956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 smtClean="0">
                <a:solidFill>
                  <a:schemeClr val="accent6"/>
                </a:solidFill>
                <a:latin typeface="Eras Bold ITC" panose="020B0907030504020204" pitchFamily="34" charset="0"/>
              </a:rPr>
              <a:t>Angka</a:t>
            </a:r>
            <a:r>
              <a:rPr lang="en-US" sz="2000" dirty="0" smtClean="0">
                <a:solidFill>
                  <a:schemeClr val="accent6"/>
                </a:solidFill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solidFill>
                  <a:schemeClr val="accent6"/>
                </a:solidFill>
                <a:latin typeface="Eras Bold ITC" panose="020B0907030504020204" pitchFamily="34" charset="0"/>
              </a:rPr>
              <a:t>Tekanan</a:t>
            </a:r>
            <a:r>
              <a:rPr lang="en-US" sz="2000" dirty="0" smtClean="0">
                <a:solidFill>
                  <a:schemeClr val="accent6"/>
                </a:solidFill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solidFill>
                  <a:schemeClr val="accent6"/>
                </a:solidFill>
                <a:latin typeface="Eras Bold ITC" panose="020B0907030504020204" pitchFamily="34" charset="0"/>
              </a:rPr>
              <a:t>Darah</a:t>
            </a:r>
            <a:r>
              <a:rPr lang="en-US" sz="2000" dirty="0" smtClean="0">
                <a:solidFill>
                  <a:schemeClr val="accent6"/>
                </a:solidFill>
                <a:latin typeface="Eras Bold ITC" panose="020B0907030504020204" pitchFamily="34" charset="0"/>
              </a:rPr>
              <a:t> Normal </a:t>
            </a:r>
            <a:r>
              <a:rPr lang="en-US" sz="2000" dirty="0" err="1" smtClean="0">
                <a:solidFill>
                  <a:schemeClr val="accent6"/>
                </a:solidFill>
                <a:latin typeface="Eras Bold ITC" panose="020B0907030504020204" pitchFamily="34" charset="0"/>
              </a:rPr>
              <a:t>adalah</a:t>
            </a:r>
            <a:r>
              <a:rPr lang="en-US" sz="2000" dirty="0" smtClean="0">
                <a:solidFill>
                  <a:schemeClr val="accent6"/>
                </a:solidFill>
                <a:latin typeface="Eras Bold ITC" panose="020B0907030504020204" pitchFamily="34" charset="0"/>
              </a:rPr>
              <a:t> </a:t>
            </a:r>
            <a:r>
              <a:rPr lang="en-US" sz="2000" dirty="0" smtClean="0">
                <a:solidFill>
                  <a:srgbClr val="FFFF00"/>
                </a:solidFill>
                <a:latin typeface="Eras Bold ITC" panose="020B0907030504020204" pitchFamily="34" charset="0"/>
              </a:rPr>
              <a:t> </a:t>
            </a:r>
          </a:p>
          <a:p>
            <a:r>
              <a:rPr lang="en-US" sz="2000" dirty="0" smtClean="0">
                <a:solidFill>
                  <a:srgbClr val="FFFF00"/>
                </a:solidFill>
                <a:latin typeface="Eras Bold ITC" panose="020B0907030504020204" pitchFamily="34" charset="0"/>
              </a:rPr>
              <a:t>                                       </a:t>
            </a:r>
            <a:r>
              <a:rPr lang="en-US" sz="2000" dirty="0" err="1" smtClean="0">
                <a:solidFill>
                  <a:srgbClr val="FF0000"/>
                </a:solidFill>
                <a:latin typeface="Eras Bold ITC" panose="020B0907030504020204" pitchFamily="34" charset="0"/>
              </a:rPr>
              <a:t>Sistolik</a:t>
            </a:r>
            <a:r>
              <a:rPr lang="en-US" sz="2000" dirty="0" smtClean="0">
                <a:solidFill>
                  <a:srgbClr val="FF0000"/>
                </a:solidFill>
                <a:latin typeface="Eras Bold ITC" panose="020B0907030504020204" pitchFamily="34" charset="0"/>
              </a:rPr>
              <a:t> 120 MMHG</a:t>
            </a:r>
          </a:p>
          <a:p>
            <a:r>
              <a:rPr lang="en-US" sz="2000" dirty="0" smtClean="0">
                <a:solidFill>
                  <a:srgbClr val="FFFF00"/>
                </a:solidFill>
                <a:latin typeface="Eras Bold ITC" panose="020B0907030504020204" pitchFamily="34" charset="0"/>
              </a:rPr>
              <a:t>                                       </a:t>
            </a:r>
            <a:r>
              <a:rPr lang="en-US" sz="2000" dirty="0" err="1" smtClean="0">
                <a:solidFill>
                  <a:srgbClr val="FF0000"/>
                </a:solidFill>
                <a:latin typeface="Eras Bold ITC" panose="020B0907030504020204" pitchFamily="34" charset="0"/>
              </a:rPr>
              <a:t>Diastolik</a:t>
            </a:r>
            <a:r>
              <a:rPr lang="en-US" sz="2000" dirty="0" smtClean="0">
                <a:solidFill>
                  <a:srgbClr val="FF0000"/>
                </a:solidFill>
                <a:latin typeface="Eras Bold ITC" panose="020B0907030504020204" pitchFamily="34" charset="0"/>
              </a:rPr>
              <a:t> 80 MMHG</a:t>
            </a:r>
            <a:endParaRPr lang="en-US" sz="2000" dirty="0">
              <a:solidFill>
                <a:srgbClr val="FF0000"/>
              </a:solidFill>
              <a:latin typeface="Eras Bold ITC" panose="020B0907030504020204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97892" y="228600"/>
            <a:ext cx="7620000" cy="46231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rgbClr val="FFFF00"/>
                </a:solidFill>
                <a:latin typeface="Eras Bold ITC" panose="020B0907030504020204" pitchFamily="34" charset="0"/>
              </a:rPr>
              <a:t>B. </a:t>
            </a:r>
            <a:r>
              <a:rPr lang="en-US" sz="2400" dirty="0" smtClean="0">
                <a:solidFill>
                  <a:srgbClr val="FFFF00"/>
                </a:solidFill>
                <a:latin typeface="Eras Bold ITC" panose="020B0907030504020204" pitchFamily="34" charset="0"/>
              </a:rPr>
              <a:t>DEFINISI</a:t>
            </a:r>
            <a:r>
              <a:rPr lang="en-US" sz="2000" dirty="0" smtClean="0">
                <a:solidFill>
                  <a:srgbClr val="FFFF00"/>
                </a:solidFill>
                <a:latin typeface="Eras Bold ITC" panose="020B0907030504020204" pitchFamily="34" charset="0"/>
              </a:rPr>
              <a:t> HIPERTENSI DAN KLASIFIKASI HIPERTENSI 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029579"/>
              </p:ext>
            </p:extLst>
          </p:nvPr>
        </p:nvGraphicFramePr>
        <p:xfrm>
          <a:off x="1219200" y="4495800"/>
          <a:ext cx="75438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/>
                <a:gridCol w="2469108"/>
                <a:gridCol w="28648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Klasifikasi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TD </a:t>
                      </a:r>
                      <a:r>
                        <a:rPr lang="en-US" dirty="0" err="1" smtClean="0"/>
                        <a:t>sistolik</a:t>
                      </a:r>
                      <a:r>
                        <a:rPr lang="en-US" dirty="0" smtClean="0"/>
                        <a:t> (mmHg)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TD </a:t>
                      </a:r>
                      <a:r>
                        <a:rPr lang="en-US" dirty="0" err="1" smtClean="0"/>
                        <a:t>Diastolik</a:t>
                      </a:r>
                      <a:r>
                        <a:rPr lang="en-US" dirty="0" smtClean="0"/>
                        <a:t> (mmHg)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Normal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 120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 80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Pre-Hipertensi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120 – 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80 – 89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Hipertensi</a:t>
                      </a:r>
                      <a:r>
                        <a:rPr lang="en-US" dirty="0" smtClean="0"/>
                        <a:t> Stage-1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140 - 159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80 – 99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Hipertensi</a:t>
                      </a:r>
                      <a:r>
                        <a:rPr lang="en-US" baseline="0" dirty="0" smtClean="0"/>
                        <a:t> Stage-2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&gt;</a:t>
                      </a:r>
                      <a:r>
                        <a:rPr lang="en-US" baseline="0" dirty="0" smtClean="0"/>
                        <a:t> 160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&gt;</a:t>
                      </a:r>
                      <a:r>
                        <a:rPr lang="en-US" baseline="0" dirty="0" smtClean="0"/>
                        <a:t> 100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Hipertensi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krisis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&gt; 180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&gt; 110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197892" y="3935532"/>
            <a:ext cx="4907508" cy="4572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rgbClr val="FF0000"/>
                </a:solidFill>
                <a:latin typeface="Eras Bold ITC" panose="020B0907030504020204" pitchFamily="34" charset="0"/>
              </a:rPr>
              <a:t>2.Klasifikasi </a:t>
            </a:r>
            <a:r>
              <a:rPr lang="en-US" sz="2000" dirty="0" err="1" smtClean="0">
                <a:solidFill>
                  <a:srgbClr val="FF0000"/>
                </a:solidFill>
                <a:latin typeface="Eras Bold ITC" panose="020B0907030504020204" pitchFamily="34" charset="0"/>
              </a:rPr>
              <a:t>Hipertensi</a:t>
            </a:r>
            <a:r>
              <a:rPr lang="en-US" sz="2000" dirty="0" smtClean="0">
                <a:solidFill>
                  <a:srgbClr val="FF0000"/>
                </a:solidFill>
                <a:latin typeface="Eras Bold ITC" panose="020B0907030504020204" pitchFamily="34" charset="0"/>
              </a:rPr>
              <a:t> (AHA , 2014) </a:t>
            </a:r>
            <a:endParaRPr lang="en-US" sz="2000" dirty="0">
              <a:solidFill>
                <a:srgbClr val="FF0000"/>
              </a:solidFill>
              <a:latin typeface="Eras Bold ITC" panose="020B0907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146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allAtOnce" animBg="1"/>
      <p:bldP spid="5" grpId="0" animBg="1"/>
      <p:bldP spid="9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85382" y="121124"/>
            <a:ext cx="5410200" cy="457200"/>
          </a:xfrm>
          <a:solidFill>
            <a:schemeClr val="accent6"/>
          </a:solidFill>
        </p:spPr>
        <p:txBody>
          <a:bodyPr/>
          <a:lstStyle/>
          <a:p>
            <a:pPr algn="l"/>
            <a:r>
              <a:rPr lang="en-US" sz="2400" dirty="0" smtClean="0">
                <a:solidFill>
                  <a:srgbClr val="FFFF00"/>
                </a:solidFill>
                <a:latin typeface="Eras Bold ITC" panose="020B0907030504020204" pitchFamily="34" charset="0"/>
              </a:rPr>
              <a:t>C. FAKTOR RESIKO HIPERTENSI</a:t>
            </a:r>
          </a:p>
          <a:p>
            <a:endParaRPr lang="en-US" dirty="0">
              <a:solidFill>
                <a:srgbClr val="FFFF00"/>
              </a:solidFill>
              <a:latin typeface="Eras Bold ITC" panose="020B0907030504020204" pitchFamily="34" charset="0"/>
            </a:endParaRPr>
          </a:p>
        </p:txBody>
      </p:sp>
      <p:sp>
        <p:nvSpPr>
          <p:cNvPr id="5" name="Subtitle 3"/>
          <p:cNvSpPr txBox="1">
            <a:spLocks/>
          </p:cNvSpPr>
          <p:nvPr/>
        </p:nvSpPr>
        <p:spPr bwMode="auto">
          <a:xfrm>
            <a:off x="3276600" y="635759"/>
            <a:ext cx="4724400" cy="19050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Eras Bold ITC" panose="020B0907030504020204" pitchFamily="34" charset="0"/>
              </a:rPr>
              <a:t>Genetika</a:t>
            </a:r>
            <a:r>
              <a:rPr lang="en-US" sz="2400" dirty="0" smtClean="0">
                <a:latin typeface="Eras Bold ITC" panose="020B0907030504020204" pitchFamily="34" charset="0"/>
              </a:rPr>
              <a:t> / </a:t>
            </a:r>
            <a:r>
              <a:rPr lang="en-US" sz="2400" dirty="0" err="1" smtClean="0">
                <a:latin typeface="Eras Bold ITC" panose="020B0907030504020204" pitchFamily="34" charset="0"/>
              </a:rPr>
              <a:t>Riwayat</a:t>
            </a:r>
            <a:endParaRPr lang="en-US" sz="2400" dirty="0" smtClean="0">
              <a:latin typeface="Eras Bold ITC" panose="020B0907030504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Eras Bold ITC" panose="020B0907030504020204" pitchFamily="34" charset="0"/>
              </a:rPr>
              <a:t>Usia</a:t>
            </a:r>
            <a:endParaRPr lang="en-US" sz="2400" dirty="0" smtClean="0">
              <a:latin typeface="Eras Bold ITC" panose="020B0907030504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Eras Bold ITC" panose="020B0907030504020204" pitchFamily="34" charset="0"/>
              </a:rPr>
              <a:t>Ras</a:t>
            </a:r>
            <a:r>
              <a:rPr lang="en-US" sz="2400" dirty="0" smtClean="0">
                <a:latin typeface="Eras Bold ITC" panose="020B0907030504020204" pitchFamily="34" charset="0"/>
              </a:rPr>
              <a:t> / </a:t>
            </a:r>
            <a:r>
              <a:rPr lang="en-US" sz="2400" dirty="0" err="1" smtClean="0">
                <a:latin typeface="Eras Bold ITC" panose="020B0907030504020204" pitchFamily="34" charset="0"/>
              </a:rPr>
              <a:t>Etnis</a:t>
            </a:r>
            <a:endParaRPr lang="en-US" sz="2400" dirty="0" smtClean="0">
              <a:latin typeface="Eras Bold ITC" panose="020B0907030504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Eras Bold ITC" panose="020B0907030504020204" pitchFamily="34" charset="0"/>
              </a:rPr>
              <a:t>Jenis</a:t>
            </a:r>
            <a:r>
              <a:rPr lang="en-US" sz="2400" dirty="0" smtClean="0">
                <a:latin typeface="Eras Bold ITC" panose="020B0907030504020204" pitchFamily="34" charset="0"/>
              </a:rPr>
              <a:t> </a:t>
            </a:r>
            <a:r>
              <a:rPr lang="en-US" sz="2400" dirty="0" err="1" smtClean="0">
                <a:latin typeface="Eras Bold ITC" panose="020B0907030504020204" pitchFamily="34" charset="0"/>
              </a:rPr>
              <a:t>Kelamin</a:t>
            </a:r>
            <a:endParaRPr lang="en-US" sz="2400" dirty="0" smtClean="0">
              <a:latin typeface="Eras Bold ITC" panose="020B0907030504020204" pitchFamily="34" charset="0"/>
            </a:endParaRPr>
          </a:p>
          <a:p>
            <a:endParaRPr lang="en-US" dirty="0">
              <a:latin typeface="Eras Bold ITC" panose="020B0907030504020204" pitchFamily="34" charset="0"/>
            </a:endParaRPr>
          </a:p>
        </p:txBody>
      </p:sp>
      <p:sp>
        <p:nvSpPr>
          <p:cNvPr id="6" name="Subtitle 3"/>
          <p:cNvSpPr txBox="1">
            <a:spLocks/>
          </p:cNvSpPr>
          <p:nvPr/>
        </p:nvSpPr>
        <p:spPr bwMode="auto">
          <a:xfrm>
            <a:off x="280348" y="2622929"/>
            <a:ext cx="5410200" cy="4572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smtClean="0">
                <a:solidFill>
                  <a:srgbClr val="FFFF00"/>
                </a:solidFill>
                <a:latin typeface="Eras Bold ITC" panose="020B0907030504020204" pitchFamily="34" charset="0"/>
              </a:rPr>
              <a:t>D.  PATOFISIOLOGI HIPERTENSI </a:t>
            </a:r>
          </a:p>
          <a:p>
            <a:endParaRPr lang="en-US" dirty="0">
              <a:solidFill>
                <a:srgbClr val="FFFF00"/>
              </a:solidFill>
              <a:latin typeface="Eras Bold ITC" panose="020B0907030504020204" pitchFamily="34" charset="0"/>
            </a:endParaRPr>
          </a:p>
        </p:txBody>
      </p:sp>
      <p:sp>
        <p:nvSpPr>
          <p:cNvPr id="7" name="Subtitle 3"/>
          <p:cNvSpPr txBox="1">
            <a:spLocks/>
          </p:cNvSpPr>
          <p:nvPr/>
        </p:nvSpPr>
        <p:spPr bwMode="auto">
          <a:xfrm>
            <a:off x="762000" y="3162299"/>
            <a:ext cx="7543800" cy="19050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000" dirty="0" err="1" smtClean="0">
                <a:latin typeface="Eras Bold ITC" panose="020B0907030504020204" pitchFamily="34" charset="0"/>
              </a:rPr>
              <a:t>Suatu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kondisi</a:t>
            </a:r>
            <a:r>
              <a:rPr lang="en-US" sz="2000" dirty="0" smtClean="0">
                <a:latin typeface="Eras Bold ITC" panose="020B0907030504020204" pitchFamily="34" charset="0"/>
              </a:rPr>
              <a:t> di </a:t>
            </a:r>
            <a:r>
              <a:rPr lang="en-US" sz="2000" dirty="0" err="1" smtClean="0">
                <a:latin typeface="Eras Bold ITC" panose="020B0907030504020204" pitchFamily="34" charset="0"/>
              </a:rPr>
              <a:t>mana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tekanan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darah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arteri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sistemik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terangkat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melampaui</a:t>
            </a:r>
            <a:r>
              <a:rPr lang="en-US" sz="2000" dirty="0" smtClean="0">
                <a:latin typeface="Eras Bold ITC" panose="020B0907030504020204" pitchFamily="34" charset="0"/>
              </a:rPr>
              <a:t> normal , </a:t>
            </a:r>
            <a:r>
              <a:rPr lang="en-US" sz="2000" dirty="0" err="1" smtClean="0">
                <a:latin typeface="Eras Bold ITC" panose="020B0907030504020204" pitchFamily="34" charset="0"/>
              </a:rPr>
              <a:t>sehingga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jantung</a:t>
            </a:r>
            <a:r>
              <a:rPr lang="en-US" sz="2000" dirty="0" smtClean="0">
                <a:latin typeface="Eras Bold ITC" panose="020B0907030504020204" pitchFamily="34" charset="0"/>
              </a:rPr>
              <a:t> di </a:t>
            </a:r>
            <a:r>
              <a:rPr lang="en-US" sz="2000" dirty="0" err="1" smtClean="0">
                <a:latin typeface="Eras Bold ITC" panose="020B0907030504020204" pitchFamily="34" charset="0"/>
              </a:rPr>
              <a:t>paksa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bekerja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lebih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keras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untuk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mengatasi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peningkatan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tekanan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sistemik</a:t>
            </a:r>
            <a:r>
              <a:rPr lang="en-US" sz="2000" dirty="0" smtClean="0">
                <a:latin typeface="Eras Bold ITC" panose="020B0907030504020204" pitchFamily="34" charset="0"/>
              </a:rPr>
              <a:t> agar </a:t>
            </a:r>
            <a:r>
              <a:rPr lang="en-US" sz="2000" dirty="0" err="1" smtClean="0">
                <a:latin typeface="Eras Bold ITC" panose="020B0907030504020204" pitchFamily="34" charset="0"/>
              </a:rPr>
              <a:t>tetap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bisa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menyalurkan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darah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ke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jaringan</a:t>
            </a:r>
            <a:r>
              <a:rPr lang="en-US" sz="2000" dirty="0" smtClean="0">
                <a:latin typeface="Eras Bold ITC" panose="020B0907030504020204" pitchFamily="34" charset="0"/>
              </a:rPr>
              <a:t> , </a:t>
            </a:r>
            <a:r>
              <a:rPr lang="en-US" sz="2000" dirty="0" err="1" smtClean="0">
                <a:latin typeface="Eras Bold ITC" panose="020B0907030504020204" pitchFamily="34" charset="0"/>
              </a:rPr>
              <a:t>serta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menempatkan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pada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jantung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dan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pembuluh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darah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smtClean="0">
                <a:solidFill>
                  <a:srgbClr val="FFFF00"/>
                </a:solidFill>
                <a:latin typeface="Eras Bold ITC" panose="020B0907030504020204" pitchFamily="34" charset="0"/>
              </a:rPr>
              <a:t>( </a:t>
            </a:r>
            <a:r>
              <a:rPr lang="en-US" sz="2000" dirty="0" err="1" smtClean="0">
                <a:solidFill>
                  <a:srgbClr val="FFFF00"/>
                </a:solidFill>
                <a:latin typeface="Eras Bold ITC" panose="020B0907030504020204" pitchFamily="34" charset="0"/>
              </a:rPr>
              <a:t>dufton</a:t>
            </a:r>
            <a:r>
              <a:rPr lang="en-US" sz="2000" dirty="0" smtClean="0">
                <a:solidFill>
                  <a:srgbClr val="FFFF00"/>
                </a:solidFill>
                <a:latin typeface="Eras Bold ITC" panose="020B0907030504020204" pitchFamily="34" charset="0"/>
              </a:rPr>
              <a:t> 2011)</a:t>
            </a:r>
            <a:endParaRPr lang="en-US" sz="2000" dirty="0">
              <a:solidFill>
                <a:srgbClr val="FFFF00"/>
              </a:solidFill>
              <a:latin typeface="Eras Bold ITC" panose="020B0907030504020204" pitchFamily="34" charset="0"/>
            </a:endParaRPr>
          </a:p>
        </p:txBody>
      </p:sp>
      <p:sp>
        <p:nvSpPr>
          <p:cNvPr id="8" name="Subtitle 3"/>
          <p:cNvSpPr txBox="1">
            <a:spLocks/>
          </p:cNvSpPr>
          <p:nvPr/>
        </p:nvSpPr>
        <p:spPr bwMode="auto">
          <a:xfrm>
            <a:off x="185382" y="5188422"/>
            <a:ext cx="5142931" cy="48677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smtClean="0">
                <a:solidFill>
                  <a:srgbClr val="FFFF00"/>
                </a:solidFill>
                <a:latin typeface="Eras Bold ITC" panose="020B0907030504020204" pitchFamily="34" charset="0"/>
              </a:rPr>
              <a:t>E. GEJALA KLINIS HIPERTENSI</a:t>
            </a:r>
          </a:p>
          <a:p>
            <a:endParaRPr lang="en-US" dirty="0">
              <a:latin typeface="Eras Bold ITC" panose="020B0907030504020204" pitchFamily="34" charset="0"/>
            </a:endParaRPr>
          </a:p>
        </p:txBody>
      </p:sp>
      <p:sp>
        <p:nvSpPr>
          <p:cNvPr id="9" name="Subtitle 3"/>
          <p:cNvSpPr txBox="1">
            <a:spLocks/>
          </p:cNvSpPr>
          <p:nvPr/>
        </p:nvSpPr>
        <p:spPr bwMode="auto">
          <a:xfrm>
            <a:off x="619836" y="5778684"/>
            <a:ext cx="7696200" cy="106168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err="1" smtClean="0">
                <a:latin typeface="Eras Bold ITC" panose="020B0907030504020204" pitchFamily="34" charset="0"/>
              </a:rPr>
              <a:t>Sebagian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besar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penderita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hipertensi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tidak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merasakan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gejala</a:t>
            </a:r>
            <a:r>
              <a:rPr lang="en-US" sz="2000" dirty="0" smtClean="0">
                <a:latin typeface="Eras Bold ITC" panose="020B0907030504020204" pitchFamily="34" charset="0"/>
              </a:rPr>
              <a:t> , </a:t>
            </a:r>
            <a:r>
              <a:rPr lang="en-US" sz="2000" dirty="0" err="1" smtClean="0">
                <a:latin typeface="Eras Bold ITC" panose="020B0907030504020204" pitchFamily="34" charset="0"/>
              </a:rPr>
              <a:t>namun</a:t>
            </a:r>
            <a:r>
              <a:rPr lang="en-US" sz="2000" dirty="0" smtClean="0">
                <a:latin typeface="Eras Bold ITC" panose="020B0907030504020204" pitchFamily="34" charset="0"/>
              </a:rPr>
              <a:t> di </a:t>
            </a:r>
            <a:r>
              <a:rPr lang="en-US" sz="2000" dirty="0" err="1" smtClean="0">
                <a:latin typeface="Eras Bold ITC" panose="020B0907030504020204" pitchFamily="34" charset="0"/>
              </a:rPr>
              <a:t>masyarakat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salah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pemikiran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bahwa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penderita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merasa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gejala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penyakit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hipertensi</a:t>
            </a:r>
            <a:endParaRPr lang="en-US" sz="2000" dirty="0" smtClean="0">
              <a:latin typeface="Eras Bold ITC" panose="020B0907030504020204" pitchFamily="34" charset="0"/>
            </a:endParaRPr>
          </a:p>
          <a:p>
            <a:endParaRPr lang="en-US" dirty="0">
              <a:latin typeface="Eras Bold ITC" panose="020B0907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87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9737" y="228601"/>
            <a:ext cx="5866263" cy="457200"/>
          </a:xfrm>
          <a:solidFill>
            <a:schemeClr val="accent2"/>
          </a:solidFill>
        </p:spPr>
        <p:txBody>
          <a:bodyPr/>
          <a:lstStyle/>
          <a:p>
            <a:r>
              <a:rPr lang="en-US" sz="2400" dirty="0" smtClean="0">
                <a:solidFill>
                  <a:srgbClr val="FFFF00"/>
                </a:solidFill>
                <a:latin typeface="Eras Bold ITC" panose="020B0907030504020204" pitchFamily="34" charset="0"/>
              </a:rPr>
              <a:t>F. TATA LAKSANA HIPERTENSI</a:t>
            </a:r>
            <a:endParaRPr lang="en-US" sz="2400" dirty="0">
              <a:solidFill>
                <a:srgbClr val="FFFF00"/>
              </a:solidFill>
              <a:latin typeface="Eras Bold ITC" panose="020B0907030504020204" pitchFamily="34" charset="0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905000" y="762000"/>
            <a:ext cx="5181600" cy="838199"/>
          </a:xfrm>
          <a:solidFill>
            <a:srgbClr val="92D050"/>
          </a:solidFill>
        </p:spPr>
        <p:txBody>
          <a:bodyPr/>
          <a:lstStyle/>
          <a:p>
            <a:pPr marL="514350" indent="-514350" algn="l">
              <a:buFont typeface="+mj-lt"/>
              <a:buAutoNum type="alphaUcPeriod"/>
            </a:pPr>
            <a:r>
              <a:rPr lang="en-US" sz="2400" dirty="0" err="1" smtClean="0">
                <a:latin typeface="Eras Bold ITC" panose="020B0907030504020204" pitchFamily="34" charset="0"/>
              </a:rPr>
              <a:t>Terapi</a:t>
            </a:r>
            <a:r>
              <a:rPr lang="en-US" sz="2400" dirty="0" smtClean="0">
                <a:latin typeface="Eras Bold ITC" panose="020B0907030504020204" pitchFamily="34" charset="0"/>
              </a:rPr>
              <a:t> </a:t>
            </a:r>
            <a:r>
              <a:rPr lang="en-US" sz="2400" dirty="0" err="1" smtClean="0">
                <a:latin typeface="Eras Bold ITC" panose="020B0907030504020204" pitchFamily="34" charset="0"/>
              </a:rPr>
              <a:t>Farmakologi</a:t>
            </a:r>
            <a:endParaRPr lang="en-US" sz="2400" dirty="0" smtClean="0">
              <a:latin typeface="Eras Bold ITC" panose="020B0907030504020204" pitchFamily="34" charset="0"/>
            </a:endParaRPr>
          </a:p>
          <a:p>
            <a:pPr marL="514350" indent="-514350" algn="l">
              <a:buFont typeface="+mj-lt"/>
              <a:buAutoNum type="alphaUcPeriod"/>
            </a:pPr>
            <a:r>
              <a:rPr lang="en-US" sz="2400" dirty="0" err="1" smtClean="0">
                <a:latin typeface="Eras Bold ITC" panose="020B0907030504020204" pitchFamily="34" charset="0"/>
              </a:rPr>
              <a:t>Terapi</a:t>
            </a:r>
            <a:r>
              <a:rPr lang="en-US" sz="2400" dirty="0" smtClean="0">
                <a:latin typeface="Eras Bold ITC" panose="020B0907030504020204" pitchFamily="34" charset="0"/>
              </a:rPr>
              <a:t> Non </a:t>
            </a:r>
            <a:r>
              <a:rPr lang="en-US" sz="2400" dirty="0" err="1" smtClean="0">
                <a:latin typeface="Eras Bold ITC" panose="020B0907030504020204" pitchFamily="34" charset="0"/>
              </a:rPr>
              <a:t>Farmakologi</a:t>
            </a:r>
            <a:endParaRPr lang="en-US" sz="2400" dirty="0">
              <a:latin typeface="Eras Bold ITC" panose="020B0907030504020204" pitchFamily="34" charset="0"/>
            </a:endParaRPr>
          </a:p>
        </p:txBody>
      </p:sp>
      <p:sp>
        <p:nvSpPr>
          <p:cNvPr id="7" name="Subtitle 1"/>
          <p:cNvSpPr txBox="1">
            <a:spLocks/>
          </p:cNvSpPr>
          <p:nvPr/>
        </p:nvSpPr>
        <p:spPr bwMode="auto">
          <a:xfrm>
            <a:off x="381000" y="1828800"/>
            <a:ext cx="8229600" cy="38862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err="1" smtClean="0">
                <a:solidFill>
                  <a:srgbClr val="FF0000"/>
                </a:solidFill>
                <a:latin typeface="Eras Bold ITC" panose="020B0907030504020204" pitchFamily="34" charset="0"/>
              </a:rPr>
              <a:t>Terapi</a:t>
            </a:r>
            <a:r>
              <a:rPr lang="en-US" sz="2400" dirty="0" smtClean="0">
                <a:solidFill>
                  <a:srgbClr val="FF0000"/>
                </a:solidFill>
                <a:latin typeface="Eras Bold ITC" panose="020B0907030504020204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Eras Bold ITC" panose="020B0907030504020204" pitchFamily="34" charset="0"/>
              </a:rPr>
              <a:t>Farmakologis</a:t>
            </a:r>
            <a:r>
              <a:rPr lang="en-US" sz="2400" dirty="0" smtClean="0">
                <a:solidFill>
                  <a:srgbClr val="FF0000"/>
                </a:solidFill>
                <a:latin typeface="Eras Bold ITC" panose="020B0907030504020204" pitchFamily="34" charset="0"/>
              </a:rPr>
              <a:t> :</a:t>
            </a:r>
          </a:p>
          <a:p>
            <a:pPr algn="just"/>
            <a:r>
              <a:rPr lang="en-US" sz="2000" dirty="0" err="1" smtClean="0">
                <a:latin typeface="Eras Bold ITC" panose="020B0907030504020204" pitchFamily="34" charset="0"/>
              </a:rPr>
              <a:t>Bertujuan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menurunkan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mortalitas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dan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morbiditas</a:t>
            </a:r>
            <a:r>
              <a:rPr lang="en-US" sz="2000" dirty="0" smtClean="0">
                <a:latin typeface="Eras Bold ITC" panose="020B0907030504020204" pitchFamily="34" charset="0"/>
              </a:rPr>
              <a:t> yang </a:t>
            </a:r>
            <a:r>
              <a:rPr lang="en-US" sz="2000" dirty="0" err="1" smtClean="0">
                <a:latin typeface="Eras Bold ITC" panose="020B0907030504020204" pitchFamily="34" charset="0"/>
              </a:rPr>
              <a:t>berhubungan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dengan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kerusakan</a:t>
            </a:r>
            <a:r>
              <a:rPr lang="en-US" sz="2000" dirty="0" smtClean="0">
                <a:latin typeface="Eras Bold ITC" panose="020B0907030504020204" pitchFamily="34" charset="0"/>
              </a:rPr>
              <a:t> organ target </a:t>
            </a:r>
            <a:r>
              <a:rPr lang="en-US" sz="2000" dirty="0" err="1" smtClean="0">
                <a:latin typeface="Eras Bold ITC" panose="020B0907030504020204" pitchFamily="34" charset="0"/>
              </a:rPr>
              <a:t>seperti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gagal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jantung</a:t>
            </a:r>
            <a:r>
              <a:rPr lang="en-US" sz="2000" dirty="0" smtClean="0">
                <a:latin typeface="Eras Bold ITC" panose="020B0907030504020204" pitchFamily="34" charset="0"/>
              </a:rPr>
              <a:t>  </a:t>
            </a:r>
            <a:r>
              <a:rPr lang="en-US" sz="2000" dirty="0" err="1" smtClean="0">
                <a:latin typeface="Eras Bold ITC" panose="020B0907030504020204" pitchFamily="34" charset="0"/>
              </a:rPr>
              <a:t>koroner</a:t>
            </a:r>
            <a:r>
              <a:rPr lang="en-US" sz="2000" dirty="0" smtClean="0">
                <a:latin typeface="Eras Bold ITC" panose="020B0907030504020204" pitchFamily="34" charset="0"/>
              </a:rPr>
              <a:t> , </a:t>
            </a:r>
            <a:r>
              <a:rPr lang="en-US" sz="2000" dirty="0" err="1" smtClean="0">
                <a:latin typeface="Eras Bold ITC" panose="020B0907030504020204" pitchFamily="34" charset="0"/>
              </a:rPr>
              <a:t>atau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penyakit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ginjal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kronik</a:t>
            </a:r>
            <a:r>
              <a:rPr lang="en-US" sz="2000" dirty="0" smtClean="0">
                <a:latin typeface="Eras Bold ITC" panose="020B0907030504020204" pitchFamily="34" charset="0"/>
              </a:rPr>
              <a:t>  </a:t>
            </a:r>
          </a:p>
          <a:p>
            <a:pPr algn="just"/>
            <a:endParaRPr lang="en-US" sz="2000" dirty="0">
              <a:solidFill>
                <a:srgbClr val="FF0000"/>
              </a:solidFill>
              <a:latin typeface="Eras Bold ITC" panose="020B0907030504020204" pitchFamily="34" charset="0"/>
            </a:endParaRPr>
          </a:p>
          <a:p>
            <a:pPr algn="just"/>
            <a:r>
              <a:rPr lang="en-US" sz="2000" dirty="0" err="1" smtClean="0">
                <a:solidFill>
                  <a:srgbClr val="FF0000"/>
                </a:solidFill>
                <a:latin typeface="Eras Bold ITC" panose="020B0907030504020204" pitchFamily="34" charset="0"/>
              </a:rPr>
              <a:t>Terapi</a:t>
            </a:r>
            <a:r>
              <a:rPr lang="en-US" sz="2000" dirty="0" smtClean="0">
                <a:solidFill>
                  <a:srgbClr val="FF0000"/>
                </a:solidFill>
                <a:latin typeface="Eras Bold ITC" panose="020B0907030504020204" pitchFamily="34" charset="0"/>
              </a:rPr>
              <a:t> Non </a:t>
            </a:r>
            <a:r>
              <a:rPr lang="en-US" sz="2000" dirty="0" err="1" smtClean="0">
                <a:solidFill>
                  <a:srgbClr val="FF0000"/>
                </a:solidFill>
                <a:latin typeface="Eras Bold ITC" panose="020B0907030504020204" pitchFamily="34" charset="0"/>
              </a:rPr>
              <a:t>Farmakologi</a:t>
            </a:r>
            <a:r>
              <a:rPr lang="en-US" sz="2000" dirty="0" smtClean="0">
                <a:solidFill>
                  <a:srgbClr val="FF0000"/>
                </a:solidFill>
                <a:latin typeface="Eras Bold ITC" panose="020B0907030504020204" pitchFamily="34" charset="0"/>
              </a:rPr>
              <a:t> : </a:t>
            </a:r>
          </a:p>
          <a:p>
            <a:pPr algn="just"/>
            <a:r>
              <a:rPr lang="en-US" sz="2000" dirty="0" err="1" smtClean="0">
                <a:latin typeface="Eras Bold ITC" panose="020B0907030504020204" pitchFamily="34" charset="0"/>
              </a:rPr>
              <a:t>Memodefikasi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gaya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hidup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dengan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mengurangi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berat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badan</a:t>
            </a:r>
            <a:r>
              <a:rPr lang="en-US" sz="2000" dirty="0" smtClean="0">
                <a:latin typeface="Eras Bold ITC" panose="020B0907030504020204" pitchFamily="34" charset="0"/>
              </a:rPr>
              <a:t> , </a:t>
            </a:r>
            <a:r>
              <a:rPr lang="en-US" sz="2000" dirty="0" err="1" smtClean="0">
                <a:latin typeface="Eras Bold ITC" panose="020B0907030504020204" pitchFamily="34" charset="0"/>
              </a:rPr>
              <a:t>mengurangi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konsumsi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garam</a:t>
            </a:r>
            <a:r>
              <a:rPr lang="en-US" sz="2000" dirty="0" smtClean="0">
                <a:latin typeface="Eras Bold ITC" panose="020B0907030504020204" pitchFamily="34" charset="0"/>
              </a:rPr>
              <a:t> , </a:t>
            </a:r>
            <a:r>
              <a:rPr lang="en-US" sz="2000" dirty="0" err="1" smtClean="0">
                <a:latin typeface="Eras Bold ITC" panose="020B0907030504020204" pitchFamily="34" charset="0"/>
              </a:rPr>
              <a:t>membatasi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kolesterol</a:t>
            </a:r>
            <a:r>
              <a:rPr lang="en-US" sz="2000" dirty="0" smtClean="0">
                <a:latin typeface="Eras Bold ITC" panose="020B0907030504020204" pitchFamily="34" charset="0"/>
              </a:rPr>
              <a:t> , </a:t>
            </a:r>
            <a:r>
              <a:rPr lang="en-US" sz="2000" dirty="0" err="1" smtClean="0">
                <a:latin typeface="Eras Bold ITC" panose="020B0907030504020204" pitchFamily="34" charset="0"/>
              </a:rPr>
              <a:t>berhenti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merokok</a:t>
            </a:r>
            <a:r>
              <a:rPr lang="en-US" sz="2000" dirty="0" smtClean="0">
                <a:latin typeface="Eras Bold ITC" panose="020B0907030504020204" pitchFamily="34" charset="0"/>
              </a:rPr>
              <a:t>, </a:t>
            </a:r>
            <a:r>
              <a:rPr lang="en-US" sz="2000" dirty="0" err="1" smtClean="0">
                <a:latin typeface="Eras Bold ITC" panose="020B0907030504020204" pitchFamily="34" charset="0"/>
              </a:rPr>
              <a:t>mengurangi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minum</a:t>
            </a:r>
            <a:r>
              <a:rPr lang="en-US" sz="2000" dirty="0" smtClean="0">
                <a:latin typeface="Eras Bold ITC" panose="020B0907030504020204" pitchFamily="34" charset="0"/>
              </a:rPr>
              <a:t> alcohol , </a:t>
            </a:r>
            <a:r>
              <a:rPr lang="en-US" sz="2000" dirty="0" err="1" smtClean="0">
                <a:latin typeface="Eras Bold ITC" panose="020B0907030504020204" pitchFamily="34" charset="0"/>
              </a:rPr>
              <a:t>membatasi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minum</a:t>
            </a:r>
            <a:r>
              <a:rPr lang="en-US" sz="2000" dirty="0" smtClean="0">
                <a:latin typeface="Eras Bold ITC" panose="020B0907030504020204" pitchFamily="34" charset="0"/>
              </a:rPr>
              <a:t> kopi, </a:t>
            </a:r>
            <a:r>
              <a:rPr lang="en-US" sz="2000" dirty="0" err="1" smtClean="0">
                <a:latin typeface="Eras Bold ITC" panose="020B0907030504020204" pitchFamily="34" charset="0"/>
              </a:rPr>
              <a:t>cukup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istirahat</a:t>
            </a:r>
            <a:r>
              <a:rPr lang="en-US" sz="2000" dirty="0" smtClean="0">
                <a:latin typeface="Eras Bold ITC" panose="020B0907030504020204" pitchFamily="34" charset="0"/>
              </a:rPr>
              <a:t> , </a:t>
            </a:r>
            <a:r>
              <a:rPr lang="en-US" sz="2000" dirty="0" err="1" smtClean="0">
                <a:latin typeface="Eras Bold ITC" panose="020B0907030504020204" pitchFamily="34" charset="0"/>
              </a:rPr>
              <a:t>tidur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dan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olah</a:t>
            </a:r>
            <a:r>
              <a:rPr lang="en-US" sz="2000" dirty="0" smtClean="0">
                <a:latin typeface="Eras Bold ITC" panose="020B0907030504020204" pitchFamily="34" charset="0"/>
              </a:rPr>
              <a:t> raga yang </a:t>
            </a:r>
            <a:r>
              <a:rPr lang="en-US" sz="2000" dirty="0" err="1" smtClean="0">
                <a:latin typeface="Eras Bold ITC" panose="020B0907030504020204" pitchFamily="34" charset="0"/>
              </a:rPr>
              <a:t>cukup</a:t>
            </a:r>
            <a:r>
              <a:rPr lang="en-US" sz="2000" dirty="0" smtClean="0">
                <a:solidFill>
                  <a:srgbClr val="FF0000"/>
                </a:solidFill>
                <a:latin typeface="Eras Bold ITC" panose="020B0907030504020204" pitchFamily="34" charset="0"/>
              </a:rPr>
              <a:t> </a:t>
            </a:r>
            <a:r>
              <a:rPr lang="en-US" sz="2000" dirty="0" smtClean="0">
                <a:solidFill>
                  <a:srgbClr val="FFFF00"/>
                </a:solidFill>
                <a:latin typeface="Eras Bold ITC" panose="020B0907030504020204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Eras Bold ITC" panose="020B0907030504020204" pitchFamily="34" charset="0"/>
              </a:rPr>
              <a:t>gunawan</a:t>
            </a:r>
            <a:r>
              <a:rPr lang="en-US" sz="2000" dirty="0" smtClean="0">
                <a:solidFill>
                  <a:srgbClr val="FFFF00"/>
                </a:solidFill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Eras Bold ITC" panose="020B0907030504020204" pitchFamily="34" charset="0"/>
              </a:rPr>
              <a:t>dkk</a:t>
            </a:r>
            <a:r>
              <a:rPr lang="en-US" sz="2000" dirty="0" smtClean="0">
                <a:solidFill>
                  <a:srgbClr val="FFFF00"/>
                </a:solidFill>
                <a:latin typeface="Eras Bold ITC" panose="020B0907030504020204" pitchFamily="34" charset="0"/>
              </a:rPr>
              <a:t>, 2007) </a:t>
            </a:r>
          </a:p>
        </p:txBody>
      </p:sp>
    </p:spTree>
    <p:extLst>
      <p:ext uri="{BB962C8B-B14F-4D97-AF65-F5344CB8AC3E}">
        <p14:creationId xmlns:p14="http://schemas.microsoft.com/office/powerpoint/2010/main" val="133599081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  <p:bldP spid="2" grpId="0" build="allAtOnce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28600" y="609600"/>
            <a:ext cx="8458200" cy="6096000"/>
          </a:xfrm>
          <a:solidFill>
            <a:srgbClr val="92D050"/>
          </a:solidFill>
        </p:spPr>
        <p:txBody>
          <a:bodyPr numCol="2"/>
          <a:lstStyle/>
          <a:p>
            <a:pPr marL="457200" indent="-457200">
              <a:buAutoNum type="arabicPeriod"/>
            </a:pPr>
            <a:r>
              <a:rPr lang="en-US" sz="1800" dirty="0" err="1" smtClean="0">
                <a:latin typeface="Eras Bold ITC" panose="020B0907030504020204" pitchFamily="34" charset="0"/>
              </a:rPr>
              <a:t>Golongan</a:t>
            </a:r>
            <a:r>
              <a:rPr lang="en-US" sz="1800" dirty="0" smtClean="0">
                <a:latin typeface="Eras Bold ITC" panose="020B0907030504020204" pitchFamily="34" charset="0"/>
              </a:rPr>
              <a:t> </a:t>
            </a:r>
            <a:r>
              <a:rPr lang="en-US" sz="1800" dirty="0" err="1" smtClean="0">
                <a:latin typeface="Eras Bold ITC" panose="020B0907030504020204" pitchFamily="34" charset="0"/>
              </a:rPr>
              <a:t>Diuretika</a:t>
            </a:r>
            <a:endParaRPr lang="en-US" sz="1800" dirty="0" smtClean="0">
              <a:latin typeface="Eras Bold ITC" panose="020B0907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err="1" smtClean="0">
                <a:latin typeface="Eras Bold ITC" panose="020B0907030504020204" pitchFamily="34" charset="0"/>
              </a:rPr>
              <a:t>Hydroklorothiazid</a:t>
            </a:r>
            <a:endParaRPr lang="en-US" sz="1800" dirty="0" smtClean="0">
              <a:latin typeface="Eras Bold ITC" panose="020B0907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err="1" smtClean="0">
                <a:latin typeface="Eras Bold ITC" panose="020B0907030504020204" pitchFamily="34" charset="0"/>
              </a:rPr>
              <a:t>Furesemide</a:t>
            </a:r>
            <a:endParaRPr lang="en-US" sz="1800" dirty="0" smtClean="0">
              <a:latin typeface="Eras Bold ITC" panose="020B0907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err="1" smtClean="0">
                <a:latin typeface="Eras Bold ITC" panose="020B0907030504020204" pitchFamily="34" charset="0"/>
              </a:rPr>
              <a:t>Amiloride</a:t>
            </a:r>
            <a:endParaRPr lang="en-US" sz="1800" dirty="0" smtClean="0">
              <a:latin typeface="Eras Bold ITC" panose="020B0907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Eras Bold ITC" panose="020B0907030504020204" pitchFamily="34" charset="0"/>
              </a:rPr>
              <a:t>Triamterene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err="1" smtClean="0">
                <a:latin typeface="Eras Bold ITC" panose="020B0907030504020204" pitchFamily="34" charset="0"/>
              </a:rPr>
              <a:t>Spironolakton</a:t>
            </a:r>
            <a:endParaRPr lang="en-US" sz="1800" dirty="0" smtClean="0">
              <a:latin typeface="Eras Bold ITC" panose="020B0907030504020204" pitchFamily="34" charset="0"/>
            </a:endParaRPr>
          </a:p>
          <a:p>
            <a:pPr marL="457200" indent="-457200">
              <a:buAutoNum type="arabicPeriod" startAt="2"/>
            </a:pPr>
            <a:r>
              <a:rPr lang="en-US" sz="1800" dirty="0" err="1" smtClean="0">
                <a:latin typeface="Eras Bold ITC" panose="020B0907030504020204" pitchFamily="34" charset="0"/>
              </a:rPr>
              <a:t>Angiotensi</a:t>
            </a:r>
            <a:r>
              <a:rPr lang="en-US" sz="1800" dirty="0" smtClean="0">
                <a:latin typeface="Eras Bold ITC" panose="020B0907030504020204" pitchFamily="34" charset="0"/>
              </a:rPr>
              <a:t> Converting Enzyme (ACE)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Eras Bold ITC" panose="020B0907030504020204" pitchFamily="34" charset="0"/>
              </a:rPr>
              <a:t>Captopril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err="1" smtClean="0">
                <a:latin typeface="Eras Bold ITC" panose="020B0907030504020204" pitchFamily="34" charset="0"/>
              </a:rPr>
              <a:t>Lisinopril</a:t>
            </a:r>
            <a:endParaRPr lang="en-US" sz="1800" dirty="0" smtClean="0">
              <a:latin typeface="Eras Bold ITC" panose="020B0907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err="1" smtClean="0">
                <a:latin typeface="Eras Bold ITC" panose="020B0907030504020204" pitchFamily="34" charset="0"/>
              </a:rPr>
              <a:t>Ramipril</a:t>
            </a:r>
            <a:endParaRPr lang="en-US" sz="1800" dirty="0" smtClean="0">
              <a:latin typeface="Eras Bold ITC" panose="020B0907030504020204" pitchFamily="34" charset="0"/>
            </a:endParaRPr>
          </a:p>
          <a:p>
            <a:pPr marL="457200" indent="-457200">
              <a:buAutoNum type="arabicPeriod" startAt="3"/>
            </a:pPr>
            <a:r>
              <a:rPr lang="en-US" sz="1800" dirty="0" smtClean="0">
                <a:latin typeface="Eras Bold ITC" panose="020B0907030504020204" pitchFamily="34" charset="0"/>
              </a:rPr>
              <a:t>Angiotensin </a:t>
            </a:r>
            <a:r>
              <a:rPr lang="en-US" sz="1800" dirty="0" err="1" smtClean="0">
                <a:latin typeface="Eras Bold ITC" panose="020B0907030504020204" pitchFamily="34" charset="0"/>
              </a:rPr>
              <a:t>Reseptor</a:t>
            </a:r>
            <a:r>
              <a:rPr lang="en-US" sz="1800" dirty="0" smtClean="0">
                <a:latin typeface="Eras Bold ITC" panose="020B0907030504020204" pitchFamily="34" charset="0"/>
              </a:rPr>
              <a:t> Blocker (ARB)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Eras Bold ITC" panose="020B0907030504020204" pitchFamily="34" charset="0"/>
              </a:rPr>
              <a:t>Losartan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Eras Bold ITC" panose="020B0907030504020204" pitchFamily="34" charset="0"/>
              </a:rPr>
              <a:t>Candesartan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Eras Bold ITC" panose="020B0907030504020204" pitchFamily="34" charset="0"/>
              </a:rPr>
              <a:t>Valsartan</a:t>
            </a:r>
          </a:p>
          <a:p>
            <a:pPr marL="457200" indent="-457200">
              <a:buAutoNum type="arabicPeriod" startAt="4"/>
            </a:pPr>
            <a:r>
              <a:rPr lang="en-US" sz="1800" dirty="0" smtClean="0">
                <a:latin typeface="Eras Bold ITC" panose="020B0907030504020204" pitchFamily="34" charset="0"/>
              </a:rPr>
              <a:t>Beta Blockers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err="1" smtClean="0">
                <a:latin typeface="Eras Bold ITC" panose="020B0907030504020204" pitchFamily="34" charset="0"/>
              </a:rPr>
              <a:t>Bisoprolol</a:t>
            </a:r>
            <a:endParaRPr lang="en-US" sz="1800" dirty="0" smtClean="0">
              <a:latin typeface="Eras Bold ITC" panose="020B0907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err="1" smtClean="0">
                <a:latin typeface="Eras Bold ITC" panose="020B0907030504020204" pitchFamily="34" charset="0"/>
              </a:rPr>
              <a:t>Propanolol</a:t>
            </a:r>
            <a:endParaRPr lang="en-US" sz="1800" dirty="0" smtClean="0">
              <a:latin typeface="Eras Bold ITC" panose="020B0907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err="1" smtClean="0">
                <a:latin typeface="Eras Bold ITC" panose="020B0907030504020204" pitchFamily="34" charset="0"/>
              </a:rPr>
              <a:t>Lambetol</a:t>
            </a:r>
            <a:endParaRPr lang="en-US" sz="1800" dirty="0" smtClean="0">
              <a:latin typeface="Eras Bold ITC" panose="020B0907030504020204" pitchFamily="34" charset="0"/>
            </a:endParaRPr>
          </a:p>
          <a:p>
            <a:pPr marL="342900" indent="-342900">
              <a:buAutoNum type="arabicPeriod" startAt="5"/>
            </a:pPr>
            <a:r>
              <a:rPr lang="en-US" sz="1800" dirty="0" smtClean="0">
                <a:latin typeface="Eras Bold ITC" panose="020B0907030504020204" pitchFamily="34" charset="0"/>
              </a:rPr>
              <a:t>Calcium Channel Blockers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err="1" smtClean="0">
                <a:latin typeface="Eras Bold ITC" panose="020B0907030504020204" pitchFamily="34" charset="0"/>
              </a:rPr>
              <a:t>Amlodipin</a:t>
            </a:r>
            <a:endParaRPr lang="en-US" sz="1800" dirty="0" smtClean="0">
              <a:latin typeface="Eras Bold ITC" panose="020B0907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err="1" smtClean="0">
                <a:latin typeface="Eras Bold ITC" panose="020B0907030504020204" pitchFamily="34" charset="0"/>
              </a:rPr>
              <a:t>Nifedipin</a:t>
            </a:r>
            <a:endParaRPr lang="en-US" sz="1800" dirty="0" smtClean="0">
              <a:latin typeface="Eras Bold ITC" panose="020B0907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Eras Bold ITC" panose="020B0907030504020204" pitchFamily="34" charset="0"/>
              </a:rPr>
              <a:t>Verapamil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err="1" smtClean="0">
                <a:latin typeface="Eras Bold ITC" panose="020B0907030504020204" pitchFamily="34" charset="0"/>
              </a:rPr>
              <a:t>Diltiazem</a:t>
            </a:r>
            <a:endParaRPr lang="en-US" sz="1800" dirty="0" smtClean="0">
              <a:latin typeface="Eras Bold ITC" panose="020B0907030504020204" pitchFamily="34" charset="0"/>
            </a:endParaRPr>
          </a:p>
          <a:p>
            <a:pPr marL="342900" indent="-342900">
              <a:buAutoNum type="arabicPeriod" startAt="6"/>
            </a:pPr>
            <a:r>
              <a:rPr lang="en-US" sz="1800" dirty="0" smtClean="0">
                <a:latin typeface="Eras Bold ITC" panose="020B0907030504020204" pitchFamily="34" charset="0"/>
              </a:rPr>
              <a:t>Alfa blockers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err="1" smtClean="0">
                <a:latin typeface="Eras Bold ITC" panose="020B0907030504020204" pitchFamily="34" charset="0"/>
              </a:rPr>
              <a:t>Prozosin</a:t>
            </a:r>
            <a:endParaRPr lang="en-US" sz="1800" dirty="0" smtClean="0">
              <a:latin typeface="Eras Bold ITC" panose="020B0907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err="1" smtClean="0">
                <a:latin typeface="Eras Bold ITC" panose="020B0907030504020204" pitchFamily="34" charset="0"/>
              </a:rPr>
              <a:t>Doksazosin</a:t>
            </a:r>
            <a:endParaRPr lang="en-US" sz="1800" dirty="0" smtClean="0">
              <a:latin typeface="Eras Bold ITC" panose="020B0907030504020204" pitchFamily="34" charset="0"/>
            </a:endParaRPr>
          </a:p>
          <a:p>
            <a:pPr marL="342900" indent="-342900">
              <a:buAutoNum type="arabicPeriod" startAt="7"/>
            </a:pPr>
            <a:r>
              <a:rPr lang="en-US" sz="1800" dirty="0" err="1" smtClean="0">
                <a:latin typeface="Eras Bold ITC" panose="020B0907030504020204" pitchFamily="34" charset="0"/>
              </a:rPr>
              <a:t>Angonis</a:t>
            </a:r>
            <a:r>
              <a:rPr lang="en-US" sz="1800" dirty="0" smtClean="0">
                <a:latin typeface="Eras Bold ITC" panose="020B0907030504020204" pitchFamily="34" charset="0"/>
              </a:rPr>
              <a:t> a2-adrenergic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err="1" smtClean="0">
                <a:latin typeface="Eras Bold ITC" panose="020B0907030504020204" pitchFamily="34" charset="0"/>
              </a:rPr>
              <a:t>Klonidin</a:t>
            </a:r>
            <a:endParaRPr lang="en-US" sz="1800" dirty="0" smtClean="0">
              <a:latin typeface="Eras Bold ITC" panose="020B0907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err="1" smtClean="0">
                <a:latin typeface="Eras Bold ITC" panose="020B0907030504020204" pitchFamily="34" charset="0"/>
              </a:rPr>
              <a:t>Metildopa</a:t>
            </a:r>
            <a:endParaRPr lang="en-US" sz="1800" dirty="0" smtClean="0">
              <a:latin typeface="Eras Bold ITC" panose="020B0907030504020204" pitchFamily="34" charset="0"/>
            </a:endParaRPr>
          </a:p>
          <a:p>
            <a:pPr marL="342900" indent="-342900">
              <a:buAutoNum type="arabicPeriod" startAt="8"/>
            </a:pPr>
            <a:r>
              <a:rPr lang="en-US" sz="1800" dirty="0" smtClean="0">
                <a:latin typeface="Eras Bold ITC" panose="020B0907030504020204" pitchFamily="34" charset="0"/>
              </a:rPr>
              <a:t>Vasodilator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err="1" smtClean="0">
                <a:latin typeface="Eras Bold ITC" panose="020B0907030504020204" pitchFamily="34" charset="0"/>
              </a:rPr>
              <a:t>hiralazin</a:t>
            </a:r>
            <a:endParaRPr lang="en-US" sz="1800" dirty="0" smtClean="0">
              <a:latin typeface="Eras Bold ITC" panose="020B0907030504020204" pitchFamily="34" charset="0"/>
            </a:endParaRPr>
          </a:p>
          <a:p>
            <a:endParaRPr lang="en-US" sz="1800" dirty="0" smtClean="0">
              <a:latin typeface="Eras Bold ITC" panose="020B0907030504020204" pitchFamily="34" charset="0"/>
            </a:endParaRP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5029200" cy="381000"/>
          </a:xfrm>
          <a:solidFill>
            <a:schemeClr val="accent2"/>
          </a:solidFill>
        </p:spPr>
        <p:txBody>
          <a:bodyPr/>
          <a:lstStyle/>
          <a:p>
            <a:r>
              <a:rPr lang="en-US" sz="2400" dirty="0" smtClean="0">
                <a:solidFill>
                  <a:srgbClr val="FFFF00"/>
                </a:solidFill>
                <a:latin typeface="Eras Bold ITC" panose="020B0907030504020204" pitchFamily="34" charset="0"/>
              </a:rPr>
              <a:t>G. OBAT – OBAT HIPERTENSI</a:t>
            </a:r>
            <a:endParaRPr lang="en-US" sz="2400" dirty="0">
              <a:solidFill>
                <a:srgbClr val="FFFF00"/>
              </a:solidFill>
              <a:latin typeface="Eras Bold ITC" panose="020B0907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99556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14300" y="990600"/>
            <a:ext cx="8763000" cy="4495800"/>
          </a:xfrm>
          <a:solidFill>
            <a:srgbClr val="92D050"/>
          </a:solidFill>
        </p:spPr>
        <p:txBody>
          <a:bodyPr/>
          <a:lstStyle/>
          <a:p>
            <a:pPr marL="514350" indent="-514350" algn="l">
              <a:buFont typeface="+mj-lt"/>
              <a:buAutoNum type="alphaUcPeriod"/>
            </a:pPr>
            <a:r>
              <a:rPr lang="en-US" sz="2000" dirty="0" err="1" smtClean="0">
                <a:latin typeface="Eras Bold ITC" panose="020B0907030504020204" pitchFamily="34" charset="0"/>
              </a:rPr>
              <a:t>Rancangan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Penelitian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</a:p>
          <a:p>
            <a:pPr algn="just"/>
            <a:r>
              <a:rPr lang="en-US" sz="1600" dirty="0" err="1" smtClean="0">
                <a:latin typeface="Eras Bold ITC" panose="020B0907030504020204" pitchFamily="34" charset="0"/>
              </a:rPr>
              <a:t>Penelitian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ini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termasuk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dalam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jenis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penelitian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studi</a:t>
            </a:r>
            <a:r>
              <a:rPr lang="en-US" sz="1600" dirty="0" smtClean="0">
                <a:latin typeface="Eras Bold ITC" panose="020B0907030504020204" pitchFamily="34" charset="0"/>
              </a:rPr>
              <a:t> literature , yang di </a:t>
            </a:r>
            <a:r>
              <a:rPr lang="en-US" sz="1600" dirty="0" err="1" smtClean="0">
                <a:latin typeface="Eras Bold ITC" panose="020B0907030504020204" pitchFamily="34" charset="0"/>
              </a:rPr>
              <a:t>lakukan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dengan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cara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mengumpulkan</a:t>
            </a:r>
            <a:r>
              <a:rPr lang="en-US" sz="1600" dirty="0" smtClean="0">
                <a:latin typeface="Eras Bold ITC" panose="020B0907030504020204" pitchFamily="34" charset="0"/>
              </a:rPr>
              <a:t> , </a:t>
            </a:r>
            <a:r>
              <a:rPr lang="en-US" sz="1600" dirty="0" err="1" smtClean="0">
                <a:latin typeface="Eras Bold ITC" panose="020B0907030504020204" pitchFamily="34" charset="0"/>
              </a:rPr>
              <a:t>mempelajari</a:t>
            </a:r>
            <a:r>
              <a:rPr lang="en-US" sz="1600" dirty="0" smtClean="0">
                <a:latin typeface="Eras Bold ITC" panose="020B0907030504020204" pitchFamily="34" charset="0"/>
              </a:rPr>
              <a:t> , </a:t>
            </a:r>
            <a:r>
              <a:rPr lang="en-US" sz="1600" dirty="0" err="1" smtClean="0">
                <a:latin typeface="Eras Bold ITC" panose="020B0907030504020204" pitchFamily="34" charset="0"/>
              </a:rPr>
              <a:t>dan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menelaah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buku</a:t>
            </a:r>
            <a:r>
              <a:rPr lang="en-US" sz="1600" dirty="0" smtClean="0">
                <a:latin typeface="Eras Bold ITC" panose="020B0907030504020204" pitchFamily="34" charset="0"/>
              </a:rPr>
              <a:t> -  </a:t>
            </a:r>
            <a:r>
              <a:rPr lang="en-US" sz="1600" dirty="0" err="1" smtClean="0">
                <a:latin typeface="Eras Bold ITC" panose="020B0907030504020204" pitchFamily="34" charset="0"/>
              </a:rPr>
              <a:t>buku</a:t>
            </a:r>
            <a:r>
              <a:rPr lang="en-US" sz="1600" dirty="0" smtClean="0">
                <a:latin typeface="Eras Bold ITC" panose="020B0907030504020204" pitchFamily="34" charset="0"/>
              </a:rPr>
              <a:t>, </a:t>
            </a:r>
            <a:r>
              <a:rPr lang="en-US" sz="1600" dirty="0" err="1" smtClean="0">
                <a:latin typeface="Eras Bold ITC" panose="020B0907030504020204" pitchFamily="34" charset="0"/>
              </a:rPr>
              <a:t>majalah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ilmiah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serta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dokumen</a:t>
            </a:r>
            <a:r>
              <a:rPr lang="en-US" sz="1600" dirty="0" smtClean="0">
                <a:latin typeface="Eras Bold ITC" panose="020B0907030504020204" pitchFamily="34" charset="0"/>
              </a:rPr>
              <a:t> yang </a:t>
            </a:r>
            <a:r>
              <a:rPr lang="en-US" sz="1600" dirty="0" err="1" smtClean="0">
                <a:latin typeface="Eras Bold ITC" panose="020B0907030504020204" pitchFamily="34" charset="0"/>
              </a:rPr>
              <a:t>terkait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seperti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skripsi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serta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jurnal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ilmiah</a:t>
            </a:r>
            <a:endParaRPr lang="en-US" sz="1600" dirty="0" smtClean="0">
              <a:latin typeface="Eras Bold ITC" panose="020B0907030504020204" pitchFamily="34" charset="0"/>
            </a:endParaRPr>
          </a:p>
          <a:p>
            <a:pPr algn="just"/>
            <a:endParaRPr lang="en-US" sz="1600" dirty="0">
              <a:latin typeface="Eras Bold ITC" panose="020B0907030504020204" pitchFamily="34" charset="0"/>
            </a:endParaRPr>
          </a:p>
          <a:p>
            <a:pPr marL="342900" indent="-342900" algn="just">
              <a:buAutoNum type="alphaUcPeriod" startAt="2"/>
            </a:pPr>
            <a:r>
              <a:rPr lang="en-US" sz="2000" dirty="0" err="1" smtClean="0">
                <a:latin typeface="Eras Bold ITC" panose="020B0907030504020204" pitchFamily="34" charset="0"/>
              </a:rPr>
              <a:t>Objek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penelitian</a:t>
            </a:r>
            <a:endParaRPr lang="en-US" sz="2000" dirty="0" smtClean="0">
              <a:latin typeface="Eras Bold ITC" panose="020B0907030504020204" pitchFamily="34" charset="0"/>
            </a:endParaRPr>
          </a:p>
          <a:p>
            <a:pPr algn="just"/>
            <a:r>
              <a:rPr lang="en-US" sz="1600" dirty="0" err="1" smtClean="0">
                <a:latin typeface="Eras Bold ITC" panose="020B0907030504020204" pitchFamily="34" charset="0"/>
              </a:rPr>
              <a:t>Pola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peresepan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penggunaan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obat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antihipertensi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pada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pasien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rawat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jalan</a:t>
            </a:r>
            <a:r>
              <a:rPr lang="en-US" sz="1600" dirty="0" smtClean="0">
                <a:latin typeface="Eras Bold ITC" panose="020B0907030504020204" pitchFamily="34" charset="0"/>
              </a:rPr>
              <a:t> di </a:t>
            </a:r>
            <a:r>
              <a:rPr lang="en-US" sz="1600" dirty="0" err="1" smtClean="0">
                <a:latin typeface="Eras Bold ITC" panose="020B0907030504020204" pitchFamily="34" charset="0"/>
              </a:rPr>
              <a:t>beberapa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fasilitas</a:t>
            </a:r>
            <a:r>
              <a:rPr lang="en-US" sz="1600" dirty="0" smtClean="0">
                <a:latin typeface="Eras Bold ITC" panose="020B0907030504020204" pitchFamily="34" charset="0"/>
              </a:rPr>
              <a:t> </a:t>
            </a:r>
            <a:r>
              <a:rPr lang="en-US" sz="1600" dirty="0" err="1" smtClean="0">
                <a:latin typeface="Eras Bold ITC" panose="020B0907030504020204" pitchFamily="34" charset="0"/>
              </a:rPr>
              <a:t>kesehatan</a:t>
            </a:r>
            <a:r>
              <a:rPr lang="en-US" sz="1600" dirty="0" smtClean="0">
                <a:latin typeface="Eras Bold ITC" panose="020B0907030504020204" pitchFamily="34" charset="0"/>
              </a:rPr>
              <a:t> di </a:t>
            </a:r>
            <a:r>
              <a:rPr lang="en-US" sz="1600" dirty="0" err="1" smtClean="0">
                <a:latin typeface="Eras Bold ITC" panose="020B0907030504020204" pitchFamily="34" charset="0"/>
              </a:rPr>
              <a:t>kota</a:t>
            </a:r>
            <a:r>
              <a:rPr lang="en-US" sz="1600" dirty="0" smtClean="0">
                <a:latin typeface="Eras Bold ITC" panose="020B0907030504020204" pitchFamily="34" charset="0"/>
              </a:rPr>
              <a:t> Balikpapan</a:t>
            </a:r>
          </a:p>
          <a:p>
            <a:pPr algn="just"/>
            <a:endParaRPr lang="en-US" sz="1600" dirty="0">
              <a:latin typeface="Eras Bold ITC" panose="020B0907030504020204" pitchFamily="34" charset="0"/>
            </a:endParaRPr>
          </a:p>
          <a:p>
            <a:pPr marL="342900" indent="-342900" algn="just">
              <a:buAutoNum type="alphaLcPeriod" startAt="3"/>
            </a:pPr>
            <a:r>
              <a:rPr lang="en-US" sz="2000" dirty="0" err="1" smtClean="0">
                <a:latin typeface="Eras Bold ITC" panose="020B0907030504020204" pitchFamily="34" charset="0"/>
              </a:rPr>
              <a:t>Analisis</a:t>
            </a:r>
            <a:r>
              <a:rPr lang="en-US" sz="2000" dirty="0" smtClean="0">
                <a:latin typeface="Eras Bold ITC" panose="020B0907030504020204" pitchFamily="34" charset="0"/>
              </a:rPr>
              <a:t> data</a:t>
            </a:r>
          </a:p>
          <a:p>
            <a:pPr algn="just"/>
            <a:r>
              <a:rPr lang="en-US" sz="2000" dirty="0" err="1" smtClean="0">
                <a:latin typeface="Eras Bold ITC" panose="020B0907030504020204" pitchFamily="34" charset="0"/>
              </a:rPr>
              <a:t>Analisis</a:t>
            </a:r>
            <a:r>
              <a:rPr lang="en-US" sz="2000" dirty="0" smtClean="0">
                <a:latin typeface="Eras Bold ITC" panose="020B0907030504020204" pitchFamily="34" charset="0"/>
              </a:rPr>
              <a:t> data di </a:t>
            </a:r>
            <a:r>
              <a:rPr lang="en-US" sz="2000" dirty="0" err="1" smtClean="0">
                <a:latin typeface="Eras Bold ITC" panose="020B0907030504020204" pitchFamily="34" charset="0"/>
              </a:rPr>
              <a:t>lakukan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dengan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metode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analisis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deskriptif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yaitu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analisis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dengan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membuat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gamabaran</a:t>
            </a:r>
            <a:r>
              <a:rPr lang="en-US" sz="2000" dirty="0" smtClean="0">
                <a:latin typeface="Eras Bold ITC" panose="020B0907030504020204" pitchFamily="34" charset="0"/>
              </a:rPr>
              <a:t> </a:t>
            </a:r>
            <a:r>
              <a:rPr lang="en-US" sz="2000" dirty="0" err="1" smtClean="0">
                <a:latin typeface="Eras Bold ITC" panose="020B0907030504020204" pitchFamily="34" charset="0"/>
              </a:rPr>
              <a:t>dari</a:t>
            </a:r>
            <a:r>
              <a:rPr lang="en-US" sz="2000" dirty="0" smtClean="0">
                <a:latin typeface="Eras Bold ITC" panose="020B0907030504020204" pitchFamily="34" charset="0"/>
              </a:rPr>
              <a:t> data – data yang </a:t>
            </a:r>
            <a:r>
              <a:rPr lang="en-US" sz="2000" dirty="0" err="1" smtClean="0">
                <a:latin typeface="Eras Bold ITC" panose="020B0907030504020204" pitchFamily="34" charset="0"/>
              </a:rPr>
              <a:t>terkumpul</a:t>
            </a:r>
            <a:endParaRPr lang="en-US" sz="2000" dirty="0" smtClean="0">
              <a:latin typeface="Eras Bold ITC" panose="020B0907030504020204" pitchFamily="34" charset="0"/>
            </a:endParaRPr>
          </a:p>
          <a:p>
            <a:pPr algn="just"/>
            <a:endParaRPr lang="en-US" sz="2000" dirty="0">
              <a:latin typeface="Eras Bold ITC" panose="020B0907030504020204" pitchFamily="34" charset="0"/>
            </a:endParaRPr>
          </a:p>
          <a:p>
            <a:pPr algn="just"/>
            <a:endParaRPr lang="en-US" sz="2000" dirty="0" smtClean="0">
              <a:latin typeface="Eras Bold ITC" panose="020B0907030504020204" pitchFamily="34" charset="0"/>
            </a:endParaRPr>
          </a:p>
          <a:p>
            <a:pPr algn="just"/>
            <a:endParaRPr lang="en-US" sz="1600" dirty="0" smtClean="0">
              <a:latin typeface="Eras Bold ITC" panose="020B0907030504020204" pitchFamily="34" charset="0"/>
            </a:endParaRPr>
          </a:p>
          <a:p>
            <a:pPr algn="just"/>
            <a:endParaRPr lang="en-US" sz="1600" dirty="0">
              <a:latin typeface="Eras Bold ITC" panose="020B0907030504020204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914400" y="228600"/>
            <a:ext cx="7162800" cy="533400"/>
          </a:xfrm>
          <a:solidFill>
            <a:srgbClr val="FFFF00"/>
          </a:solidFill>
        </p:spPr>
        <p:txBody>
          <a:bodyPr/>
          <a:lstStyle/>
          <a:p>
            <a:r>
              <a:rPr lang="en-US" sz="2800" dirty="0" smtClean="0">
                <a:solidFill>
                  <a:schemeClr val="tx1"/>
                </a:solidFill>
                <a:latin typeface="Eras Bold ITC" panose="020B0907030504020204" pitchFamily="34" charset="0"/>
              </a:rPr>
              <a:t>Bab III METODOLOGI PENELITIAN  </a:t>
            </a:r>
            <a:endParaRPr lang="en-US" sz="2800" dirty="0">
              <a:solidFill>
                <a:schemeClr val="tx1"/>
              </a:solidFill>
              <a:latin typeface="Eras Bold ITC" panose="020B0907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44447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381000"/>
            <a:ext cx="5105400" cy="609600"/>
          </a:xfrm>
          <a:solidFill>
            <a:srgbClr val="FFFF00"/>
          </a:solidFill>
        </p:spPr>
        <p:txBody>
          <a:bodyPr/>
          <a:lstStyle/>
          <a:p>
            <a:r>
              <a:rPr lang="en-ID" sz="3200" dirty="0" smtClean="0">
                <a:latin typeface="Eras Bold ITC" pitchFamily="34" charset="0"/>
              </a:rPr>
              <a:t>Bab IV PEMBAHASAN</a:t>
            </a:r>
            <a:endParaRPr lang="en-US" sz="3200" dirty="0">
              <a:latin typeface="Eras Bold ITC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28600" y="1028329"/>
            <a:ext cx="8001000" cy="1138773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1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Berdasarkan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hasil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pencarian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literatur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maka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didapatkan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beberapa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artikel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yang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telah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memenuhi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kriteria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Artikel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penelitian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tersebut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menjelaskan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tentang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gambaran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peresepan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obat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antihipertensi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mengidentifikasi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penggunaan</a:t>
            </a:r>
            <a:r>
              <a:rPr lang="en-US" sz="1400" dirty="0"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obatnya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Berikut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ini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ringkasan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literatur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yang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akan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dipublikasikan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dituangkan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dalam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tabel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3.       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Tabel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3.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Penelitian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Sebelumnya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61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572471"/>
              </p:ext>
            </p:extLst>
          </p:nvPr>
        </p:nvGraphicFramePr>
        <p:xfrm>
          <a:off x="457200" y="2362200"/>
          <a:ext cx="79248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2692400"/>
                <a:gridCol w="3860800"/>
              </a:tblGrid>
              <a:tr h="609600">
                <a:tc>
                  <a:txBody>
                    <a:bodyPr/>
                    <a:lstStyle/>
                    <a:p>
                      <a:r>
                        <a:rPr lang="en-ID" sz="1000" dirty="0" err="1" smtClean="0"/>
                        <a:t>judul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000" dirty="0" err="1" smtClean="0"/>
                        <a:t>Profil</a:t>
                      </a:r>
                      <a:r>
                        <a:rPr lang="en-ID" sz="1000" baseline="0" dirty="0" smtClean="0"/>
                        <a:t> </a:t>
                      </a:r>
                      <a:r>
                        <a:rPr lang="en-ID" sz="1000" baseline="0" dirty="0" err="1" smtClean="0"/>
                        <a:t>Pengobatan</a:t>
                      </a:r>
                      <a:r>
                        <a:rPr lang="en-ID" sz="1000" baseline="0" dirty="0" smtClean="0"/>
                        <a:t> </a:t>
                      </a:r>
                      <a:r>
                        <a:rPr lang="en-ID" sz="1000" baseline="0" dirty="0" err="1" smtClean="0"/>
                        <a:t>obat</a:t>
                      </a:r>
                      <a:r>
                        <a:rPr lang="en-ID" sz="1000" baseline="0" dirty="0" smtClean="0"/>
                        <a:t> </a:t>
                      </a:r>
                      <a:r>
                        <a:rPr lang="en-ID" sz="1000" baseline="0" dirty="0" err="1" smtClean="0"/>
                        <a:t>Antihipertensi</a:t>
                      </a:r>
                      <a:r>
                        <a:rPr lang="en-ID" sz="1000" baseline="0" dirty="0" smtClean="0"/>
                        <a:t> di PKM Margo </a:t>
                      </a:r>
                      <a:r>
                        <a:rPr lang="en-ID" sz="1000" baseline="0" dirty="0" err="1" smtClean="0"/>
                        <a:t>Mulyo</a:t>
                      </a:r>
                      <a:r>
                        <a:rPr lang="en-ID" sz="1000" baseline="0" dirty="0" smtClean="0"/>
                        <a:t> Balikpapan </a:t>
                      </a:r>
                      <a:r>
                        <a:rPr lang="en-ID" sz="1000" baseline="0" dirty="0" err="1" smtClean="0"/>
                        <a:t>Periode</a:t>
                      </a:r>
                      <a:r>
                        <a:rPr lang="en-ID" sz="1000" baseline="0" dirty="0" smtClean="0"/>
                        <a:t> Januari-Maret2017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000" dirty="0" err="1" smtClean="0"/>
                        <a:t>Gambaran</a:t>
                      </a:r>
                      <a:r>
                        <a:rPr lang="en-ID" sz="1000" dirty="0" smtClean="0"/>
                        <a:t> </a:t>
                      </a:r>
                      <a:r>
                        <a:rPr lang="en-ID" sz="1000" dirty="0" err="1" smtClean="0"/>
                        <a:t>Peresepan</a:t>
                      </a:r>
                      <a:r>
                        <a:rPr lang="en-ID" sz="1000" dirty="0" smtClean="0"/>
                        <a:t> </a:t>
                      </a:r>
                      <a:r>
                        <a:rPr lang="en-ID" sz="1000" dirty="0" err="1" smtClean="0"/>
                        <a:t>Obat</a:t>
                      </a:r>
                      <a:r>
                        <a:rPr lang="en-ID" sz="1000" dirty="0" smtClean="0"/>
                        <a:t> Anti </a:t>
                      </a:r>
                      <a:r>
                        <a:rPr lang="en-ID" sz="1000" dirty="0" err="1" smtClean="0"/>
                        <a:t>Hipertensi</a:t>
                      </a:r>
                      <a:r>
                        <a:rPr lang="en-ID" sz="1000" dirty="0" smtClean="0"/>
                        <a:t> di</a:t>
                      </a:r>
                      <a:r>
                        <a:rPr lang="en-ID" sz="1000" baseline="0" dirty="0" smtClean="0"/>
                        <a:t> </a:t>
                      </a:r>
                      <a:r>
                        <a:rPr lang="en-ID" sz="1000" baseline="0" dirty="0" err="1" smtClean="0"/>
                        <a:t>Puskesmas</a:t>
                      </a:r>
                      <a:r>
                        <a:rPr lang="en-ID" sz="1000" baseline="0" dirty="0" smtClean="0"/>
                        <a:t> </a:t>
                      </a:r>
                      <a:r>
                        <a:rPr lang="en-ID" sz="1000" baseline="0" dirty="0" err="1" smtClean="0"/>
                        <a:t>Gunung</a:t>
                      </a:r>
                      <a:r>
                        <a:rPr lang="en-ID" sz="1000" baseline="0" dirty="0" smtClean="0"/>
                        <a:t> </a:t>
                      </a:r>
                      <a:r>
                        <a:rPr lang="en-ID" sz="1000" baseline="0" dirty="0" err="1" smtClean="0"/>
                        <a:t>Samarinda</a:t>
                      </a:r>
                      <a:r>
                        <a:rPr lang="en-ID" sz="1000" baseline="0" dirty="0" smtClean="0"/>
                        <a:t> </a:t>
                      </a:r>
                      <a:r>
                        <a:rPr lang="en-ID" sz="1000" baseline="0" dirty="0" err="1" smtClean="0"/>
                        <a:t>Periode</a:t>
                      </a:r>
                      <a:r>
                        <a:rPr lang="en-ID" sz="1000" baseline="0" dirty="0" smtClean="0"/>
                        <a:t> </a:t>
                      </a:r>
                      <a:r>
                        <a:rPr lang="en-ID" sz="1000" baseline="0" dirty="0" err="1" smtClean="0"/>
                        <a:t>Oktober</a:t>
                      </a:r>
                      <a:r>
                        <a:rPr lang="en-ID" sz="1000" baseline="0" dirty="0" smtClean="0"/>
                        <a:t> –</a:t>
                      </a:r>
                      <a:r>
                        <a:rPr lang="en-ID" sz="1000" baseline="0" dirty="0" err="1" smtClean="0"/>
                        <a:t>Desember</a:t>
                      </a:r>
                      <a:r>
                        <a:rPr lang="en-ID" sz="1000" baseline="0" dirty="0" smtClean="0"/>
                        <a:t> 2017</a:t>
                      </a:r>
                      <a:r>
                        <a:rPr lang="en-ID" sz="1000" dirty="0" smtClean="0"/>
                        <a:t> </a:t>
                      </a:r>
                      <a:endParaRPr lang="en-US" sz="1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D" sz="1000" dirty="0" err="1" smtClean="0"/>
                        <a:t>Peneliti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000" dirty="0" err="1" smtClean="0"/>
                        <a:t>Dorawati</a:t>
                      </a:r>
                      <a:r>
                        <a:rPr lang="en-ID" sz="1000" baseline="0" dirty="0" smtClean="0"/>
                        <a:t> B. </a:t>
                      </a:r>
                      <a:r>
                        <a:rPr lang="en-ID" sz="1000" baseline="0" dirty="0" err="1" smtClean="0"/>
                        <a:t>Sembiring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000" dirty="0" err="1" smtClean="0"/>
                        <a:t>Dwi</a:t>
                      </a:r>
                      <a:r>
                        <a:rPr lang="en-ID" sz="1000" dirty="0" smtClean="0"/>
                        <a:t> </a:t>
                      </a:r>
                      <a:r>
                        <a:rPr lang="en-ID" sz="1000" dirty="0" err="1" smtClean="0"/>
                        <a:t>Siswati</a:t>
                      </a:r>
                      <a:endParaRPr lang="en-US" sz="1000" dirty="0"/>
                    </a:p>
                  </a:txBody>
                  <a:tcPr/>
                </a:tc>
              </a:tr>
              <a:tr h="467360">
                <a:tc>
                  <a:txBody>
                    <a:bodyPr/>
                    <a:lstStyle/>
                    <a:p>
                      <a:r>
                        <a:rPr lang="en-ID" sz="1200" dirty="0" err="1" smtClean="0"/>
                        <a:t>Lembaga</a:t>
                      </a:r>
                      <a:r>
                        <a:rPr lang="en-ID" sz="1200" dirty="0" smtClean="0"/>
                        <a:t> /</a:t>
                      </a:r>
                      <a:r>
                        <a:rPr lang="en-ID" sz="1200" dirty="0" err="1" smtClean="0"/>
                        <a:t>Nama</a:t>
                      </a:r>
                      <a:r>
                        <a:rPr lang="en-ID" sz="1200" baseline="0" dirty="0" smtClean="0"/>
                        <a:t> </a:t>
                      </a:r>
                      <a:r>
                        <a:rPr lang="en-ID" sz="1200" baseline="0" dirty="0" err="1" smtClean="0"/>
                        <a:t>Jurnal</a:t>
                      </a:r>
                      <a:r>
                        <a:rPr lang="en-ID" sz="1200" baseline="0" dirty="0" smtClean="0"/>
                        <a:t> , </a:t>
                      </a:r>
                      <a:r>
                        <a:rPr lang="en-ID" sz="1200" baseline="0" dirty="0" err="1" smtClean="0"/>
                        <a:t>Tahun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err="1" smtClean="0"/>
                        <a:t>Akademi</a:t>
                      </a:r>
                      <a:r>
                        <a:rPr lang="en-ID" sz="1200" dirty="0" smtClean="0"/>
                        <a:t> </a:t>
                      </a:r>
                      <a:r>
                        <a:rPr lang="en-ID" sz="1200" dirty="0" err="1" smtClean="0"/>
                        <a:t>Farmasi</a:t>
                      </a:r>
                      <a:r>
                        <a:rPr lang="en-ID" sz="1200" dirty="0" smtClean="0"/>
                        <a:t> </a:t>
                      </a:r>
                      <a:r>
                        <a:rPr lang="en-ID" sz="1200" dirty="0" err="1" smtClean="0"/>
                        <a:t>Samarinda</a:t>
                      </a:r>
                      <a:r>
                        <a:rPr lang="en-ID" sz="1200" dirty="0" smtClean="0"/>
                        <a:t> 2018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200" dirty="0" err="1" smtClean="0"/>
                        <a:t>Akademi</a:t>
                      </a:r>
                      <a:r>
                        <a:rPr lang="en-ID" sz="1200" dirty="0" smtClean="0"/>
                        <a:t> </a:t>
                      </a:r>
                      <a:r>
                        <a:rPr lang="en-ID" sz="1200" dirty="0" err="1" smtClean="0"/>
                        <a:t>Farmasi</a:t>
                      </a:r>
                      <a:r>
                        <a:rPr lang="en-ID" sz="1200" dirty="0" smtClean="0"/>
                        <a:t> </a:t>
                      </a:r>
                      <a:r>
                        <a:rPr lang="en-ID" sz="1200" dirty="0" err="1" smtClean="0"/>
                        <a:t>Samarinda</a:t>
                      </a:r>
                      <a:r>
                        <a:rPr lang="en-ID" sz="1200" dirty="0" smtClean="0"/>
                        <a:t> 2018</a:t>
                      </a:r>
                      <a:endParaRPr lang="en-US" sz="1200" dirty="0" smtClean="0"/>
                    </a:p>
                    <a:p>
                      <a:endParaRPr lang="en-US" sz="1200" dirty="0"/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lang="en-ID" sz="1200" dirty="0" err="1" smtClean="0"/>
                        <a:t>Tujuan</a:t>
                      </a:r>
                      <a:r>
                        <a:rPr lang="en-ID" sz="1200" dirty="0" smtClean="0"/>
                        <a:t> </a:t>
                      </a:r>
                      <a:r>
                        <a:rPr lang="en-ID" sz="1200" dirty="0" err="1" smtClean="0"/>
                        <a:t>Penelitian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err="1" smtClean="0"/>
                        <a:t>Mengetahui</a:t>
                      </a:r>
                      <a:r>
                        <a:rPr lang="en-ID" sz="1200" dirty="0" smtClean="0"/>
                        <a:t> </a:t>
                      </a:r>
                      <a:r>
                        <a:rPr lang="en-ID" sz="1200" dirty="0" err="1" smtClean="0"/>
                        <a:t>profil</a:t>
                      </a:r>
                      <a:r>
                        <a:rPr lang="en-ID" sz="1200" dirty="0" smtClean="0"/>
                        <a:t> </a:t>
                      </a:r>
                      <a:r>
                        <a:rPr lang="en-ID" sz="1200" dirty="0" err="1" smtClean="0"/>
                        <a:t>penggunaan</a:t>
                      </a:r>
                      <a:r>
                        <a:rPr lang="en-ID" sz="1200" dirty="0" smtClean="0"/>
                        <a:t> </a:t>
                      </a:r>
                      <a:r>
                        <a:rPr lang="en-ID" sz="1200" dirty="0" err="1" smtClean="0"/>
                        <a:t>obat</a:t>
                      </a:r>
                      <a:r>
                        <a:rPr lang="en-ID" sz="1200" dirty="0" smtClean="0"/>
                        <a:t> </a:t>
                      </a:r>
                      <a:r>
                        <a:rPr lang="en-ID" sz="1200" dirty="0" err="1" smtClean="0"/>
                        <a:t>pada</a:t>
                      </a:r>
                      <a:r>
                        <a:rPr lang="en-ID" sz="1200" baseline="0" dirty="0" smtClean="0"/>
                        <a:t> </a:t>
                      </a:r>
                      <a:r>
                        <a:rPr lang="en-ID" sz="1200" baseline="0" dirty="0" err="1" smtClean="0"/>
                        <a:t>pasien</a:t>
                      </a:r>
                      <a:r>
                        <a:rPr lang="en-ID" sz="1200" baseline="0" dirty="0" smtClean="0"/>
                        <a:t> </a:t>
                      </a:r>
                      <a:r>
                        <a:rPr lang="en-ID" sz="1200" baseline="0" dirty="0" err="1" smtClean="0"/>
                        <a:t>hipertensi</a:t>
                      </a:r>
                      <a:r>
                        <a:rPr lang="en-ID" sz="1200" baseline="0" dirty="0" smtClean="0"/>
                        <a:t> di PKM Margo </a:t>
                      </a:r>
                      <a:r>
                        <a:rPr lang="en-ID" sz="1200" baseline="0" dirty="0" err="1" smtClean="0"/>
                        <a:t>Mulyo</a:t>
                      </a:r>
                      <a:r>
                        <a:rPr lang="en-ID" sz="1200" baseline="0" dirty="0" smtClean="0"/>
                        <a:t> , Balikpapan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err="1" smtClean="0"/>
                        <a:t>Mnegetahui</a:t>
                      </a:r>
                      <a:r>
                        <a:rPr lang="en-ID" sz="1200" baseline="0" dirty="0" smtClean="0"/>
                        <a:t> </a:t>
                      </a:r>
                      <a:r>
                        <a:rPr lang="en-ID" sz="1200" baseline="0" dirty="0" err="1" smtClean="0"/>
                        <a:t>peresepan</a:t>
                      </a:r>
                      <a:r>
                        <a:rPr lang="en-ID" sz="1200" baseline="0" dirty="0" smtClean="0"/>
                        <a:t> </a:t>
                      </a:r>
                      <a:r>
                        <a:rPr lang="en-ID" sz="1200" baseline="0" dirty="0" err="1" smtClean="0"/>
                        <a:t>obat</a:t>
                      </a:r>
                      <a:r>
                        <a:rPr lang="en-ID" sz="1200" baseline="0" dirty="0" smtClean="0"/>
                        <a:t> </a:t>
                      </a:r>
                      <a:r>
                        <a:rPr lang="en-ID" sz="1200" baseline="0" dirty="0" err="1" smtClean="0"/>
                        <a:t>antihipertensi</a:t>
                      </a:r>
                      <a:r>
                        <a:rPr lang="en-ID" sz="1200" baseline="0" dirty="0" smtClean="0"/>
                        <a:t> di PKM </a:t>
                      </a:r>
                      <a:r>
                        <a:rPr lang="en-ID" sz="1200" baseline="0" dirty="0" err="1" smtClean="0"/>
                        <a:t>Gn.Samarinda</a:t>
                      </a:r>
                      <a:r>
                        <a:rPr lang="en-ID" sz="1200" baseline="0" dirty="0" smtClean="0"/>
                        <a:t> </a:t>
                      </a:r>
                      <a:r>
                        <a:rPr lang="en-ID" sz="1200" baseline="0" dirty="0" err="1" smtClean="0"/>
                        <a:t>kota</a:t>
                      </a:r>
                      <a:r>
                        <a:rPr lang="en-ID" sz="1200" baseline="0" dirty="0" smtClean="0"/>
                        <a:t> Balikpapan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D" sz="1200" dirty="0" err="1" smtClean="0"/>
                        <a:t>Metode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err="1" smtClean="0"/>
                        <a:t>Tekhnik</a:t>
                      </a:r>
                      <a:r>
                        <a:rPr lang="en-ID" sz="1200" dirty="0" smtClean="0"/>
                        <a:t> </a:t>
                      </a:r>
                      <a:r>
                        <a:rPr lang="en-ID" sz="1200" dirty="0" err="1" smtClean="0"/>
                        <a:t>Pengambilan</a:t>
                      </a:r>
                      <a:r>
                        <a:rPr lang="en-ID" sz="1200" dirty="0" smtClean="0"/>
                        <a:t> Data Purposive Sampling </a:t>
                      </a:r>
                      <a:r>
                        <a:rPr lang="en-ID" sz="1200" dirty="0" err="1" smtClean="0"/>
                        <a:t>dengan</a:t>
                      </a:r>
                      <a:r>
                        <a:rPr lang="en-ID" sz="1200" dirty="0" smtClean="0"/>
                        <a:t> </a:t>
                      </a:r>
                      <a:r>
                        <a:rPr lang="en-ID" sz="1200" dirty="0" err="1" smtClean="0"/>
                        <a:t>analisis</a:t>
                      </a:r>
                      <a:r>
                        <a:rPr lang="en-ID" sz="1200" baseline="0" dirty="0" smtClean="0"/>
                        <a:t> </a:t>
                      </a:r>
                      <a:r>
                        <a:rPr lang="en-ID" sz="1200" baseline="0" dirty="0" err="1" smtClean="0"/>
                        <a:t>deskriptif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err="1" smtClean="0"/>
                        <a:t>Tekhnik</a:t>
                      </a:r>
                      <a:r>
                        <a:rPr lang="en-ID" sz="1200" dirty="0" smtClean="0"/>
                        <a:t> </a:t>
                      </a:r>
                      <a:r>
                        <a:rPr lang="en-ID" sz="1200" dirty="0" err="1" smtClean="0"/>
                        <a:t>pengambilan</a:t>
                      </a:r>
                      <a:r>
                        <a:rPr lang="en-ID" sz="1200" dirty="0" smtClean="0"/>
                        <a:t> data </a:t>
                      </a:r>
                      <a:r>
                        <a:rPr lang="en-ID" sz="1200" dirty="0" err="1" smtClean="0"/>
                        <a:t>secara</a:t>
                      </a:r>
                      <a:r>
                        <a:rPr lang="en-ID" sz="1200" dirty="0" smtClean="0"/>
                        <a:t>  purposive sampling </a:t>
                      </a:r>
                      <a:r>
                        <a:rPr lang="en-ID" sz="1200" dirty="0" err="1" smtClean="0"/>
                        <a:t>dengan</a:t>
                      </a:r>
                      <a:r>
                        <a:rPr lang="en-ID" sz="1200" dirty="0" smtClean="0"/>
                        <a:t> </a:t>
                      </a:r>
                      <a:r>
                        <a:rPr lang="en-ID" sz="1200" dirty="0" err="1" smtClean="0"/>
                        <a:t>analisiis</a:t>
                      </a:r>
                      <a:r>
                        <a:rPr lang="en-ID" sz="1200" dirty="0" smtClean="0"/>
                        <a:t> </a:t>
                      </a:r>
                      <a:r>
                        <a:rPr lang="en-ID" sz="1200" dirty="0" err="1" smtClean="0"/>
                        <a:t>deskriptif</a:t>
                      </a:r>
                      <a:endParaRPr lang="en-US" sz="1200" dirty="0"/>
                    </a:p>
                  </a:txBody>
                  <a:tcPr/>
                </a:tc>
              </a:tr>
              <a:tr h="1066800">
                <a:tc>
                  <a:txBody>
                    <a:bodyPr/>
                    <a:lstStyle/>
                    <a:p>
                      <a:r>
                        <a:rPr lang="en-ID" sz="1200" dirty="0" err="1" smtClean="0"/>
                        <a:t>Hasil</a:t>
                      </a:r>
                      <a:r>
                        <a:rPr lang="en-ID" sz="1200" dirty="0" smtClean="0"/>
                        <a:t> </a:t>
                      </a:r>
                      <a:r>
                        <a:rPr lang="en-ID" sz="1200" dirty="0" err="1" smtClean="0"/>
                        <a:t>Peneliti</a:t>
                      </a:r>
                      <a:r>
                        <a:rPr lang="en-ID" sz="1200" dirty="0" smtClean="0"/>
                        <a:t> 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err="1" smtClean="0"/>
                        <a:t>Hasil</a:t>
                      </a:r>
                      <a:r>
                        <a:rPr lang="en-ID" sz="1200" dirty="0" smtClean="0"/>
                        <a:t> </a:t>
                      </a:r>
                      <a:r>
                        <a:rPr lang="en-ID" sz="1200" dirty="0" err="1" smtClean="0"/>
                        <a:t>Penelitian</a:t>
                      </a:r>
                      <a:r>
                        <a:rPr lang="en-ID" sz="1200" dirty="0" smtClean="0"/>
                        <a:t> </a:t>
                      </a:r>
                      <a:r>
                        <a:rPr lang="en-ID" sz="1200" dirty="0" err="1" smtClean="0"/>
                        <a:t>menunjukkan</a:t>
                      </a:r>
                      <a:r>
                        <a:rPr lang="en-ID" sz="1200" dirty="0" smtClean="0"/>
                        <a:t> </a:t>
                      </a:r>
                      <a:r>
                        <a:rPr lang="en-ID" sz="1200" dirty="0" err="1" smtClean="0"/>
                        <a:t>bahwa</a:t>
                      </a:r>
                      <a:r>
                        <a:rPr lang="en-ID" sz="1200" dirty="0" smtClean="0"/>
                        <a:t> </a:t>
                      </a:r>
                      <a:r>
                        <a:rPr lang="en-ID" sz="1200" dirty="0" err="1" smtClean="0"/>
                        <a:t>peresepan</a:t>
                      </a:r>
                      <a:r>
                        <a:rPr lang="en-ID" sz="1200" dirty="0" smtClean="0"/>
                        <a:t> </a:t>
                      </a:r>
                      <a:r>
                        <a:rPr lang="en-ID" sz="1200" dirty="0" err="1" smtClean="0"/>
                        <a:t>terapi</a:t>
                      </a:r>
                      <a:r>
                        <a:rPr lang="en-ID" sz="1200" baseline="0" dirty="0" smtClean="0"/>
                        <a:t> </a:t>
                      </a:r>
                      <a:r>
                        <a:rPr lang="en-ID" sz="1200" baseline="0" dirty="0" err="1" smtClean="0"/>
                        <a:t>tunggal</a:t>
                      </a:r>
                      <a:r>
                        <a:rPr lang="en-ID" sz="1200" baseline="0" dirty="0" smtClean="0"/>
                        <a:t> </a:t>
                      </a:r>
                      <a:r>
                        <a:rPr lang="en-ID" sz="1200" baseline="0" dirty="0" err="1" smtClean="0"/>
                        <a:t>lebih</a:t>
                      </a:r>
                      <a:r>
                        <a:rPr lang="en-ID" sz="1200" baseline="0" dirty="0" smtClean="0"/>
                        <a:t> </a:t>
                      </a:r>
                      <a:r>
                        <a:rPr lang="en-ID" sz="1200" baseline="0" dirty="0" err="1" smtClean="0"/>
                        <a:t>sering</a:t>
                      </a:r>
                      <a:r>
                        <a:rPr lang="en-ID" sz="1200" baseline="0" dirty="0" smtClean="0"/>
                        <a:t> di </a:t>
                      </a:r>
                      <a:r>
                        <a:rPr lang="en-ID" sz="1200" baseline="0" dirty="0" err="1" smtClean="0"/>
                        <a:t>gunakan</a:t>
                      </a:r>
                      <a:r>
                        <a:rPr lang="en-ID" sz="1200" baseline="0" dirty="0" smtClean="0"/>
                        <a:t> di banding </a:t>
                      </a:r>
                      <a:r>
                        <a:rPr lang="en-ID" sz="1200" baseline="0" dirty="0" err="1" smtClean="0"/>
                        <a:t>dengan</a:t>
                      </a:r>
                      <a:r>
                        <a:rPr lang="en-ID" sz="1200" baseline="0" dirty="0" smtClean="0"/>
                        <a:t> </a:t>
                      </a:r>
                      <a:r>
                        <a:rPr lang="en-ID" sz="1200" baseline="0" dirty="0" err="1" smtClean="0"/>
                        <a:t>terapi</a:t>
                      </a:r>
                      <a:r>
                        <a:rPr lang="en-ID" sz="1200" baseline="0" dirty="0" smtClean="0"/>
                        <a:t> </a:t>
                      </a:r>
                      <a:r>
                        <a:rPr lang="en-ID" sz="1200" baseline="0" dirty="0" err="1" smtClean="0"/>
                        <a:t>kombinasi</a:t>
                      </a:r>
                      <a:r>
                        <a:rPr lang="en-ID" sz="1200" baseline="0" dirty="0" smtClean="0"/>
                        <a:t> </a:t>
                      </a:r>
                      <a:r>
                        <a:rPr lang="en-ID" sz="1200" baseline="0" dirty="0" err="1" smtClean="0"/>
                        <a:t>terutama</a:t>
                      </a:r>
                      <a:r>
                        <a:rPr lang="en-ID" sz="1200" baseline="0" dirty="0" smtClean="0"/>
                        <a:t> </a:t>
                      </a:r>
                      <a:r>
                        <a:rPr lang="en-ID" sz="1200" baseline="0" dirty="0" err="1" smtClean="0"/>
                        <a:t>penggunaan</a:t>
                      </a:r>
                      <a:r>
                        <a:rPr lang="en-ID" sz="1200" baseline="0" dirty="0" smtClean="0"/>
                        <a:t> </a:t>
                      </a:r>
                      <a:r>
                        <a:rPr lang="en-ID" sz="1200" baseline="0" dirty="0" err="1" smtClean="0"/>
                        <a:t>obat</a:t>
                      </a:r>
                      <a:r>
                        <a:rPr lang="en-ID" sz="1200" baseline="0" dirty="0" smtClean="0"/>
                        <a:t> </a:t>
                      </a:r>
                      <a:r>
                        <a:rPr lang="en-ID" sz="1200" baseline="0" dirty="0" err="1" smtClean="0"/>
                        <a:t>Amlodipin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err="1" smtClean="0"/>
                        <a:t>Hasil</a:t>
                      </a:r>
                      <a:r>
                        <a:rPr lang="en-ID" sz="1200" baseline="0" dirty="0" smtClean="0"/>
                        <a:t> </a:t>
                      </a:r>
                      <a:r>
                        <a:rPr lang="en-ID" sz="1200" baseline="0" dirty="0" err="1" smtClean="0"/>
                        <a:t>penelitian</a:t>
                      </a:r>
                      <a:r>
                        <a:rPr lang="en-ID" sz="1200" baseline="0" dirty="0" smtClean="0"/>
                        <a:t> </a:t>
                      </a:r>
                      <a:r>
                        <a:rPr lang="en-ID" sz="1200" baseline="0" dirty="0" err="1" smtClean="0"/>
                        <a:t>menunjukkan</a:t>
                      </a:r>
                      <a:r>
                        <a:rPr lang="en-ID" sz="1200" baseline="0" dirty="0" smtClean="0"/>
                        <a:t> </a:t>
                      </a:r>
                      <a:r>
                        <a:rPr lang="en-ID" sz="1200" baseline="0" dirty="0" err="1" smtClean="0"/>
                        <a:t>bahwa</a:t>
                      </a:r>
                      <a:r>
                        <a:rPr lang="en-ID" sz="1200" baseline="0" dirty="0" smtClean="0"/>
                        <a:t> </a:t>
                      </a:r>
                      <a:r>
                        <a:rPr lang="en-ID" sz="1200" baseline="0" dirty="0" err="1" smtClean="0"/>
                        <a:t>pemilihan</a:t>
                      </a:r>
                      <a:r>
                        <a:rPr lang="en-ID" sz="1200" baseline="0" dirty="0" smtClean="0"/>
                        <a:t> </a:t>
                      </a:r>
                      <a:r>
                        <a:rPr lang="en-ID" sz="1200" baseline="0" dirty="0" err="1" smtClean="0"/>
                        <a:t>obat</a:t>
                      </a:r>
                      <a:r>
                        <a:rPr lang="en-ID" sz="1200" baseline="0" dirty="0" smtClean="0"/>
                        <a:t> </a:t>
                      </a:r>
                      <a:r>
                        <a:rPr lang="en-ID" sz="1200" baseline="0" dirty="0" err="1" smtClean="0"/>
                        <a:t>terapi</a:t>
                      </a:r>
                      <a:r>
                        <a:rPr lang="en-ID" sz="1200" baseline="0" dirty="0" smtClean="0"/>
                        <a:t> </a:t>
                      </a:r>
                      <a:r>
                        <a:rPr lang="en-ID" sz="1200" baseline="0" dirty="0" err="1" smtClean="0"/>
                        <a:t>tunggl</a:t>
                      </a:r>
                      <a:r>
                        <a:rPr lang="en-ID" sz="1200" baseline="0" dirty="0" smtClean="0"/>
                        <a:t> </a:t>
                      </a:r>
                      <a:r>
                        <a:rPr lang="en-ID" sz="1200" baseline="0" dirty="0" err="1" smtClean="0"/>
                        <a:t>yaitu</a:t>
                      </a:r>
                      <a:r>
                        <a:rPr lang="en-ID" sz="1200" baseline="0" dirty="0" smtClean="0"/>
                        <a:t> </a:t>
                      </a:r>
                      <a:r>
                        <a:rPr lang="en-ID" sz="1200" baseline="0" dirty="0" err="1" smtClean="0"/>
                        <a:t>golongan</a:t>
                      </a:r>
                      <a:r>
                        <a:rPr lang="en-ID" sz="1200" baseline="0" dirty="0" smtClean="0"/>
                        <a:t> CCB </a:t>
                      </a:r>
                      <a:r>
                        <a:rPr lang="en-ID" sz="1200" baseline="0" dirty="0" err="1" smtClean="0"/>
                        <a:t>lebih</a:t>
                      </a:r>
                      <a:r>
                        <a:rPr lang="en-ID" sz="1200" baseline="0" dirty="0" smtClean="0"/>
                        <a:t> </a:t>
                      </a:r>
                      <a:r>
                        <a:rPr lang="en-ID" sz="1200" baseline="0" dirty="0" err="1" smtClean="0"/>
                        <a:t>banyak</a:t>
                      </a:r>
                      <a:r>
                        <a:rPr lang="en-ID" sz="1200" baseline="0" dirty="0" smtClean="0"/>
                        <a:t> di </a:t>
                      </a:r>
                      <a:r>
                        <a:rPr lang="en-ID" sz="1200" baseline="0" dirty="0" err="1" smtClean="0"/>
                        <a:t>gunakan</a:t>
                      </a:r>
                      <a:r>
                        <a:rPr lang="en-ID" sz="1200" baseline="0" dirty="0" smtClean="0"/>
                        <a:t> 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72963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0"/>
            <a:ext cx="7620000" cy="381000"/>
          </a:xfrm>
          <a:solidFill>
            <a:srgbClr val="FFFF00"/>
          </a:solidFill>
        </p:spPr>
        <p:txBody>
          <a:bodyPr/>
          <a:lstStyle/>
          <a:p>
            <a:r>
              <a:rPr lang="en-ID" sz="1600" dirty="0" err="1" smtClean="0"/>
              <a:t>Tabel</a:t>
            </a:r>
            <a:r>
              <a:rPr lang="en-ID" sz="1600" dirty="0" smtClean="0"/>
              <a:t> 4. Data </a:t>
            </a:r>
            <a:r>
              <a:rPr lang="en-ID" sz="1600" dirty="0" err="1" smtClean="0"/>
              <a:t>Kunjungan</a:t>
            </a:r>
            <a:r>
              <a:rPr lang="en-ID" sz="1600" dirty="0" smtClean="0"/>
              <a:t> </a:t>
            </a:r>
            <a:r>
              <a:rPr lang="en-ID" sz="1600" dirty="0" err="1" smtClean="0"/>
              <a:t>Pasien</a:t>
            </a:r>
            <a:r>
              <a:rPr lang="en-ID" sz="1600" dirty="0" smtClean="0"/>
              <a:t> </a:t>
            </a:r>
            <a:r>
              <a:rPr lang="en-ID" sz="1600" dirty="0" err="1" smtClean="0"/>
              <a:t>Hipertensi</a:t>
            </a:r>
            <a:r>
              <a:rPr lang="en-ID" sz="1600" dirty="0" smtClean="0"/>
              <a:t> di </a:t>
            </a:r>
            <a:r>
              <a:rPr lang="en-ID" sz="1600" dirty="0" err="1" smtClean="0"/>
              <a:t>Puskesmas</a:t>
            </a:r>
            <a:r>
              <a:rPr lang="en-ID" sz="1600" dirty="0" smtClean="0"/>
              <a:t> </a:t>
            </a:r>
            <a:r>
              <a:rPr lang="en-ID" sz="1600" dirty="0" err="1" smtClean="0"/>
              <a:t>Samarinda</a:t>
            </a:r>
            <a:r>
              <a:rPr lang="en-ID" sz="1600" dirty="0" smtClean="0"/>
              <a:t> </a:t>
            </a:r>
            <a:endParaRPr lang="en-US" sz="16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8214476"/>
              </p:ext>
            </p:extLst>
          </p:nvPr>
        </p:nvGraphicFramePr>
        <p:xfrm>
          <a:off x="919779" y="1143000"/>
          <a:ext cx="6095999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/>
                <a:gridCol w="870857"/>
                <a:gridCol w="1001486"/>
                <a:gridCol w="740228"/>
                <a:gridCol w="870857"/>
                <a:gridCol w="870857"/>
                <a:gridCol w="870857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ID" sz="1200" dirty="0" err="1" smtClean="0"/>
                        <a:t>usia</a:t>
                      </a:r>
                      <a:endParaRPr lang="en-US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D" sz="1200" dirty="0" err="1" smtClean="0"/>
                        <a:t>Jenis</a:t>
                      </a:r>
                      <a:r>
                        <a:rPr lang="en-ID" sz="1200" dirty="0" smtClean="0"/>
                        <a:t> </a:t>
                      </a:r>
                      <a:r>
                        <a:rPr lang="en-ID" sz="1200" dirty="0" err="1" smtClean="0"/>
                        <a:t>kelamin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ID" sz="1200" dirty="0" smtClean="0"/>
                        <a:t>Total</a:t>
                      </a:r>
                      <a:endParaRPr lang="en-US" sz="12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D" sz="1200" dirty="0" err="1" smtClean="0"/>
                        <a:t>Persentase</a:t>
                      </a:r>
                      <a:r>
                        <a:rPr lang="en-ID" sz="1200" dirty="0" smtClean="0"/>
                        <a:t> (%)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err="1" smtClean="0"/>
                        <a:t>Laki-laki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err="1" smtClean="0"/>
                        <a:t>Perempuan</a:t>
                      </a:r>
                      <a:endParaRPr lang="en-U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 smtClean="0"/>
                        <a:t>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 smtClean="0"/>
                        <a:t>P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 smtClean="0"/>
                        <a:t>Total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25</a:t>
                      </a:r>
                      <a:r>
                        <a:rPr lang="en-ID" sz="1200" baseline="0" dirty="0" smtClean="0"/>
                        <a:t> - 35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10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6.12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0.68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6.8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35 – 45 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10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19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6.12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06.80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12.92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46 – 55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14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35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49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9.53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23.81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33.34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&gt;55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36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33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69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24.49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22.45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46.94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D" sz="1200" dirty="0" err="1" smtClean="0"/>
                        <a:t>jumlah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68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79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147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46.26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53.74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200" dirty="0" smtClean="0"/>
                        <a:t>100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926054" y="3962400"/>
            <a:ext cx="7162800" cy="2616101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ID" sz="1200" dirty="0" err="1" smtClean="0"/>
              <a:t>Sumber</a:t>
            </a:r>
            <a:r>
              <a:rPr lang="en-ID" sz="1200" dirty="0" smtClean="0"/>
              <a:t> : </a:t>
            </a:r>
            <a:r>
              <a:rPr lang="en-ID" sz="1200" dirty="0" err="1" smtClean="0"/>
              <a:t>Sembiring</a:t>
            </a:r>
            <a:r>
              <a:rPr lang="en-ID" sz="1200" dirty="0" smtClean="0"/>
              <a:t> 2017</a:t>
            </a:r>
          </a:p>
          <a:p>
            <a:pPr algn="just"/>
            <a:r>
              <a:rPr lang="en-US" sz="1600" i="1" dirty="0" err="1"/>
              <a:t>Pada</a:t>
            </a:r>
            <a:r>
              <a:rPr lang="en-US" sz="1600" i="1" dirty="0"/>
              <a:t> </a:t>
            </a:r>
            <a:r>
              <a:rPr lang="en-US" sz="1600" i="1" dirty="0" err="1"/>
              <a:t>penelitian</a:t>
            </a:r>
            <a:r>
              <a:rPr lang="en-US" sz="1600" i="1" dirty="0"/>
              <a:t> </a:t>
            </a:r>
            <a:r>
              <a:rPr lang="en-US" sz="1600" i="1" dirty="0" err="1"/>
              <a:t>Sembiring</a:t>
            </a:r>
            <a:r>
              <a:rPr lang="en-US" sz="1600" i="1" dirty="0"/>
              <a:t> (2017) </a:t>
            </a:r>
            <a:r>
              <a:rPr lang="en-US" sz="1600" i="1" dirty="0" err="1"/>
              <a:t>sebagaimana</a:t>
            </a:r>
            <a:r>
              <a:rPr lang="en-US" sz="1600" i="1" dirty="0"/>
              <a:t> yang </a:t>
            </a:r>
            <a:r>
              <a:rPr lang="en-US" sz="1600" i="1" dirty="0" err="1"/>
              <a:t>tertera</a:t>
            </a:r>
            <a:r>
              <a:rPr lang="en-US" sz="1600" i="1" dirty="0"/>
              <a:t> </a:t>
            </a:r>
            <a:r>
              <a:rPr lang="en-US" sz="1600" i="1" dirty="0" err="1"/>
              <a:t>pada</a:t>
            </a:r>
            <a:r>
              <a:rPr lang="en-US" sz="1600" i="1" dirty="0"/>
              <a:t> </a:t>
            </a:r>
            <a:r>
              <a:rPr lang="en-US" sz="1600" i="1" dirty="0" err="1"/>
              <a:t>tabel</a:t>
            </a:r>
            <a:r>
              <a:rPr lang="en-US" sz="1600" i="1" dirty="0"/>
              <a:t> 4 </a:t>
            </a:r>
            <a:r>
              <a:rPr lang="en-US" sz="1600" i="1" dirty="0" err="1"/>
              <a:t>dapat</a:t>
            </a:r>
            <a:r>
              <a:rPr lang="en-US" sz="1600" i="1" dirty="0"/>
              <a:t> </a:t>
            </a:r>
            <a:r>
              <a:rPr lang="en-US" sz="1600" i="1" dirty="0" err="1"/>
              <a:t>dilihat</a:t>
            </a:r>
            <a:r>
              <a:rPr lang="en-US" sz="1600" i="1" dirty="0"/>
              <a:t> </a:t>
            </a:r>
            <a:r>
              <a:rPr lang="en-US" sz="1600" i="1" dirty="0" err="1"/>
              <a:t>bahwa</a:t>
            </a:r>
            <a:r>
              <a:rPr lang="en-US" sz="1600" i="1" dirty="0"/>
              <a:t> </a:t>
            </a:r>
            <a:r>
              <a:rPr lang="en-US" sz="1600" i="1" dirty="0" err="1"/>
              <a:t>pasien</a:t>
            </a:r>
            <a:r>
              <a:rPr lang="en-US" sz="1600" i="1" dirty="0"/>
              <a:t> </a:t>
            </a:r>
            <a:r>
              <a:rPr lang="en-US" sz="1600" i="1" dirty="0" err="1"/>
              <a:t>dengan</a:t>
            </a:r>
            <a:r>
              <a:rPr lang="en-US" sz="1600" i="1" dirty="0"/>
              <a:t> </a:t>
            </a:r>
            <a:r>
              <a:rPr lang="en-US" sz="1600" i="1" dirty="0" err="1"/>
              <a:t>kelompok</a:t>
            </a:r>
            <a:r>
              <a:rPr lang="en-US" sz="1600" i="1" dirty="0"/>
              <a:t> </a:t>
            </a:r>
            <a:r>
              <a:rPr lang="en-US" sz="1600" i="1" dirty="0" err="1"/>
              <a:t>usia</a:t>
            </a:r>
            <a:r>
              <a:rPr lang="en-US" sz="1600" i="1" dirty="0"/>
              <a:t> 25-35 </a:t>
            </a:r>
            <a:r>
              <a:rPr lang="en-US" sz="1600" i="1" dirty="0" err="1"/>
              <a:t>tahun</a:t>
            </a:r>
            <a:r>
              <a:rPr lang="en-US" sz="1600" i="1" dirty="0"/>
              <a:t> </a:t>
            </a:r>
            <a:r>
              <a:rPr lang="en-US" sz="1600" i="1" dirty="0" err="1"/>
              <a:t>sebanyak</a:t>
            </a:r>
            <a:r>
              <a:rPr lang="en-US" sz="1600" i="1" dirty="0"/>
              <a:t> 10 orang </a:t>
            </a:r>
            <a:r>
              <a:rPr lang="en-US" sz="1600" i="1" dirty="0" err="1"/>
              <a:t>dengan</a:t>
            </a:r>
            <a:r>
              <a:rPr lang="en-US" sz="1600" i="1" dirty="0"/>
              <a:t> </a:t>
            </a:r>
            <a:r>
              <a:rPr lang="en-US" sz="1600" i="1" dirty="0" err="1"/>
              <a:t>persentase</a:t>
            </a:r>
            <a:r>
              <a:rPr lang="en-US" sz="1600" i="1" dirty="0"/>
              <a:t> 6.8%, </a:t>
            </a:r>
            <a:r>
              <a:rPr lang="en-US" sz="1600" i="1" dirty="0" err="1"/>
              <a:t>pasien</a:t>
            </a:r>
            <a:r>
              <a:rPr lang="en-US" sz="1600" i="1" dirty="0"/>
              <a:t> </a:t>
            </a:r>
            <a:r>
              <a:rPr lang="en-US" sz="1600" i="1" dirty="0" err="1"/>
              <a:t>dengan</a:t>
            </a:r>
            <a:r>
              <a:rPr lang="en-US" sz="1600" i="1" dirty="0"/>
              <a:t> </a:t>
            </a:r>
            <a:r>
              <a:rPr lang="en-US" sz="1600" i="1" dirty="0" err="1"/>
              <a:t>kelompok</a:t>
            </a:r>
            <a:r>
              <a:rPr lang="en-US" sz="1600" i="1" dirty="0"/>
              <a:t> </a:t>
            </a:r>
            <a:r>
              <a:rPr lang="en-US" sz="1600" i="1" dirty="0" err="1"/>
              <a:t>usia</a:t>
            </a:r>
            <a:r>
              <a:rPr lang="en-US" sz="1600" i="1" dirty="0"/>
              <a:t> 36-45 </a:t>
            </a:r>
            <a:r>
              <a:rPr lang="en-US" sz="1600" i="1" dirty="0" err="1"/>
              <a:t>tahun</a:t>
            </a:r>
            <a:r>
              <a:rPr lang="en-US" sz="1600" i="1" dirty="0"/>
              <a:t> </a:t>
            </a:r>
            <a:r>
              <a:rPr lang="en-US" sz="1600" i="1" dirty="0" err="1"/>
              <a:t>sebanyak</a:t>
            </a:r>
            <a:r>
              <a:rPr lang="en-US" sz="1600" i="1" dirty="0"/>
              <a:t> 19 orang </a:t>
            </a:r>
            <a:r>
              <a:rPr lang="en-US" sz="1600" i="1" dirty="0" err="1"/>
              <a:t>dengan</a:t>
            </a:r>
            <a:r>
              <a:rPr lang="en-US" sz="1600" i="1" dirty="0"/>
              <a:t> </a:t>
            </a:r>
            <a:r>
              <a:rPr lang="en-US" sz="1600" i="1" dirty="0" err="1"/>
              <a:t>persentase</a:t>
            </a:r>
            <a:r>
              <a:rPr lang="en-US" sz="1600" i="1" dirty="0"/>
              <a:t> 12.92%, </a:t>
            </a:r>
            <a:r>
              <a:rPr lang="en-US" sz="1600" i="1" dirty="0" err="1"/>
              <a:t>pasien</a:t>
            </a:r>
            <a:r>
              <a:rPr lang="en-US" sz="1600" i="1" dirty="0"/>
              <a:t> </a:t>
            </a:r>
            <a:r>
              <a:rPr lang="en-US" sz="1600" i="1" dirty="0" err="1"/>
              <a:t>dengan</a:t>
            </a:r>
            <a:r>
              <a:rPr lang="en-US" sz="1600" i="1" dirty="0"/>
              <a:t> </a:t>
            </a:r>
            <a:r>
              <a:rPr lang="en-US" sz="1600" i="1" dirty="0" err="1"/>
              <a:t>kelompok</a:t>
            </a:r>
            <a:r>
              <a:rPr lang="en-US" sz="1600" i="1" dirty="0"/>
              <a:t> </a:t>
            </a:r>
            <a:r>
              <a:rPr lang="en-US" sz="1600" i="1" dirty="0" err="1"/>
              <a:t>usia</a:t>
            </a:r>
            <a:r>
              <a:rPr lang="en-US" sz="1600" i="1" dirty="0"/>
              <a:t> 46-55 </a:t>
            </a:r>
            <a:r>
              <a:rPr lang="en-US" sz="1600" i="1" dirty="0" err="1"/>
              <a:t>tahun</a:t>
            </a:r>
            <a:r>
              <a:rPr lang="en-US" sz="1600" i="1" dirty="0"/>
              <a:t> </a:t>
            </a:r>
            <a:r>
              <a:rPr lang="en-US" sz="1600" i="1" dirty="0" err="1"/>
              <a:t>sebanyak</a:t>
            </a:r>
            <a:r>
              <a:rPr lang="en-US" sz="1600" i="1" dirty="0"/>
              <a:t> 49 orang </a:t>
            </a:r>
            <a:r>
              <a:rPr lang="en-US" sz="1600" i="1" dirty="0" err="1"/>
              <a:t>dengan</a:t>
            </a:r>
            <a:r>
              <a:rPr lang="en-US" sz="1600" i="1" dirty="0"/>
              <a:t> </a:t>
            </a:r>
            <a:r>
              <a:rPr lang="en-US" sz="1600" i="1" dirty="0" err="1"/>
              <a:t>persentase</a:t>
            </a:r>
            <a:r>
              <a:rPr lang="en-US" sz="1600" i="1" dirty="0"/>
              <a:t> 33.34%, </a:t>
            </a:r>
            <a:r>
              <a:rPr lang="en-US" sz="1600" i="1" dirty="0" err="1"/>
              <a:t>dan</a:t>
            </a:r>
            <a:r>
              <a:rPr lang="en-US" sz="1600" i="1" dirty="0"/>
              <a:t> </a:t>
            </a:r>
            <a:r>
              <a:rPr lang="en-US" sz="1600" i="1" dirty="0" err="1"/>
              <a:t>pasien</a:t>
            </a:r>
            <a:r>
              <a:rPr lang="en-US" sz="1600" i="1" dirty="0"/>
              <a:t> </a:t>
            </a:r>
            <a:r>
              <a:rPr lang="en-US" sz="1600" i="1" dirty="0" err="1"/>
              <a:t>dengan</a:t>
            </a:r>
            <a:r>
              <a:rPr lang="en-US" sz="1600" i="1" dirty="0"/>
              <a:t> </a:t>
            </a:r>
            <a:r>
              <a:rPr lang="en-US" sz="1600" i="1" dirty="0" err="1"/>
              <a:t>kelompok</a:t>
            </a:r>
            <a:r>
              <a:rPr lang="en-US" sz="1600" i="1" dirty="0"/>
              <a:t> </a:t>
            </a:r>
            <a:r>
              <a:rPr lang="en-US" sz="1600" i="1" dirty="0" err="1"/>
              <a:t>usia</a:t>
            </a:r>
            <a:r>
              <a:rPr lang="en-US" sz="1600" i="1" dirty="0"/>
              <a:t> &gt;55 </a:t>
            </a:r>
            <a:r>
              <a:rPr lang="en-US" sz="1600" i="1" dirty="0" err="1"/>
              <a:t>tahun</a:t>
            </a:r>
            <a:r>
              <a:rPr lang="en-US" sz="1600" i="1" dirty="0"/>
              <a:t> </a:t>
            </a:r>
            <a:r>
              <a:rPr lang="en-US" sz="1600" i="1" dirty="0" err="1"/>
              <a:t>sebanyak</a:t>
            </a:r>
            <a:r>
              <a:rPr lang="en-US" sz="1600" i="1" dirty="0"/>
              <a:t> 69 orang </a:t>
            </a:r>
            <a:r>
              <a:rPr lang="en-US" sz="1600" i="1" dirty="0" err="1"/>
              <a:t>dengan</a:t>
            </a:r>
            <a:r>
              <a:rPr lang="en-US" sz="1600" i="1" dirty="0"/>
              <a:t> </a:t>
            </a:r>
            <a:r>
              <a:rPr lang="en-US" sz="1600" i="1" dirty="0" err="1"/>
              <a:t>persentase</a:t>
            </a:r>
            <a:r>
              <a:rPr lang="en-US" sz="1600" i="1" dirty="0"/>
              <a:t> 46.94%. </a:t>
            </a:r>
            <a:r>
              <a:rPr lang="en-US" sz="1600" i="1" dirty="0" err="1"/>
              <a:t>Berdasarkan</a:t>
            </a:r>
            <a:r>
              <a:rPr lang="en-US" sz="1600" i="1" dirty="0"/>
              <a:t> </a:t>
            </a:r>
            <a:r>
              <a:rPr lang="en-US" sz="1600" i="1" dirty="0" err="1"/>
              <a:t>tabel</a:t>
            </a:r>
            <a:r>
              <a:rPr lang="en-US" sz="1600" i="1" dirty="0"/>
              <a:t> </a:t>
            </a:r>
            <a:r>
              <a:rPr lang="en-US" sz="1600" i="1" dirty="0" err="1"/>
              <a:t>atas</a:t>
            </a:r>
            <a:r>
              <a:rPr lang="en-US" sz="1600" i="1" dirty="0"/>
              <a:t> </a:t>
            </a:r>
            <a:r>
              <a:rPr lang="en-US" sz="1600" i="1" dirty="0" err="1"/>
              <a:t>dapat</a:t>
            </a:r>
            <a:r>
              <a:rPr lang="en-US" sz="1600" i="1" dirty="0"/>
              <a:t> </a:t>
            </a:r>
            <a:r>
              <a:rPr lang="en-US" sz="1600" i="1" dirty="0" err="1"/>
              <a:t>disimpulkan</a:t>
            </a:r>
            <a:r>
              <a:rPr lang="en-US" sz="1600" i="1" dirty="0"/>
              <a:t> </a:t>
            </a:r>
            <a:r>
              <a:rPr lang="en-US" sz="1600" i="1" dirty="0" err="1"/>
              <a:t>usia</a:t>
            </a:r>
            <a:r>
              <a:rPr lang="en-US" sz="1600" i="1" dirty="0"/>
              <a:t> </a:t>
            </a:r>
            <a:r>
              <a:rPr lang="en-US" sz="1600" i="1" dirty="0" err="1"/>
              <a:t>dapat</a:t>
            </a:r>
            <a:r>
              <a:rPr lang="en-US" sz="1600" i="1" dirty="0"/>
              <a:t> </a:t>
            </a:r>
            <a:r>
              <a:rPr lang="en-US" sz="1600" i="1" dirty="0" err="1"/>
              <a:t>mempengaruhi</a:t>
            </a:r>
            <a:r>
              <a:rPr lang="en-US" sz="1600" i="1" dirty="0"/>
              <a:t> </a:t>
            </a:r>
            <a:r>
              <a:rPr lang="en-US" sz="1600" i="1" dirty="0" err="1"/>
              <a:t>tekanan</a:t>
            </a:r>
            <a:r>
              <a:rPr lang="en-US" sz="1600" i="1" dirty="0"/>
              <a:t> </a:t>
            </a:r>
            <a:r>
              <a:rPr lang="en-US" sz="1600" i="1" dirty="0" err="1"/>
              <a:t>darah</a:t>
            </a:r>
            <a:r>
              <a:rPr lang="en-US" sz="1600" i="1" dirty="0"/>
              <a:t> </a:t>
            </a:r>
            <a:r>
              <a:rPr lang="en-US" sz="1600" i="1" dirty="0" err="1"/>
              <a:t>seseorang</a:t>
            </a:r>
            <a:r>
              <a:rPr lang="en-US" sz="1200" dirty="0"/>
              <a:t>.</a:t>
            </a:r>
          </a:p>
          <a:p>
            <a:r>
              <a:rPr lang="en-US" sz="1200" dirty="0"/>
              <a:t/>
            </a:r>
            <a:br>
              <a:rPr lang="en-US" sz="1200" dirty="0"/>
            </a:b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8515591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14400"/>
            <a:ext cx="6553200" cy="304800"/>
          </a:xfrm>
          <a:solidFill>
            <a:srgbClr val="FFFF00"/>
          </a:solidFill>
        </p:spPr>
        <p:txBody>
          <a:bodyPr/>
          <a:lstStyle/>
          <a:p>
            <a:r>
              <a:rPr lang="en-ID" sz="1400" dirty="0" err="1" smtClean="0"/>
              <a:t>Tabel</a:t>
            </a:r>
            <a:r>
              <a:rPr lang="en-ID" sz="1400" dirty="0" smtClean="0"/>
              <a:t> 5 . Data </a:t>
            </a:r>
            <a:r>
              <a:rPr lang="en-ID" sz="1400" dirty="0" err="1" smtClean="0"/>
              <a:t>kunjungan</a:t>
            </a:r>
            <a:r>
              <a:rPr lang="en-ID" sz="1400" dirty="0" smtClean="0"/>
              <a:t> </a:t>
            </a:r>
            <a:r>
              <a:rPr lang="en-ID" sz="1400" dirty="0" err="1" smtClean="0"/>
              <a:t>Pasien</a:t>
            </a:r>
            <a:r>
              <a:rPr lang="en-ID" sz="1400" dirty="0" smtClean="0"/>
              <a:t> </a:t>
            </a:r>
            <a:r>
              <a:rPr lang="en-ID" sz="1400" dirty="0" err="1" smtClean="0"/>
              <a:t>Hipertensi</a:t>
            </a:r>
            <a:r>
              <a:rPr lang="en-ID" sz="1400" dirty="0" smtClean="0"/>
              <a:t> di PKM Margo </a:t>
            </a:r>
            <a:r>
              <a:rPr lang="en-ID" sz="1400" dirty="0" err="1" smtClean="0"/>
              <a:t>Mulyo</a:t>
            </a:r>
            <a:endParaRPr lang="en-US" sz="1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1004862"/>
              </p:ext>
            </p:extLst>
          </p:nvPr>
        </p:nvGraphicFramePr>
        <p:xfrm>
          <a:off x="762000" y="1295400"/>
          <a:ext cx="66294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762000"/>
                <a:gridCol w="914400"/>
                <a:gridCol w="1143000"/>
                <a:gridCol w="762000"/>
                <a:gridCol w="685800"/>
                <a:gridCol w="685800"/>
                <a:gridCol w="914400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ID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ID" sz="1400" dirty="0" err="1" smtClean="0"/>
                        <a:t>Usia</a:t>
                      </a:r>
                      <a:r>
                        <a:rPr lang="en-ID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ID" sz="1400" dirty="0" err="1" smtClean="0"/>
                        <a:t>Jenis</a:t>
                      </a:r>
                      <a:r>
                        <a:rPr lang="en-ID" sz="1400" dirty="0" smtClean="0"/>
                        <a:t> </a:t>
                      </a:r>
                      <a:r>
                        <a:rPr lang="en-ID" sz="1400" dirty="0" err="1" smtClean="0"/>
                        <a:t>Kelamin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ID" sz="1400" dirty="0" smtClean="0"/>
                        <a:t>Total</a:t>
                      </a:r>
                      <a:endParaRPr lang="en-US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D" sz="1400" dirty="0" err="1" smtClean="0"/>
                        <a:t>Presentase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ID" sz="1400" dirty="0" smtClean="0"/>
                        <a:t>Total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err="1" smtClean="0"/>
                        <a:t>Laki-laki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err="1" smtClean="0"/>
                        <a:t>Perempuan</a:t>
                      </a:r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P</a:t>
                      </a:r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D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26 - 45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12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24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36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5.63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11.27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16.90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D" sz="1400" dirty="0" smtClean="0"/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46 - 59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26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65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91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12.21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30.52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42.72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D" sz="1400" dirty="0" smtClean="0"/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60 &gt;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39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47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86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18.31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22.07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40.38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ID" sz="1400" dirty="0" err="1" smtClean="0"/>
                        <a:t>jumlah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77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136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213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36.15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63.85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100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91353" y="3810000"/>
            <a:ext cx="8610600" cy="2246769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sz="1400" dirty="0" err="1" smtClean="0"/>
              <a:t>Sumber</a:t>
            </a:r>
            <a:r>
              <a:rPr lang="en-US" sz="1400" dirty="0" smtClean="0"/>
              <a:t> : </a:t>
            </a:r>
            <a:r>
              <a:rPr lang="en-US" sz="1400" dirty="0" err="1" smtClean="0"/>
              <a:t>Siswati</a:t>
            </a:r>
            <a:r>
              <a:rPr lang="en-US" sz="1400" dirty="0" smtClean="0"/>
              <a:t> 2017</a:t>
            </a:r>
          </a:p>
          <a:p>
            <a:r>
              <a:rPr lang="en-US" sz="1400" dirty="0" err="1" smtClean="0"/>
              <a:t>Pada</a:t>
            </a:r>
            <a:r>
              <a:rPr lang="en-US" sz="1400" dirty="0" smtClean="0"/>
              <a:t> </a:t>
            </a:r>
            <a:r>
              <a:rPr lang="en-US" sz="1400" dirty="0" err="1"/>
              <a:t>tabel</a:t>
            </a:r>
            <a:r>
              <a:rPr lang="en-US" sz="1400" dirty="0"/>
              <a:t> 5 </a:t>
            </a:r>
            <a:r>
              <a:rPr lang="en-US" sz="1400" dirty="0" err="1"/>
              <a:t>dapat</a:t>
            </a:r>
            <a:r>
              <a:rPr lang="en-US" sz="1400" dirty="0"/>
              <a:t> </a:t>
            </a:r>
            <a:r>
              <a:rPr lang="en-US" sz="1400" dirty="0" err="1"/>
              <a:t>diketahui</a:t>
            </a:r>
            <a:r>
              <a:rPr lang="en-US" sz="1400" dirty="0"/>
              <a:t> </a:t>
            </a:r>
            <a:r>
              <a:rPr lang="en-US" sz="1400" dirty="0" err="1"/>
              <a:t>bahwa</a:t>
            </a:r>
            <a:r>
              <a:rPr lang="en-US" sz="1400" dirty="0"/>
              <a:t> </a:t>
            </a:r>
            <a:r>
              <a:rPr lang="en-US" sz="1400" dirty="0" err="1"/>
              <a:t>pasien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kelompok</a:t>
            </a:r>
            <a:r>
              <a:rPr lang="en-US" sz="1400" dirty="0"/>
              <a:t> </a:t>
            </a:r>
            <a:r>
              <a:rPr lang="en-US" sz="1400" dirty="0" err="1"/>
              <a:t>usia</a:t>
            </a:r>
            <a:r>
              <a:rPr lang="en-US" sz="1400" dirty="0"/>
              <a:t> 26-45 </a:t>
            </a:r>
            <a:r>
              <a:rPr lang="en-US" sz="1400" dirty="0" err="1"/>
              <a:t>tahun</a:t>
            </a:r>
            <a:r>
              <a:rPr lang="en-US" sz="1400" dirty="0"/>
              <a:t> </a:t>
            </a:r>
            <a:r>
              <a:rPr lang="en-US" sz="1400" dirty="0" err="1"/>
              <a:t>sebanyak</a:t>
            </a:r>
            <a:r>
              <a:rPr lang="en-US" sz="1400" dirty="0"/>
              <a:t> 36 orang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persentase</a:t>
            </a:r>
            <a:r>
              <a:rPr lang="en-US" sz="1400" dirty="0"/>
              <a:t> 16.9%, </a:t>
            </a:r>
            <a:r>
              <a:rPr lang="en-US" sz="1400" dirty="0" err="1"/>
              <a:t>pasien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kelompok</a:t>
            </a:r>
            <a:r>
              <a:rPr lang="en-US" sz="1400" dirty="0"/>
              <a:t> </a:t>
            </a:r>
            <a:r>
              <a:rPr lang="en-US" sz="1400" dirty="0" err="1"/>
              <a:t>usia</a:t>
            </a:r>
            <a:r>
              <a:rPr lang="en-US" sz="1400" dirty="0"/>
              <a:t> 46-59 </a:t>
            </a:r>
            <a:r>
              <a:rPr lang="en-US" sz="1400" dirty="0" err="1"/>
              <a:t>tahun</a:t>
            </a:r>
            <a:r>
              <a:rPr lang="en-US" sz="1400" dirty="0"/>
              <a:t> </a:t>
            </a:r>
            <a:r>
              <a:rPr lang="en-US" sz="1400" dirty="0" err="1"/>
              <a:t>sebanyak</a:t>
            </a:r>
            <a:r>
              <a:rPr lang="en-US" sz="1400" dirty="0"/>
              <a:t> 91 orang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persentase</a:t>
            </a:r>
            <a:r>
              <a:rPr lang="en-US" sz="1400" dirty="0"/>
              <a:t> 42.72%,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pasien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kelompok</a:t>
            </a:r>
            <a:r>
              <a:rPr lang="en-US" sz="1400" dirty="0"/>
              <a:t> </a:t>
            </a:r>
            <a:r>
              <a:rPr lang="en-US" sz="1400" dirty="0" err="1"/>
              <a:t>usia</a:t>
            </a:r>
            <a:r>
              <a:rPr lang="en-US" sz="1400" dirty="0"/>
              <a:t> &gt;60 </a:t>
            </a:r>
            <a:r>
              <a:rPr lang="en-US" sz="1400" dirty="0" err="1"/>
              <a:t>tahun</a:t>
            </a:r>
            <a:r>
              <a:rPr lang="en-US" sz="1400" dirty="0"/>
              <a:t> </a:t>
            </a:r>
            <a:r>
              <a:rPr lang="en-US" sz="1400" dirty="0" err="1"/>
              <a:t>sebanyak</a:t>
            </a:r>
            <a:r>
              <a:rPr lang="en-US" sz="1400" dirty="0"/>
              <a:t> 86 orang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persentase</a:t>
            </a:r>
            <a:r>
              <a:rPr lang="en-US" sz="1400" dirty="0"/>
              <a:t> 40.38%. </a:t>
            </a:r>
            <a:r>
              <a:rPr lang="en-US" sz="1400" dirty="0" err="1"/>
              <a:t>Berdasarkan</a:t>
            </a:r>
            <a:r>
              <a:rPr lang="en-US" sz="1400" dirty="0"/>
              <a:t> </a:t>
            </a:r>
            <a:r>
              <a:rPr lang="en-US" sz="1400" dirty="0" err="1"/>
              <a:t>tabel</a:t>
            </a:r>
            <a:r>
              <a:rPr lang="en-US" sz="1400" dirty="0"/>
              <a:t> di </a:t>
            </a:r>
            <a:r>
              <a:rPr lang="en-US" sz="1400" dirty="0" err="1"/>
              <a:t>atas</a:t>
            </a:r>
            <a:r>
              <a:rPr lang="en-US" sz="1400" dirty="0"/>
              <a:t> </a:t>
            </a:r>
            <a:r>
              <a:rPr lang="en-US" sz="1400" dirty="0" err="1"/>
              <a:t>dapat</a:t>
            </a:r>
            <a:r>
              <a:rPr lang="en-US" sz="1400" dirty="0"/>
              <a:t> </a:t>
            </a:r>
            <a:r>
              <a:rPr lang="en-US" sz="1400" dirty="0" err="1"/>
              <a:t>disimpulkan</a:t>
            </a:r>
            <a:r>
              <a:rPr lang="en-US" sz="1400" dirty="0"/>
              <a:t> </a:t>
            </a:r>
            <a:r>
              <a:rPr lang="en-US" sz="1400" dirty="0" err="1"/>
              <a:t>usia</a:t>
            </a:r>
            <a:r>
              <a:rPr lang="en-US" sz="1400" dirty="0"/>
              <a:t> </a:t>
            </a:r>
            <a:r>
              <a:rPr lang="en-US" sz="1400" dirty="0" err="1"/>
              <a:t>dapat</a:t>
            </a:r>
            <a:r>
              <a:rPr lang="en-US" sz="1400" dirty="0"/>
              <a:t> </a:t>
            </a:r>
            <a:r>
              <a:rPr lang="en-US" sz="1400" dirty="0" err="1"/>
              <a:t>mempengaruhi</a:t>
            </a:r>
            <a:r>
              <a:rPr lang="en-US" sz="1400" dirty="0"/>
              <a:t> </a:t>
            </a:r>
            <a:r>
              <a:rPr lang="en-US" sz="1400" dirty="0" err="1"/>
              <a:t>tekanan</a:t>
            </a:r>
            <a:r>
              <a:rPr lang="en-US" sz="1400" dirty="0"/>
              <a:t> </a:t>
            </a:r>
            <a:r>
              <a:rPr lang="en-US" sz="1400" dirty="0" err="1"/>
              <a:t>darah</a:t>
            </a:r>
            <a:r>
              <a:rPr lang="en-US" sz="1400" dirty="0"/>
              <a:t> </a:t>
            </a:r>
            <a:r>
              <a:rPr lang="en-US" sz="1400" dirty="0" err="1"/>
              <a:t>seseorang</a:t>
            </a:r>
            <a:r>
              <a:rPr lang="en-US" sz="1400" dirty="0"/>
              <a:t>. </a:t>
            </a:r>
            <a:r>
              <a:rPr lang="en-US" sz="1400" dirty="0" err="1"/>
              <a:t>Usia</a:t>
            </a:r>
            <a:r>
              <a:rPr lang="en-US" sz="1400" dirty="0"/>
              <a:t> </a:t>
            </a:r>
            <a:r>
              <a:rPr lang="en-US" sz="1400" dirty="0" err="1"/>
              <a:t>merupakan</a:t>
            </a:r>
            <a:r>
              <a:rPr lang="en-US" sz="1400" dirty="0"/>
              <a:t> </a:t>
            </a:r>
            <a:r>
              <a:rPr lang="en-US" sz="1400" dirty="0" err="1"/>
              <a:t>faktor</a:t>
            </a:r>
            <a:r>
              <a:rPr lang="en-US" sz="1400" dirty="0"/>
              <a:t> </a:t>
            </a:r>
            <a:r>
              <a:rPr lang="en-US" sz="1400" dirty="0" err="1"/>
              <a:t>resiko</a:t>
            </a:r>
            <a:r>
              <a:rPr lang="en-US" sz="1400" dirty="0"/>
              <a:t> yang </a:t>
            </a:r>
            <a:r>
              <a:rPr lang="en-US" sz="1400" dirty="0" err="1"/>
              <a:t>tidak</a:t>
            </a:r>
            <a:r>
              <a:rPr lang="en-US" sz="1400" dirty="0"/>
              <a:t> </a:t>
            </a:r>
            <a:r>
              <a:rPr lang="en-US" sz="1400" dirty="0" err="1"/>
              <a:t>dapat</a:t>
            </a:r>
            <a:r>
              <a:rPr lang="en-US" sz="1400" dirty="0"/>
              <a:t> </a:t>
            </a:r>
            <a:r>
              <a:rPr lang="en-US" sz="1400" dirty="0" err="1"/>
              <a:t>dimodifikasi</a:t>
            </a:r>
            <a:r>
              <a:rPr lang="en-US" sz="1400" dirty="0"/>
              <a:t>. </a:t>
            </a:r>
            <a:r>
              <a:rPr lang="en-US" sz="1400" dirty="0" err="1"/>
              <a:t>Tekanan</a:t>
            </a:r>
            <a:r>
              <a:rPr lang="en-US" sz="1400" dirty="0"/>
              <a:t> </a:t>
            </a:r>
            <a:r>
              <a:rPr lang="en-US" sz="1400" dirty="0" err="1"/>
              <a:t>darah</a:t>
            </a:r>
            <a:r>
              <a:rPr lang="en-US" sz="1400" dirty="0"/>
              <a:t> </a:t>
            </a:r>
            <a:r>
              <a:rPr lang="en-US" sz="1400" dirty="0" err="1"/>
              <a:t>secara</a:t>
            </a:r>
            <a:r>
              <a:rPr lang="en-US" sz="1400" dirty="0"/>
              <a:t> </a:t>
            </a:r>
            <a:r>
              <a:rPr lang="en-US" sz="1400" dirty="0" err="1"/>
              <a:t>alami</a:t>
            </a:r>
            <a:r>
              <a:rPr lang="en-US" sz="1400" dirty="0"/>
              <a:t> </a:t>
            </a:r>
            <a:r>
              <a:rPr lang="en-US" sz="1400" dirty="0" err="1"/>
              <a:t>meningkat</a:t>
            </a:r>
            <a:r>
              <a:rPr lang="en-US" sz="1400" dirty="0"/>
              <a:t> </a:t>
            </a:r>
            <a:r>
              <a:rPr lang="en-US" sz="1400" dirty="0" err="1"/>
              <a:t>seiring</a:t>
            </a:r>
            <a:r>
              <a:rPr lang="en-US" sz="1400" dirty="0"/>
              <a:t> </a:t>
            </a:r>
            <a:r>
              <a:rPr lang="en-US" sz="1400" dirty="0" err="1"/>
              <a:t>bertambahnya</a:t>
            </a:r>
            <a:r>
              <a:rPr lang="en-US" sz="1400" dirty="0"/>
              <a:t> </a:t>
            </a:r>
            <a:r>
              <a:rPr lang="en-US" sz="1400" dirty="0" err="1"/>
              <a:t>usia</a:t>
            </a:r>
            <a:r>
              <a:rPr lang="en-US" sz="1400" dirty="0"/>
              <a:t>, </a:t>
            </a:r>
            <a:r>
              <a:rPr lang="en-US" sz="1400" dirty="0" err="1"/>
              <a:t>pada</a:t>
            </a:r>
            <a:r>
              <a:rPr lang="en-US" sz="1400" dirty="0"/>
              <a:t> </a:t>
            </a:r>
            <a:r>
              <a:rPr lang="en-US" sz="1400" dirty="0" err="1"/>
              <a:t>usia</a:t>
            </a:r>
            <a:r>
              <a:rPr lang="en-US" sz="1400" dirty="0"/>
              <a:t> &gt;55 </a:t>
            </a:r>
            <a:r>
              <a:rPr lang="en-US" sz="1400" dirty="0" err="1"/>
              <a:t>tahun</a:t>
            </a:r>
            <a:r>
              <a:rPr lang="en-US" sz="1400" dirty="0"/>
              <a:t> </a:t>
            </a:r>
            <a:r>
              <a:rPr lang="en-US" sz="1400" dirty="0" err="1"/>
              <a:t>resiko</a:t>
            </a:r>
            <a:r>
              <a:rPr lang="en-US" sz="1400" dirty="0"/>
              <a:t> </a:t>
            </a:r>
            <a:r>
              <a:rPr lang="en-US" sz="1400" dirty="0" err="1"/>
              <a:t>menderita</a:t>
            </a:r>
            <a:r>
              <a:rPr lang="en-US" sz="1400" dirty="0"/>
              <a:t> </a:t>
            </a:r>
            <a:r>
              <a:rPr lang="en-US" sz="1400" dirty="0" err="1"/>
              <a:t>hipertensi</a:t>
            </a:r>
            <a:r>
              <a:rPr lang="en-US" sz="1400" dirty="0"/>
              <a:t> </a:t>
            </a:r>
            <a:r>
              <a:rPr lang="en-US" sz="1400" dirty="0" err="1"/>
              <a:t>akan</a:t>
            </a:r>
            <a:r>
              <a:rPr lang="en-US" sz="1400" dirty="0"/>
              <a:t> </a:t>
            </a:r>
            <a:r>
              <a:rPr lang="en-US" sz="1400" dirty="0" err="1"/>
              <a:t>bertambah</a:t>
            </a:r>
            <a:r>
              <a:rPr lang="en-US" sz="1400" dirty="0"/>
              <a:t> </a:t>
            </a:r>
            <a:r>
              <a:rPr lang="en-US" sz="1400" dirty="0" err="1"/>
              <a:t>banyak</a:t>
            </a:r>
            <a:r>
              <a:rPr lang="en-US" sz="1400" dirty="0"/>
              <a:t> </a:t>
            </a:r>
            <a:r>
              <a:rPr lang="en-US" sz="1400" dirty="0" err="1"/>
              <a:t>karena</a:t>
            </a:r>
            <a:r>
              <a:rPr lang="en-US" sz="1400" dirty="0"/>
              <a:t> </a:t>
            </a:r>
            <a:r>
              <a:rPr lang="en-US" sz="1400" dirty="0" err="1"/>
              <a:t>arteri</a:t>
            </a:r>
            <a:r>
              <a:rPr lang="en-US" sz="1400" dirty="0"/>
              <a:t> </a:t>
            </a:r>
            <a:r>
              <a:rPr lang="en-US" sz="1400" dirty="0" err="1"/>
              <a:t>kehilangan</a:t>
            </a:r>
            <a:r>
              <a:rPr lang="en-US" sz="1400" dirty="0"/>
              <a:t> </a:t>
            </a:r>
            <a:r>
              <a:rPr lang="en-US" sz="1400" dirty="0" err="1"/>
              <a:t>elastisitas</a:t>
            </a:r>
            <a:r>
              <a:rPr lang="en-US" sz="1400" dirty="0"/>
              <a:t> </a:t>
            </a:r>
            <a:r>
              <a:rPr lang="en-US" sz="1400" dirty="0" err="1" smtClean="0"/>
              <a:t>atau</a:t>
            </a:r>
            <a:r>
              <a:rPr lang="en-US" sz="1400" dirty="0"/>
              <a:t> </a:t>
            </a:r>
            <a:r>
              <a:rPr lang="en-US" sz="1400" dirty="0" err="1" smtClean="0"/>
              <a:t>kelenturannya</a:t>
            </a:r>
            <a:r>
              <a:rPr lang="en-US" sz="1400" dirty="0"/>
              <a:t>, </a:t>
            </a:r>
            <a:r>
              <a:rPr lang="en-US" sz="1400" dirty="0" err="1"/>
              <a:t>namun</a:t>
            </a:r>
            <a:r>
              <a:rPr lang="en-US" sz="1400" dirty="0"/>
              <a:t> </a:t>
            </a:r>
            <a:r>
              <a:rPr lang="en-US" sz="1400" dirty="0" err="1"/>
              <a:t>tidak</a:t>
            </a:r>
            <a:r>
              <a:rPr lang="en-US" sz="1400" dirty="0"/>
              <a:t> </a:t>
            </a:r>
            <a:r>
              <a:rPr lang="en-US" sz="1400" dirty="0" err="1"/>
              <a:t>menutup</a:t>
            </a:r>
            <a:r>
              <a:rPr lang="en-US" sz="1400" dirty="0"/>
              <a:t> </a:t>
            </a:r>
            <a:r>
              <a:rPr lang="en-US" sz="1400" dirty="0" err="1"/>
              <a:t>kemungkinan</a:t>
            </a:r>
            <a:r>
              <a:rPr lang="en-US" sz="1400" dirty="0"/>
              <a:t> </a:t>
            </a:r>
            <a:r>
              <a:rPr lang="en-US" sz="1400" dirty="0" err="1"/>
              <a:t>hipertensi</a:t>
            </a:r>
            <a:r>
              <a:rPr lang="en-US" sz="1400" dirty="0"/>
              <a:t> </a:t>
            </a:r>
            <a:r>
              <a:rPr lang="en-US" sz="1400" dirty="0" err="1"/>
              <a:t>dapat</a:t>
            </a:r>
            <a:r>
              <a:rPr lang="en-US" sz="1400" dirty="0"/>
              <a:t> </a:t>
            </a:r>
            <a:r>
              <a:rPr lang="en-US" sz="1400" dirty="0" err="1"/>
              <a:t>terjadi</a:t>
            </a:r>
            <a:r>
              <a:rPr lang="en-US" sz="1400" dirty="0"/>
              <a:t> </a:t>
            </a:r>
            <a:r>
              <a:rPr lang="en-US" sz="1400" dirty="0" err="1"/>
              <a:t>pada</a:t>
            </a:r>
            <a:r>
              <a:rPr lang="en-US" sz="1400" dirty="0"/>
              <a:t> </a:t>
            </a:r>
            <a:r>
              <a:rPr lang="en-US" sz="1400" dirty="0" err="1"/>
              <a:t>pasien</a:t>
            </a:r>
            <a:r>
              <a:rPr lang="en-US" sz="1400" dirty="0"/>
              <a:t> </a:t>
            </a:r>
            <a:r>
              <a:rPr lang="en-US" sz="1400" dirty="0" err="1"/>
              <a:t>usia</a:t>
            </a:r>
            <a:r>
              <a:rPr lang="en-US" sz="1400" dirty="0"/>
              <a:t> &gt;35 </a:t>
            </a:r>
            <a:r>
              <a:rPr lang="en-US" sz="1400" dirty="0" err="1"/>
              <a:t>tahun</a:t>
            </a:r>
            <a:r>
              <a:rPr lang="en-US" sz="1400" dirty="0"/>
              <a:t>. Hal </a:t>
            </a:r>
            <a:r>
              <a:rPr lang="en-US" sz="1400" dirty="0" err="1"/>
              <a:t>ini</a:t>
            </a:r>
            <a:r>
              <a:rPr lang="en-US" sz="1400" dirty="0"/>
              <a:t> </a:t>
            </a:r>
            <a:r>
              <a:rPr lang="en-US" sz="1400" dirty="0" err="1"/>
              <a:t>disebabkan</a:t>
            </a:r>
            <a:r>
              <a:rPr lang="en-US" sz="1400" dirty="0"/>
              <a:t> </a:t>
            </a:r>
            <a:r>
              <a:rPr lang="en-US" sz="1400" dirty="0" err="1"/>
              <a:t>karena</a:t>
            </a:r>
            <a:r>
              <a:rPr lang="en-US" sz="1400" dirty="0"/>
              <a:t> </a:t>
            </a:r>
            <a:r>
              <a:rPr lang="en-US" sz="1400" dirty="0" err="1"/>
              <a:t>gaya</a:t>
            </a:r>
            <a:r>
              <a:rPr lang="en-US" sz="1400" dirty="0"/>
              <a:t> </a:t>
            </a:r>
            <a:r>
              <a:rPr lang="en-US" sz="1400" dirty="0" err="1"/>
              <a:t>hidup</a:t>
            </a:r>
            <a:r>
              <a:rPr lang="en-US" sz="1400" dirty="0"/>
              <a:t> yang </a:t>
            </a:r>
            <a:r>
              <a:rPr lang="en-US" sz="1400" dirty="0" err="1"/>
              <a:t>tidak</a:t>
            </a:r>
            <a:r>
              <a:rPr lang="en-US" sz="1400" dirty="0"/>
              <a:t> </a:t>
            </a:r>
            <a:r>
              <a:rPr lang="en-US" sz="1400" dirty="0" err="1"/>
              <a:t>baik</a:t>
            </a:r>
            <a:r>
              <a:rPr lang="en-US" sz="1400" dirty="0"/>
              <a:t> </a:t>
            </a:r>
            <a:r>
              <a:rPr lang="en-US" sz="1400" dirty="0" err="1"/>
              <a:t>seperti</a:t>
            </a:r>
            <a:r>
              <a:rPr lang="en-US" sz="1400" dirty="0"/>
              <a:t> stress, </a:t>
            </a:r>
            <a:r>
              <a:rPr lang="en-US" sz="1400" dirty="0" err="1"/>
              <a:t>kegemukan</a:t>
            </a:r>
            <a:r>
              <a:rPr lang="en-US" sz="1400" dirty="0"/>
              <a:t>, </a:t>
            </a:r>
            <a:r>
              <a:rPr lang="en-US" sz="1400" dirty="0" err="1"/>
              <a:t>merokok</a:t>
            </a:r>
            <a:r>
              <a:rPr lang="en-US" sz="1400" dirty="0"/>
              <a:t>, </a:t>
            </a:r>
            <a:r>
              <a:rPr lang="en-US" sz="1400" dirty="0" err="1"/>
              <a:t>aktifitas</a:t>
            </a:r>
            <a:r>
              <a:rPr lang="en-US" sz="1400" dirty="0"/>
              <a:t> </a:t>
            </a:r>
            <a:r>
              <a:rPr lang="en-US" sz="1400" dirty="0" err="1"/>
              <a:t>fisik</a:t>
            </a:r>
            <a:r>
              <a:rPr lang="en-US" sz="1400" dirty="0"/>
              <a:t> yang </a:t>
            </a:r>
            <a:r>
              <a:rPr lang="en-US" sz="1400" dirty="0" err="1"/>
              <a:t>kurang</a:t>
            </a:r>
            <a:r>
              <a:rPr lang="en-US" sz="1400" dirty="0"/>
              <a:t>,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konsumsi</a:t>
            </a:r>
            <a:r>
              <a:rPr lang="en-US" sz="1400" dirty="0"/>
              <a:t> </a:t>
            </a:r>
            <a:r>
              <a:rPr lang="en-US" sz="1400" dirty="0" err="1"/>
              <a:t>garam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jumlah</a:t>
            </a:r>
            <a:r>
              <a:rPr lang="en-US" sz="1400" dirty="0"/>
              <a:t> </a:t>
            </a:r>
            <a:r>
              <a:rPr lang="en-US" sz="1400" dirty="0" err="1"/>
              <a:t>besar</a:t>
            </a:r>
            <a:r>
              <a:rPr lang="en-U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72963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28600"/>
            <a:ext cx="8305800" cy="457200"/>
          </a:xfrm>
          <a:solidFill>
            <a:srgbClr val="FFFF00"/>
          </a:solidFill>
        </p:spPr>
        <p:txBody>
          <a:bodyPr/>
          <a:lstStyle/>
          <a:p>
            <a:r>
              <a:rPr lang="en-ID" sz="1400" dirty="0" err="1" smtClean="0"/>
              <a:t>Tabel</a:t>
            </a:r>
            <a:r>
              <a:rPr lang="en-ID" sz="1400" dirty="0" smtClean="0"/>
              <a:t> 6 </a:t>
            </a:r>
            <a:r>
              <a:rPr lang="en-ID" sz="1400" dirty="0" err="1" smtClean="0"/>
              <a:t>Peresepan</a:t>
            </a:r>
            <a:r>
              <a:rPr lang="en-ID" sz="1400" dirty="0" smtClean="0"/>
              <a:t> </a:t>
            </a:r>
            <a:r>
              <a:rPr lang="en-ID" sz="1400" dirty="0" err="1" smtClean="0"/>
              <a:t>Obat</a:t>
            </a:r>
            <a:r>
              <a:rPr lang="en-ID" sz="1400" dirty="0" smtClean="0"/>
              <a:t> </a:t>
            </a:r>
            <a:r>
              <a:rPr lang="en-ID" sz="1400" dirty="0" err="1" smtClean="0"/>
              <a:t>Antihipertensi</a:t>
            </a:r>
            <a:r>
              <a:rPr lang="en-ID" sz="1400" dirty="0" smtClean="0"/>
              <a:t> </a:t>
            </a:r>
            <a:r>
              <a:rPr lang="en-ID" sz="1400" dirty="0" err="1" smtClean="0"/>
              <a:t>dan</a:t>
            </a:r>
            <a:r>
              <a:rPr lang="en-ID" sz="1400" dirty="0" smtClean="0"/>
              <a:t> </a:t>
            </a:r>
            <a:r>
              <a:rPr lang="en-ID" sz="1400" dirty="0" err="1" smtClean="0"/>
              <a:t>penggolongan</a:t>
            </a:r>
            <a:r>
              <a:rPr lang="en-ID" sz="1400" dirty="0" smtClean="0"/>
              <a:t> </a:t>
            </a:r>
            <a:r>
              <a:rPr lang="en-ID" sz="1400" dirty="0" err="1" smtClean="0"/>
              <a:t>nya</a:t>
            </a:r>
            <a:r>
              <a:rPr lang="en-ID" sz="1400" dirty="0" smtClean="0"/>
              <a:t> di PKM </a:t>
            </a:r>
            <a:r>
              <a:rPr lang="en-ID" sz="1400" dirty="0" err="1" smtClean="0"/>
              <a:t>Gunung</a:t>
            </a:r>
            <a:r>
              <a:rPr lang="en-ID" sz="1400" dirty="0" smtClean="0"/>
              <a:t> </a:t>
            </a:r>
            <a:r>
              <a:rPr lang="en-ID" sz="1400" dirty="0" err="1" smtClean="0"/>
              <a:t>Samarinda</a:t>
            </a:r>
            <a:r>
              <a:rPr lang="en-ID" sz="1400" dirty="0" smtClean="0"/>
              <a:t> </a:t>
            </a:r>
            <a:r>
              <a:rPr lang="en-ID" sz="1400" dirty="0" err="1" smtClean="0"/>
              <a:t>Periode</a:t>
            </a:r>
            <a:r>
              <a:rPr lang="en-ID" sz="1400" dirty="0" smtClean="0"/>
              <a:t> </a:t>
            </a:r>
            <a:r>
              <a:rPr lang="en-ID" sz="1400" dirty="0" err="1" smtClean="0"/>
              <a:t>Oktober</a:t>
            </a:r>
            <a:r>
              <a:rPr lang="en-ID" sz="1400" dirty="0" smtClean="0"/>
              <a:t> – </a:t>
            </a:r>
            <a:r>
              <a:rPr lang="en-ID" sz="1400" dirty="0" err="1" smtClean="0"/>
              <a:t>Desember</a:t>
            </a:r>
            <a:r>
              <a:rPr lang="en-ID" sz="1400" dirty="0" smtClean="0"/>
              <a:t> 2017</a:t>
            </a:r>
            <a:endParaRPr lang="en-US" sz="1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180895"/>
              </p:ext>
            </p:extLst>
          </p:nvPr>
        </p:nvGraphicFramePr>
        <p:xfrm>
          <a:off x="304800" y="762000"/>
          <a:ext cx="8229600" cy="320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1143000"/>
                <a:gridCol w="2514600"/>
                <a:gridCol w="1219200"/>
                <a:gridCol w="1219200"/>
                <a:gridCol w="838200"/>
                <a:gridCol w="838200"/>
              </a:tblGrid>
              <a:tr h="142240">
                <a:tc rowSpan="2">
                  <a:txBody>
                    <a:bodyPr/>
                    <a:lstStyle/>
                    <a:p>
                      <a:r>
                        <a:rPr lang="en-ID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ID" sz="1400" dirty="0" err="1" smtClean="0"/>
                        <a:t>Golongan</a:t>
                      </a:r>
                      <a:r>
                        <a:rPr lang="en-ID" sz="1400" dirty="0" smtClean="0"/>
                        <a:t> </a:t>
                      </a:r>
                      <a:r>
                        <a:rPr lang="en-ID" sz="1400" dirty="0" err="1" smtClean="0"/>
                        <a:t>Obat</a:t>
                      </a:r>
                      <a:endParaRPr lang="en-US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ID" sz="1400" dirty="0" err="1" smtClean="0"/>
                        <a:t>Jenis</a:t>
                      </a:r>
                      <a:r>
                        <a:rPr lang="en-ID" sz="1400" dirty="0" smtClean="0"/>
                        <a:t> </a:t>
                      </a:r>
                      <a:r>
                        <a:rPr lang="en-ID" sz="1400" dirty="0" err="1" smtClean="0"/>
                        <a:t>Obat</a:t>
                      </a:r>
                      <a:r>
                        <a:rPr lang="en-ID" sz="1400" dirty="0" smtClean="0"/>
                        <a:t>(</a:t>
                      </a:r>
                      <a:r>
                        <a:rPr lang="en-ID" sz="1400" dirty="0" err="1" smtClean="0"/>
                        <a:t>nama</a:t>
                      </a:r>
                      <a:r>
                        <a:rPr lang="en-ID" sz="1400" dirty="0" smtClean="0"/>
                        <a:t> </a:t>
                      </a:r>
                      <a:r>
                        <a:rPr lang="en-ID" sz="1400" dirty="0" err="1" smtClean="0"/>
                        <a:t>generik</a:t>
                      </a:r>
                      <a:r>
                        <a:rPr lang="en-ID" sz="1400" dirty="0" smtClean="0"/>
                        <a:t>)</a:t>
                      </a:r>
                      <a:endParaRPr lang="en-US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ID" sz="1400" dirty="0" smtClean="0"/>
                        <a:t>Total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ID" sz="1400" dirty="0" err="1" smtClean="0"/>
                        <a:t>Persen</a:t>
                      </a:r>
                      <a:r>
                        <a:rPr lang="en-ID" sz="1400" dirty="0" smtClean="0"/>
                        <a:t> (%)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286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 smtClean="0"/>
                        <a:t>tablet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 err="1" smtClean="0"/>
                        <a:t>jumlah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 smtClean="0"/>
                        <a:t>tablet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 err="1" smtClean="0"/>
                        <a:t>jumlah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err="1" smtClean="0"/>
                        <a:t>Diuretik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err="1" smtClean="0"/>
                        <a:t>Furosemid</a:t>
                      </a:r>
                      <a:r>
                        <a:rPr lang="en-ID" sz="1400" dirty="0" smtClean="0"/>
                        <a:t> 40 mg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5</a:t>
                      </a:r>
                      <a:endParaRPr lang="en-US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ID" sz="1400" dirty="0" smtClean="0"/>
                        <a:t>210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0.22</a:t>
                      </a:r>
                      <a:endParaRPr lang="en-US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ID" sz="1400" dirty="0" smtClean="0"/>
                        <a:t>9.16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HCT 25 mg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205</a:t>
                      </a:r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8.94</a:t>
                      </a:r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ACEI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Captopril 12.5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564</a:t>
                      </a:r>
                      <a:endParaRPr lang="en-US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ID" sz="1400" dirty="0" smtClean="0"/>
                        <a:t>969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24.61</a:t>
                      </a:r>
                      <a:endParaRPr lang="en-US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ID" sz="1400" dirty="0" smtClean="0"/>
                        <a:t>42.28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Captopril 25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405</a:t>
                      </a:r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17.67</a:t>
                      </a:r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CCB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err="1" smtClean="0"/>
                        <a:t>Amlodipin</a:t>
                      </a:r>
                      <a:r>
                        <a:rPr lang="en-ID" sz="1400" baseline="0" dirty="0" smtClean="0"/>
                        <a:t> 5 mg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708</a:t>
                      </a:r>
                      <a:endParaRPr lang="en-US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ID" sz="1400" dirty="0" smtClean="0"/>
                        <a:t>1113</a:t>
                      </a:r>
                    </a:p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30.89</a:t>
                      </a:r>
                      <a:endParaRPr lang="en-US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ID" sz="1400" dirty="0" smtClean="0"/>
                        <a:t>48.56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err="1" smtClean="0"/>
                        <a:t>Amlodipin</a:t>
                      </a:r>
                      <a:r>
                        <a:rPr lang="en-ID" sz="1400" dirty="0" smtClean="0"/>
                        <a:t> 10 mg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405</a:t>
                      </a:r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17.67</a:t>
                      </a:r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ID" sz="1400" b="1" dirty="0" err="1" smtClean="0"/>
                        <a:t>jumlah</a:t>
                      </a:r>
                      <a:endParaRPr lang="en-US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2292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2292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100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100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381000" y="4114800"/>
            <a:ext cx="8229600" cy="2246769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sz="1400" dirty="0" err="1"/>
              <a:t>Sumber</a:t>
            </a:r>
            <a:r>
              <a:rPr lang="en-US" sz="1400" dirty="0"/>
              <a:t>: </a:t>
            </a:r>
            <a:r>
              <a:rPr lang="en-US" sz="1400" dirty="0" err="1"/>
              <a:t>Sembiring</a:t>
            </a:r>
            <a:r>
              <a:rPr lang="en-US" sz="1400" dirty="0"/>
              <a:t> (2017)</a:t>
            </a:r>
          </a:p>
          <a:p>
            <a:r>
              <a:rPr lang="en-US" sz="1400" dirty="0"/>
              <a:t> </a:t>
            </a:r>
            <a:endParaRPr lang="en-US" sz="1400" dirty="0" smtClean="0"/>
          </a:p>
          <a:p>
            <a:r>
              <a:rPr lang="en-US" sz="1400" dirty="0" err="1" smtClean="0"/>
              <a:t>Keterangan</a:t>
            </a:r>
            <a:r>
              <a:rPr lang="en-US" sz="1400" dirty="0"/>
              <a:t>:</a:t>
            </a:r>
          </a:p>
          <a:p>
            <a:r>
              <a:rPr lang="en-US" sz="1400" dirty="0"/>
              <a:t>ACEI : Angiotensin Converting Enzyme Inhibitor</a:t>
            </a:r>
          </a:p>
          <a:p>
            <a:r>
              <a:rPr lang="en-US" sz="1400" dirty="0" smtClean="0"/>
              <a:t>CCB  </a:t>
            </a:r>
            <a:r>
              <a:rPr lang="en-US" sz="1400" dirty="0"/>
              <a:t>: Calcium Channel Blocker</a:t>
            </a:r>
          </a:p>
          <a:p>
            <a:r>
              <a:rPr lang="en-US" sz="1400" dirty="0"/>
              <a:t> </a:t>
            </a:r>
          </a:p>
          <a:p>
            <a:r>
              <a:rPr lang="en-US" sz="1400" dirty="0" err="1"/>
              <a:t>Berdasarkan</a:t>
            </a:r>
            <a:r>
              <a:rPr lang="en-US" sz="1400" dirty="0"/>
              <a:t> </a:t>
            </a:r>
            <a:r>
              <a:rPr lang="en-US" sz="1400" dirty="0" err="1"/>
              <a:t>hasil</a:t>
            </a:r>
            <a:r>
              <a:rPr lang="en-US" sz="1400" dirty="0"/>
              <a:t> </a:t>
            </a:r>
            <a:r>
              <a:rPr lang="en-US" sz="1400" dirty="0" err="1"/>
              <a:t>penelitian</a:t>
            </a:r>
            <a:r>
              <a:rPr lang="en-US" sz="1400" dirty="0"/>
              <a:t> </a:t>
            </a:r>
            <a:r>
              <a:rPr lang="en-US" sz="1400" dirty="0" err="1"/>
              <a:t>Sembiring</a:t>
            </a:r>
            <a:r>
              <a:rPr lang="en-US" sz="1400" dirty="0"/>
              <a:t> (2017) </a:t>
            </a:r>
            <a:r>
              <a:rPr lang="en-US" sz="1400" dirty="0" err="1"/>
              <a:t>sebagaimana</a:t>
            </a:r>
            <a:r>
              <a:rPr lang="en-US" sz="1400" dirty="0"/>
              <a:t> yang </a:t>
            </a:r>
            <a:r>
              <a:rPr lang="en-US" sz="1400" dirty="0" err="1"/>
              <a:t>tertera</a:t>
            </a:r>
            <a:r>
              <a:rPr lang="en-US" sz="1400" dirty="0"/>
              <a:t> </a:t>
            </a:r>
            <a:r>
              <a:rPr lang="en-US" sz="1400" dirty="0" err="1"/>
              <a:t>pada</a:t>
            </a:r>
            <a:r>
              <a:rPr lang="en-US" sz="1400" dirty="0"/>
              <a:t> </a:t>
            </a:r>
            <a:r>
              <a:rPr lang="en-US" sz="1400" dirty="0" err="1"/>
              <a:t>tabel</a:t>
            </a:r>
            <a:r>
              <a:rPr lang="en-US" sz="1400" dirty="0"/>
              <a:t> 6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obat</a:t>
            </a:r>
            <a:r>
              <a:rPr lang="en-US" sz="1400" dirty="0"/>
              <a:t> </a:t>
            </a:r>
            <a:r>
              <a:rPr lang="en-US" sz="1400" dirty="0" err="1"/>
              <a:t>golongan</a:t>
            </a:r>
            <a:r>
              <a:rPr lang="en-US" sz="1400" dirty="0"/>
              <a:t> CB </a:t>
            </a:r>
            <a:r>
              <a:rPr lang="en-US" sz="1400" i="1" dirty="0"/>
              <a:t>(Calcium Channel Blocker)</a:t>
            </a:r>
            <a:r>
              <a:rPr lang="en-US" sz="1400" dirty="0"/>
              <a:t> </a:t>
            </a:r>
            <a:r>
              <a:rPr lang="en-US" sz="1400" dirty="0" err="1"/>
              <a:t>sebanyak</a:t>
            </a:r>
            <a:r>
              <a:rPr lang="en-US" sz="1400" dirty="0"/>
              <a:t> 1.113 tablet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persentase</a:t>
            </a:r>
            <a:r>
              <a:rPr lang="en-US" sz="1400" dirty="0"/>
              <a:t> 48.56%, </a:t>
            </a:r>
            <a:r>
              <a:rPr lang="en-US" sz="1400" dirty="0" err="1"/>
              <a:t>golongan</a:t>
            </a:r>
            <a:r>
              <a:rPr lang="en-US" sz="1400" dirty="0"/>
              <a:t> ACEI </a:t>
            </a:r>
            <a:r>
              <a:rPr lang="en-US" sz="1400" i="1" dirty="0"/>
              <a:t>(Angiotensin Converting Enzyme</a:t>
            </a:r>
            <a:r>
              <a:rPr lang="en-US" sz="1400" dirty="0"/>
              <a:t> </a:t>
            </a:r>
            <a:r>
              <a:rPr lang="en-US" sz="1400" i="1" dirty="0"/>
              <a:t>Inhibitor) </a:t>
            </a:r>
            <a:r>
              <a:rPr lang="en-US" sz="1400" dirty="0" err="1"/>
              <a:t>sebanyak</a:t>
            </a:r>
            <a:r>
              <a:rPr lang="en-US" sz="1400" dirty="0"/>
              <a:t> 969 tablet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persentase</a:t>
            </a:r>
            <a:r>
              <a:rPr lang="en-US" sz="1400" dirty="0"/>
              <a:t> 42.28%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golongan</a:t>
            </a:r>
            <a:r>
              <a:rPr lang="en-US" sz="1400" dirty="0"/>
              <a:t> diuretic</a:t>
            </a:r>
            <a:r>
              <a:rPr lang="en-US" sz="1400" i="1" dirty="0"/>
              <a:t> </a:t>
            </a:r>
            <a:r>
              <a:rPr lang="en-US" sz="1400" dirty="0" err="1"/>
              <a:t>sebanyak</a:t>
            </a:r>
            <a:r>
              <a:rPr lang="en-US" sz="1400" dirty="0"/>
              <a:t> 210 tablet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persentase</a:t>
            </a:r>
            <a:r>
              <a:rPr lang="en-US" sz="1400" dirty="0"/>
              <a:t> 9.16%.</a:t>
            </a:r>
          </a:p>
        </p:txBody>
      </p:sp>
    </p:spTree>
    <p:extLst>
      <p:ext uri="{BB962C8B-B14F-4D97-AF65-F5344CB8AC3E}">
        <p14:creationId xmlns:p14="http://schemas.microsoft.com/office/powerpoint/2010/main" val="88911526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0"/>
            <a:ext cx="8382000" cy="609600"/>
          </a:xfrm>
          <a:solidFill>
            <a:srgbClr val="FFFF00"/>
          </a:solidFill>
        </p:spPr>
        <p:txBody>
          <a:bodyPr/>
          <a:lstStyle/>
          <a:p>
            <a:r>
              <a:rPr lang="en-ID" sz="1800" dirty="0" err="1" smtClean="0"/>
              <a:t>Tabel</a:t>
            </a:r>
            <a:r>
              <a:rPr lang="en-ID" sz="1800" dirty="0" smtClean="0"/>
              <a:t> 7. </a:t>
            </a:r>
            <a:r>
              <a:rPr lang="en-ID" sz="1800" dirty="0" err="1" smtClean="0"/>
              <a:t>Penggunaan</a:t>
            </a:r>
            <a:r>
              <a:rPr lang="en-ID" sz="1800" dirty="0" smtClean="0"/>
              <a:t> </a:t>
            </a:r>
            <a:r>
              <a:rPr lang="en-ID" sz="1800" dirty="0" err="1" smtClean="0"/>
              <a:t>Obat</a:t>
            </a:r>
            <a:r>
              <a:rPr lang="en-ID" sz="1800" dirty="0" smtClean="0"/>
              <a:t> </a:t>
            </a:r>
            <a:r>
              <a:rPr lang="en-ID" sz="1800" dirty="0" err="1" smtClean="0"/>
              <a:t>Antihipertensi</a:t>
            </a:r>
            <a:r>
              <a:rPr lang="en-ID" sz="1800" dirty="0" smtClean="0"/>
              <a:t> di </a:t>
            </a:r>
            <a:r>
              <a:rPr lang="en-ID" sz="1800" dirty="0" err="1" smtClean="0"/>
              <a:t>Puskesmas</a:t>
            </a:r>
            <a:r>
              <a:rPr lang="en-ID" sz="1800" dirty="0" smtClean="0"/>
              <a:t> Margo </a:t>
            </a:r>
            <a:r>
              <a:rPr lang="en-ID" sz="1800" dirty="0" err="1" smtClean="0"/>
              <a:t>Mulyo</a:t>
            </a:r>
            <a:r>
              <a:rPr lang="en-ID" sz="1800" dirty="0" smtClean="0"/>
              <a:t> </a:t>
            </a:r>
            <a:r>
              <a:rPr lang="en-ID" sz="1800" dirty="0" err="1" smtClean="0"/>
              <a:t>Periode</a:t>
            </a:r>
            <a:r>
              <a:rPr lang="en-ID" sz="1800" dirty="0" smtClean="0"/>
              <a:t> </a:t>
            </a:r>
            <a:r>
              <a:rPr lang="en-ID" sz="1800" dirty="0" err="1" smtClean="0"/>
              <a:t>Januari</a:t>
            </a:r>
            <a:r>
              <a:rPr lang="en-ID" sz="1800" dirty="0" smtClean="0"/>
              <a:t> – </a:t>
            </a:r>
            <a:r>
              <a:rPr lang="en-ID" sz="1800" dirty="0" err="1" smtClean="0"/>
              <a:t>Maret</a:t>
            </a:r>
            <a:r>
              <a:rPr lang="en-ID" sz="1800" dirty="0" smtClean="0"/>
              <a:t> 2017  </a:t>
            </a:r>
            <a:endParaRPr lang="en-US" sz="1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500266"/>
              </p:ext>
            </p:extLst>
          </p:nvPr>
        </p:nvGraphicFramePr>
        <p:xfrm>
          <a:off x="1524000" y="1397000"/>
          <a:ext cx="6096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23622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err="1" smtClean="0"/>
                        <a:t>Jenis</a:t>
                      </a:r>
                      <a:r>
                        <a:rPr lang="en-ID" sz="1400" dirty="0" smtClean="0"/>
                        <a:t> </a:t>
                      </a:r>
                      <a:r>
                        <a:rPr lang="en-ID" sz="1400" dirty="0" err="1" smtClean="0"/>
                        <a:t>Obat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err="1" smtClean="0"/>
                        <a:t>Jumlah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err="1" smtClean="0"/>
                        <a:t>Presentase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Furosemide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50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1.33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HCT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131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3.48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Captopril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580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15.40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err="1" smtClean="0"/>
                        <a:t>Amlodipin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3005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79.79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ID" sz="1400" dirty="0" err="1" smtClean="0"/>
                        <a:t>Jumlah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3.766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dirty="0" smtClean="0"/>
                        <a:t>100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285974" y="3810000"/>
            <a:ext cx="8534400" cy="3108543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sz="1400" dirty="0" err="1"/>
              <a:t>Sumber</a:t>
            </a:r>
            <a:r>
              <a:rPr lang="en-US" sz="1400" dirty="0"/>
              <a:t>: </a:t>
            </a:r>
            <a:r>
              <a:rPr lang="en-US" sz="1400" dirty="0" err="1"/>
              <a:t>Siswati</a:t>
            </a:r>
            <a:r>
              <a:rPr lang="en-US" sz="1400" dirty="0"/>
              <a:t> (2017)</a:t>
            </a:r>
          </a:p>
          <a:p>
            <a:r>
              <a:rPr lang="en-US" sz="1400" dirty="0"/>
              <a:t> </a:t>
            </a:r>
          </a:p>
          <a:p>
            <a:r>
              <a:rPr lang="en-US" sz="1400" dirty="0" err="1"/>
              <a:t>Berdasarkan</a:t>
            </a:r>
            <a:r>
              <a:rPr lang="en-US" sz="1400" dirty="0"/>
              <a:t> </a:t>
            </a:r>
            <a:r>
              <a:rPr lang="en-US" sz="1400" dirty="0" err="1"/>
              <a:t>hasil</a:t>
            </a:r>
            <a:r>
              <a:rPr lang="en-US" sz="1400" dirty="0"/>
              <a:t> </a:t>
            </a:r>
            <a:r>
              <a:rPr lang="en-US" sz="1400" dirty="0" err="1"/>
              <a:t>penelitian</a:t>
            </a:r>
            <a:r>
              <a:rPr lang="en-US" sz="1400" dirty="0"/>
              <a:t> </a:t>
            </a:r>
            <a:r>
              <a:rPr lang="en-US" sz="1400" dirty="0" err="1"/>
              <a:t>Siswati</a:t>
            </a:r>
            <a:r>
              <a:rPr lang="en-US" sz="1400" dirty="0"/>
              <a:t> (2017) </a:t>
            </a:r>
            <a:r>
              <a:rPr lang="en-US" sz="1400" dirty="0" err="1"/>
              <a:t>sebagaimana</a:t>
            </a:r>
            <a:r>
              <a:rPr lang="en-US" sz="1400" dirty="0"/>
              <a:t> yang </a:t>
            </a:r>
            <a:r>
              <a:rPr lang="en-US" sz="1400" dirty="0" err="1"/>
              <a:t>tertera</a:t>
            </a:r>
            <a:r>
              <a:rPr lang="en-US" sz="1400" dirty="0"/>
              <a:t> </a:t>
            </a:r>
            <a:r>
              <a:rPr lang="en-US" sz="1400" dirty="0" err="1"/>
              <a:t>pada</a:t>
            </a:r>
            <a:r>
              <a:rPr lang="en-US" sz="1400" dirty="0"/>
              <a:t> </a:t>
            </a:r>
            <a:r>
              <a:rPr lang="en-US" sz="1400" dirty="0" err="1"/>
              <a:t>tabel</a:t>
            </a:r>
            <a:r>
              <a:rPr lang="en-US" sz="1400" dirty="0"/>
              <a:t> 7 </a:t>
            </a:r>
            <a:r>
              <a:rPr lang="en-US" sz="1400" dirty="0" err="1"/>
              <a:t>diketahui</a:t>
            </a:r>
            <a:r>
              <a:rPr lang="en-US" sz="1400" dirty="0"/>
              <a:t> </a:t>
            </a:r>
            <a:r>
              <a:rPr lang="en-US" sz="1400" dirty="0" err="1"/>
              <a:t>bahwa</a:t>
            </a:r>
            <a:r>
              <a:rPr lang="en-US" sz="1400" dirty="0"/>
              <a:t> </a:t>
            </a:r>
            <a:r>
              <a:rPr lang="en-US" sz="1400" dirty="0" err="1"/>
              <a:t>penggunaan</a:t>
            </a:r>
            <a:r>
              <a:rPr lang="en-US" sz="1400" dirty="0"/>
              <a:t> amlodipine </a:t>
            </a:r>
            <a:r>
              <a:rPr lang="en-US" sz="1400" dirty="0" err="1"/>
              <a:t>sebanyak</a:t>
            </a:r>
            <a:r>
              <a:rPr lang="en-US" sz="1400" dirty="0"/>
              <a:t> 3005 tablet (79.79%), Captopril </a:t>
            </a:r>
            <a:r>
              <a:rPr lang="en-US" sz="1400" dirty="0" err="1"/>
              <a:t>sebanyak</a:t>
            </a:r>
            <a:r>
              <a:rPr lang="en-US" sz="1400" dirty="0"/>
              <a:t> 580 tablet (15.4%), HCT </a:t>
            </a:r>
            <a:r>
              <a:rPr lang="en-US" sz="1400" dirty="0" err="1"/>
              <a:t>sebanyak</a:t>
            </a:r>
            <a:r>
              <a:rPr lang="en-US" sz="1400" dirty="0"/>
              <a:t> 131 tablet (3.48%), </a:t>
            </a:r>
            <a:r>
              <a:rPr lang="en-US" sz="1400" dirty="0" err="1"/>
              <a:t>dan</a:t>
            </a:r>
            <a:r>
              <a:rPr lang="en-US" sz="1400" dirty="0"/>
              <a:t> furosemide </a:t>
            </a:r>
            <a:r>
              <a:rPr lang="en-US" sz="1400" dirty="0" err="1"/>
              <a:t>sebanyak</a:t>
            </a:r>
            <a:r>
              <a:rPr lang="en-US" sz="1400" dirty="0"/>
              <a:t> 50 tablet (1,33%).</a:t>
            </a:r>
          </a:p>
          <a:p>
            <a:r>
              <a:rPr lang="en-US" sz="1400" dirty="0"/>
              <a:t> </a:t>
            </a:r>
          </a:p>
          <a:p>
            <a:pPr algn="just"/>
            <a:r>
              <a:rPr lang="en-US" sz="1400" dirty="0" err="1"/>
              <a:t>Amlodipin</a:t>
            </a:r>
            <a:r>
              <a:rPr lang="en-US" sz="1400" dirty="0"/>
              <a:t> </a:t>
            </a:r>
            <a:r>
              <a:rPr lang="en-US" sz="1400" dirty="0" err="1"/>
              <a:t>menjadi</a:t>
            </a:r>
            <a:r>
              <a:rPr lang="en-US" sz="1400" dirty="0"/>
              <a:t> </a:t>
            </a:r>
            <a:r>
              <a:rPr lang="en-US" sz="1400" dirty="0" err="1"/>
              <a:t>obat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pemakaian</a:t>
            </a:r>
            <a:r>
              <a:rPr lang="en-US" sz="1400" dirty="0"/>
              <a:t> </a:t>
            </a:r>
            <a:r>
              <a:rPr lang="en-US" sz="1400" dirty="0" err="1"/>
              <a:t>terbanyak</a:t>
            </a:r>
            <a:r>
              <a:rPr lang="en-US" sz="1400" dirty="0"/>
              <a:t> </a:t>
            </a:r>
            <a:r>
              <a:rPr lang="en-US" sz="1400" dirty="0" err="1"/>
              <a:t>karena</a:t>
            </a:r>
            <a:r>
              <a:rPr lang="en-US" sz="1400" dirty="0"/>
              <a:t> </a:t>
            </a:r>
            <a:r>
              <a:rPr lang="en-US" sz="1400" dirty="0" err="1"/>
              <a:t>memiliki</a:t>
            </a:r>
            <a:r>
              <a:rPr lang="en-US" sz="1400" dirty="0"/>
              <a:t> </a:t>
            </a:r>
            <a:r>
              <a:rPr lang="en-US" sz="1400" dirty="0" err="1"/>
              <a:t>metabolisme</a:t>
            </a:r>
            <a:r>
              <a:rPr lang="en-US" sz="1400" dirty="0"/>
              <a:t> yang hamper </a:t>
            </a:r>
            <a:r>
              <a:rPr lang="en-US" sz="1400" dirty="0" err="1"/>
              <a:t>sempurna</a:t>
            </a:r>
            <a:r>
              <a:rPr lang="en-US" sz="1400" dirty="0"/>
              <a:t> </a:t>
            </a:r>
            <a:r>
              <a:rPr lang="en-US" sz="1400" dirty="0" err="1"/>
              <a:t>oleh</a:t>
            </a:r>
            <a:r>
              <a:rPr lang="en-US" sz="1400" dirty="0"/>
              <a:t> </a:t>
            </a:r>
            <a:r>
              <a:rPr lang="en-US" sz="1400" dirty="0" err="1"/>
              <a:t>hati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semua</a:t>
            </a:r>
            <a:r>
              <a:rPr lang="en-US" sz="1400" dirty="0"/>
              <a:t> </a:t>
            </a:r>
            <a:r>
              <a:rPr lang="en-US" sz="1400" dirty="0" err="1"/>
              <a:t>antagonis</a:t>
            </a:r>
            <a:r>
              <a:rPr lang="en-US" sz="1400" dirty="0"/>
              <a:t> </a:t>
            </a:r>
            <a:r>
              <a:rPr lang="en-US" sz="1400" dirty="0" err="1"/>
              <a:t>kalsium</a:t>
            </a:r>
            <a:r>
              <a:rPr lang="en-US" sz="1400" dirty="0"/>
              <a:t> (CCB), amlodipine </a:t>
            </a:r>
            <a:r>
              <a:rPr lang="en-US" sz="1400" dirty="0" err="1"/>
              <a:t>juga</a:t>
            </a:r>
            <a:r>
              <a:rPr lang="en-US" sz="1400" dirty="0"/>
              <a:t> </a:t>
            </a:r>
            <a:r>
              <a:rPr lang="en-US" sz="1400" dirty="0" err="1"/>
              <a:t>mudah</a:t>
            </a:r>
            <a:r>
              <a:rPr lang="en-US" sz="1400" dirty="0"/>
              <a:t> </a:t>
            </a:r>
            <a:r>
              <a:rPr lang="en-US" sz="1400" dirty="0" err="1"/>
              <a:t>dikombinasikan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kepatuhan</a:t>
            </a:r>
            <a:r>
              <a:rPr lang="en-US" sz="1400" dirty="0"/>
              <a:t> </a:t>
            </a:r>
            <a:r>
              <a:rPr lang="en-US" sz="1400" dirty="0" err="1"/>
              <a:t>pasien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minum</a:t>
            </a:r>
            <a:r>
              <a:rPr lang="en-US" sz="1400" dirty="0"/>
              <a:t> </a:t>
            </a:r>
            <a:r>
              <a:rPr lang="en-US" sz="1400" dirty="0" err="1"/>
              <a:t>obat</a:t>
            </a:r>
            <a:r>
              <a:rPr lang="en-US" sz="1400" dirty="0"/>
              <a:t> </a:t>
            </a:r>
            <a:r>
              <a:rPr lang="en-US" sz="1400" dirty="0" err="1"/>
              <a:t>dapat</a:t>
            </a:r>
            <a:r>
              <a:rPr lang="en-US" sz="1400" dirty="0"/>
              <a:t> </a:t>
            </a:r>
            <a:r>
              <a:rPr lang="en-US" sz="1400" dirty="0" err="1"/>
              <a:t>dilakukan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dosis</a:t>
            </a:r>
            <a:r>
              <a:rPr lang="en-US" sz="1400" dirty="0"/>
              <a:t> </a:t>
            </a:r>
            <a:r>
              <a:rPr lang="en-US" sz="1400" dirty="0" err="1"/>
              <a:t>sekali</a:t>
            </a:r>
            <a:r>
              <a:rPr lang="en-US" sz="1400" dirty="0"/>
              <a:t> </a:t>
            </a:r>
            <a:r>
              <a:rPr lang="en-US" sz="1400" dirty="0" err="1"/>
              <a:t>sehari</a:t>
            </a:r>
            <a:r>
              <a:rPr lang="en-US" sz="1400" dirty="0"/>
              <a:t>. </a:t>
            </a:r>
            <a:r>
              <a:rPr lang="en-US" sz="1400" dirty="0" err="1"/>
              <a:t>Dosis</a:t>
            </a:r>
            <a:r>
              <a:rPr lang="en-US" sz="1400" dirty="0"/>
              <a:t> </a:t>
            </a:r>
            <a:r>
              <a:rPr lang="en-US" sz="1400" dirty="0" err="1"/>
              <a:t>sekali</a:t>
            </a:r>
            <a:r>
              <a:rPr lang="en-US" sz="1400" dirty="0"/>
              <a:t> </a:t>
            </a:r>
            <a:r>
              <a:rPr lang="en-US" sz="1400" dirty="0" err="1"/>
              <a:t>sehari</a:t>
            </a:r>
            <a:r>
              <a:rPr lang="en-US" sz="1400" dirty="0"/>
              <a:t> </a:t>
            </a:r>
            <a:r>
              <a:rPr lang="en-US" sz="1400" dirty="0" err="1"/>
              <a:t>akan</a:t>
            </a:r>
            <a:r>
              <a:rPr lang="en-US" sz="1400" dirty="0"/>
              <a:t> </a:t>
            </a:r>
            <a:r>
              <a:rPr lang="en-US" sz="1400" dirty="0" err="1"/>
              <a:t>menghasilkan</a:t>
            </a:r>
            <a:r>
              <a:rPr lang="en-US" sz="1400" dirty="0"/>
              <a:t> </a:t>
            </a:r>
            <a:r>
              <a:rPr lang="en-US" sz="1400" dirty="0" err="1"/>
              <a:t>penurunan</a:t>
            </a:r>
            <a:r>
              <a:rPr lang="en-US" sz="1400" dirty="0"/>
              <a:t> </a:t>
            </a:r>
            <a:r>
              <a:rPr lang="en-US" sz="1400" dirty="0" err="1"/>
              <a:t>tekanan</a:t>
            </a:r>
            <a:r>
              <a:rPr lang="en-US" sz="1400" dirty="0"/>
              <a:t> </a:t>
            </a:r>
            <a:r>
              <a:rPr lang="en-US" sz="1400" dirty="0" err="1"/>
              <a:t>darah</a:t>
            </a:r>
            <a:r>
              <a:rPr lang="en-US" sz="1400" dirty="0"/>
              <a:t> yang </a:t>
            </a:r>
            <a:r>
              <a:rPr lang="en-US" sz="1400" dirty="0" err="1"/>
              <a:t>berlangsung</a:t>
            </a:r>
            <a:r>
              <a:rPr lang="en-US" sz="1400" dirty="0"/>
              <a:t> </a:t>
            </a:r>
            <a:r>
              <a:rPr lang="en-US" sz="1400" dirty="0" err="1"/>
              <a:t>selama</a:t>
            </a:r>
            <a:r>
              <a:rPr lang="en-US" sz="1400" dirty="0"/>
              <a:t> 24 jam, amlodipine </a:t>
            </a:r>
            <a:r>
              <a:rPr lang="en-US" sz="1400" dirty="0" err="1"/>
              <a:t>bekerja</a:t>
            </a:r>
            <a:r>
              <a:rPr lang="en-US" sz="1400" dirty="0"/>
              <a:t> </a:t>
            </a:r>
            <a:r>
              <a:rPr lang="en-US" sz="1400" dirty="0" err="1"/>
              <a:t>secara</a:t>
            </a:r>
            <a:r>
              <a:rPr lang="en-US" sz="1400" dirty="0"/>
              <a:t> </a:t>
            </a:r>
            <a:r>
              <a:rPr lang="en-US" sz="1400" dirty="0" err="1"/>
              <a:t>perlahan</a:t>
            </a:r>
            <a:r>
              <a:rPr lang="en-US" sz="1400" dirty="0"/>
              <a:t> </a:t>
            </a:r>
            <a:r>
              <a:rPr lang="en-US" sz="1400" dirty="0" err="1"/>
              <a:t>sehingga</a:t>
            </a:r>
            <a:r>
              <a:rPr lang="en-US" sz="1400" dirty="0"/>
              <a:t> </a:t>
            </a:r>
            <a:r>
              <a:rPr lang="en-US" sz="1400" dirty="0" err="1"/>
              <a:t>tidak</a:t>
            </a:r>
            <a:r>
              <a:rPr lang="en-US" sz="1400" dirty="0"/>
              <a:t> </a:t>
            </a:r>
            <a:r>
              <a:rPr lang="en-US" sz="1400" dirty="0" err="1"/>
              <a:t>menyebabkan</a:t>
            </a:r>
            <a:r>
              <a:rPr lang="en-US" sz="1400" dirty="0"/>
              <a:t> </a:t>
            </a:r>
            <a:r>
              <a:rPr lang="en-US" sz="1400" dirty="0" err="1"/>
              <a:t>terjadinya</a:t>
            </a:r>
            <a:r>
              <a:rPr lang="en-US" sz="1400" dirty="0"/>
              <a:t> </a:t>
            </a:r>
            <a:r>
              <a:rPr lang="en-US" sz="1400" dirty="0" err="1"/>
              <a:t>hipotensi</a:t>
            </a:r>
            <a:r>
              <a:rPr lang="en-US" sz="1400" dirty="0"/>
              <a:t> </a:t>
            </a:r>
            <a:r>
              <a:rPr lang="en-US" sz="1400" dirty="0" err="1"/>
              <a:t>akut</a:t>
            </a:r>
            <a:r>
              <a:rPr lang="en-US" sz="1400" dirty="0"/>
              <a:t>. </a:t>
            </a:r>
            <a:r>
              <a:rPr lang="en-US" sz="1400" dirty="0" err="1"/>
              <a:t>Pada</a:t>
            </a:r>
            <a:r>
              <a:rPr lang="en-US" sz="1400" dirty="0"/>
              <a:t> </a:t>
            </a:r>
            <a:r>
              <a:rPr lang="en-US" sz="1400" dirty="0" err="1"/>
              <a:t>pasien-pasien</a:t>
            </a:r>
            <a:r>
              <a:rPr lang="en-US" sz="1400" dirty="0"/>
              <a:t> yang </a:t>
            </a:r>
            <a:r>
              <a:rPr lang="en-US" sz="1400" dirty="0" err="1"/>
              <a:t>mengidap</a:t>
            </a:r>
            <a:r>
              <a:rPr lang="en-US" sz="1400" dirty="0"/>
              <a:t> </a:t>
            </a:r>
            <a:r>
              <a:rPr lang="en-US" sz="1400" dirty="0" err="1"/>
              <a:t>hipertensi</a:t>
            </a:r>
            <a:r>
              <a:rPr lang="en-US" sz="1400" dirty="0"/>
              <a:t>, </a:t>
            </a:r>
            <a:r>
              <a:rPr lang="en-US" sz="1400" dirty="0" err="1"/>
              <a:t>efek</a:t>
            </a:r>
            <a:r>
              <a:rPr lang="en-US" sz="1400" dirty="0"/>
              <a:t> </a:t>
            </a:r>
            <a:r>
              <a:rPr lang="en-US" sz="1400" dirty="0" err="1"/>
              <a:t>samping</a:t>
            </a:r>
            <a:r>
              <a:rPr lang="en-US" sz="1400" dirty="0"/>
              <a:t> yang paling </a:t>
            </a:r>
            <a:r>
              <a:rPr lang="en-US" sz="1400" dirty="0" err="1"/>
              <a:t>umum</a:t>
            </a:r>
            <a:r>
              <a:rPr lang="en-US" sz="1400" dirty="0"/>
              <a:t> </a:t>
            </a:r>
            <a:r>
              <a:rPr lang="en-US" sz="1400" dirty="0" err="1"/>
              <a:t>adalah</a:t>
            </a:r>
            <a:r>
              <a:rPr lang="en-US" sz="1400" dirty="0"/>
              <a:t> </a:t>
            </a:r>
            <a:r>
              <a:rPr lang="en-US" sz="1400" dirty="0" err="1"/>
              <a:t>sakit</a:t>
            </a:r>
            <a:r>
              <a:rPr lang="en-US" sz="1400" dirty="0"/>
              <a:t> </a:t>
            </a:r>
            <a:r>
              <a:rPr lang="en-US" sz="1400" dirty="0" err="1"/>
              <a:t>kepala</a:t>
            </a:r>
            <a:r>
              <a:rPr lang="en-US" sz="1400" dirty="0"/>
              <a:t>, edema, </a:t>
            </a:r>
            <a:r>
              <a:rPr lang="en-US" sz="1400" dirty="0" err="1"/>
              <a:t>mengantuk</a:t>
            </a:r>
            <a:r>
              <a:rPr lang="en-US" sz="1400" dirty="0"/>
              <a:t>, </a:t>
            </a:r>
            <a:r>
              <a:rPr lang="en-US" sz="1400" dirty="0" err="1"/>
              <a:t>mual</a:t>
            </a:r>
            <a:r>
              <a:rPr lang="en-US" sz="1400" dirty="0"/>
              <a:t>, </a:t>
            </a:r>
            <a:r>
              <a:rPr lang="en-US" sz="1400" dirty="0" err="1"/>
              <a:t>nyeri</a:t>
            </a:r>
            <a:r>
              <a:rPr lang="en-US" sz="1400" dirty="0"/>
              <a:t> </a:t>
            </a:r>
            <a:r>
              <a:rPr lang="en-US" sz="1400" dirty="0" err="1"/>
              <a:t>perut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kejang</a:t>
            </a:r>
            <a:r>
              <a:rPr lang="en-US" sz="1400" dirty="0"/>
              <a:t> </a:t>
            </a:r>
            <a:r>
              <a:rPr lang="en-US" sz="1400" dirty="0" err="1"/>
              <a:t>otot</a:t>
            </a:r>
            <a:r>
              <a:rPr lang="en-US" sz="1400" dirty="0"/>
              <a:t>. </a:t>
            </a:r>
            <a:r>
              <a:rPr lang="en-US" sz="1400" dirty="0" err="1"/>
              <a:t>Penelitian</a:t>
            </a:r>
            <a:r>
              <a:rPr lang="en-US" sz="1400" dirty="0"/>
              <a:t> </a:t>
            </a:r>
            <a:r>
              <a:rPr lang="en-US" sz="1400" dirty="0" err="1"/>
              <a:t>baru</a:t>
            </a:r>
            <a:r>
              <a:rPr lang="en-US" sz="1400" dirty="0"/>
              <a:t> </a:t>
            </a:r>
            <a:r>
              <a:rPr lang="en-US" sz="1400" dirty="0" err="1"/>
              <a:t>memastikan</a:t>
            </a:r>
            <a:r>
              <a:rPr lang="en-US" sz="1400" dirty="0"/>
              <a:t> </a:t>
            </a:r>
            <a:r>
              <a:rPr lang="en-US" sz="1400" dirty="0" err="1"/>
              <a:t>bahwa</a:t>
            </a:r>
            <a:r>
              <a:rPr lang="en-US" sz="1400" dirty="0"/>
              <a:t> amlodipine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kerja</a:t>
            </a:r>
            <a:r>
              <a:rPr lang="en-US" sz="1400" dirty="0"/>
              <a:t> </a:t>
            </a:r>
            <a:r>
              <a:rPr lang="en-US" sz="1400" dirty="0" err="1"/>
              <a:t>panjang</a:t>
            </a:r>
            <a:r>
              <a:rPr lang="en-US" sz="1400" dirty="0"/>
              <a:t> </a:t>
            </a:r>
            <a:r>
              <a:rPr lang="en-US" sz="1400" dirty="0" err="1"/>
              <a:t>adalah</a:t>
            </a:r>
            <a:r>
              <a:rPr lang="en-US" sz="1400" dirty="0"/>
              <a:t> </a:t>
            </a:r>
            <a:r>
              <a:rPr lang="en-US" sz="1400" dirty="0" err="1"/>
              <a:t>obat</a:t>
            </a:r>
            <a:r>
              <a:rPr lang="en-US" sz="1400" dirty="0"/>
              <a:t> </a:t>
            </a:r>
            <a:r>
              <a:rPr lang="en-US" sz="1400" dirty="0" err="1"/>
              <a:t>hipertensi</a:t>
            </a:r>
            <a:r>
              <a:rPr lang="en-US" sz="1400" dirty="0"/>
              <a:t> </a:t>
            </a:r>
            <a:r>
              <a:rPr lang="en-US" sz="1400" dirty="0" err="1"/>
              <a:t>efektif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aman</a:t>
            </a:r>
            <a:r>
              <a:rPr lang="en-US" sz="1400" dirty="0"/>
              <a:t> (</a:t>
            </a:r>
            <a:r>
              <a:rPr lang="en-US" sz="1400" dirty="0" err="1"/>
              <a:t>Tjay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Raharja</a:t>
            </a:r>
            <a:r>
              <a:rPr lang="en-US" sz="1400" dirty="0"/>
              <a:t>, 2008).</a:t>
            </a:r>
          </a:p>
        </p:txBody>
      </p:sp>
    </p:spTree>
    <p:extLst>
      <p:ext uri="{BB962C8B-B14F-4D97-AF65-F5344CB8AC3E}">
        <p14:creationId xmlns:p14="http://schemas.microsoft.com/office/powerpoint/2010/main" val="7321680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981200" y="304800"/>
            <a:ext cx="4267200" cy="381000"/>
          </a:xfrm>
          <a:solidFill>
            <a:srgbClr val="FFFF00"/>
          </a:solidFill>
        </p:spPr>
        <p:txBody>
          <a:bodyPr/>
          <a:lstStyle/>
          <a:p>
            <a:r>
              <a:rPr lang="en-ID" sz="2400" dirty="0" smtClean="0">
                <a:latin typeface="Eras Bold ITC" pitchFamily="34" charset="0"/>
              </a:rPr>
              <a:t>Bab V . PENUTUP      </a:t>
            </a:r>
            <a:endParaRPr lang="en-US" sz="2400" dirty="0">
              <a:latin typeface="Eras Bold ITC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1066800"/>
            <a:ext cx="8382000" cy="4124206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lvl="0"/>
            <a:r>
              <a:rPr lang="en-US" b="1" dirty="0" err="1"/>
              <a:t>Kesimpulan</a:t>
            </a:r>
            <a:endParaRPr lang="en-US" dirty="0"/>
          </a:p>
          <a:p>
            <a:r>
              <a:rPr lang="en-US" sz="1400" dirty="0"/>
              <a:t> </a:t>
            </a:r>
          </a:p>
          <a:p>
            <a:r>
              <a:rPr lang="en-US" sz="1400" dirty="0" err="1"/>
              <a:t>Terapi</a:t>
            </a:r>
            <a:r>
              <a:rPr lang="en-US" sz="1400" dirty="0"/>
              <a:t> </a:t>
            </a:r>
            <a:r>
              <a:rPr lang="en-US" sz="1400" dirty="0" err="1"/>
              <a:t>obat</a:t>
            </a:r>
            <a:r>
              <a:rPr lang="en-US" sz="1400" dirty="0"/>
              <a:t> </a:t>
            </a:r>
            <a:r>
              <a:rPr lang="en-US" sz="1400" dirty="0" err="1"/>
              <a:t>hipertensi</a:t>
            </a:r>
            <a:r>
              <a:rPr lang="en-US" sz="1400" dirty="0"/>
              <a:t> di </a:t>
            </a:r>
            <a:r>
              <a:rPr lang="en-US" sz="1400" dirty="0" err="1"/>
              <a:t>puskesmas</a:t>
            </a:r>
            <a:r>
              <a:rPr lang="en-US" sz="1400" dirty="0"/>
              <a:t> </a:t>
            </a:r>
            <a:r>
              <a:rPr lang="en-US" sz="1400" dirty="0" err="1"/>
              <a:t>menggunakan</a:t>
            </a:r>
            <a:r>
              <a:rPr lang="en-US" sz="1400" dirty="0"/>
              <a:t> </a:t>
            </a:r>
            <a:r>
              <a:rPr lang="en-US" sz="1400" dirty="0" err="1"/>
              <a:t>terapi</a:t>
            </a:r>
            <a:r>
              <a:rPr lang="en-US" sz="1400" dirty="0"/>
              <a:t> </a:t>
            </a:r>
            <a:r>
              <a:rPr lang="en-US" sz="1400" dirty="0" err="1"/>
              <a:t>obat</a:t>
            </a:r>
            <a:r>
              <a:rPr lang="en-US" sz="1400" dirty="0"/>
              <a:t> </a:t>
            </a:r>
            <a:r>
              <a:rPr lang="en-US" sz="1400" dirty="0" err="1"/>
              <a:t>antihipetensi</a:t>
            </a:r>
            <a:r>
              <a:rPr lang="en-US" sz="1400" dirty="0"/>
              <a:t> </a:t>
            </a:r>
            <a:r>
              <a:rPr lang="en-US" sz="1400" dirty="0" err="1"/>
              <a:t>tunggal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kombinasi</a:t>
            </a:r>
            <a:r>
              <a:rPr lang="en-US" sz="1400" dirty="0"/>
              <a:t>. </a:t>
            </a:r>
            <a:r>
              <a:rPr lang="en-US" sz="1400" dirty="0" err="1"/>
              <a:t>Golongan</a:t>
            </a:r>
            <a:r>
              <a:rPr lang="en-US" sz="1400" dirty="0"/>
              <a:t> </a:t>
            </a:r>
            <a:r>
              <a:rPr lang="en-US" sz="1400" dirty="0" err="1"/>
              <a:t>obat</a:t>
            </a:r>
            <a:r>
              <a:rPr lang="en-US" sz="1400" dirty="0"/>
              <a:t> </a:t>
            </a:r>
            <a:r>
              <a:rPr lang="en-US" sz="1400" i="1" dirty="0"/>
              <a:t>Calcium Channel Blocker</a:t>
            </a:r>
            <a:r>
              <a:rPr lang="en-US" sz="1400" dirty="0"/>
              <a:t> </a:t>
            </a:r>
            <a:r>
              <a:rPr lang="en-US" sz="1400" dirty="0" err="1"/>
              <a:t>yaitu</a:t>
            </a:r>
            <a:r>
              <a:rPr lang="en-US" sz="1400" dirty="0"/>
              <a:t> </a:t>
            </a:r>
            <a:r>
              <a:rPr lang="en-US" sz="1400" dirty="0" err="1"/>
              <a:t>Amlodipin</a:t>
            </a:r>
            <a:r>
              <a:rPr lang="en-US" sz="1400" dirty="0"/>
              <a:t> </a:t>
            </a:r>
            <a:r>
              <a:rPr lang="en-US" sz="1400" dirty="0" err="1"/>
              <a:t>lebih</a:t>
            </a:r>
            <a:r>
              <a:rPr lang="en-US" sz="1400" dirty="0"/>
              <a:t> </a:t>
            </a:r>
            <a:r>
              <a:rPr lang="en-US" sz="1400" dirty="0" err="1"/>
              <a:t>banyak</a:t>
            </a:r>
            <a:r>
              <a:rPr lang="en-US" sz="1400" dirty="0"/>
              <a:t> </a:t>
            </a:r>
            <a:r>
              <a:rPr lang="en-US" sz="1400" dirty="0" err="1"/>
              <a:t>digunakan</a:t>
            </a:r>
            <a:r>
              <a:rPr lang="en-US" sz="1400" dirty="0"/>
              <a:t> </a:t>
            </a:r>
            <a:r>
              <a:rPr lang="en-US" sz="1400" dirty="0" err="1"/>
              <a:t>sebagai</a:t>
            </a:r>
            <a:r>
              <a:rPr lang="en-US" sz="1400" dirty="0"/>
              <a:t> </a:t>
            </a:r>
            <a:r>
              <a:rPr lang="en-US" sz="1400" dirty="0" err="1"/>
              <a:t>terapi</a:t>
            </a:r>
            <a:r>
              <a:rPr lang="en-US" sz="1400" dirty="0"/>
              <a:t> </a:t>
            </a:r>
            <a:r>
              <a:rPr lang="en-US" sz="1400" dirty="0" err="1"/>
              <a:t>tunggal</a:t>
            </a:r>
            <a:r>
              <a:rPr lang="en-US" sz="1400" dirty="0"/>
              <a:t> </a:t>
            </a:r>
            <a:r>
              <a:rPr lang="en-US" sz="1400" dirty="0" err="1"/>
              <a:t>pengobatan</a:t>
            </a:r>
            <a:r>
              <a:rPr lang="en-US" sz="1400" dirty="0"/>
              <a:t> </a:t>
            </a:r>
            <a:r>
              <a:rPr lang="en-US" sz="1400" dirty="0" err="1"/>
              <a:t>hipertensi</a:t>
            </a:r>
            <a:r>
              <a:rPr lang="en-US" sz="1400" dirty="0"/>
              <a:t> </a:t>
            </a:r>
            <a:r>
              <a:rPr lang="en-US" sz="1400" dirty="0" err="1"/>
              <a:t>dibandingkan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golongan</a:t>
            </a:r>
            <a:r>
              <a:rPr lang="en-US" sz="1400" dirty="0"/>
              <a:t> </a:t>
            </a:r>
            <a:r>
              <a:rPr lang="en-US" sz="1400" dirty="0" err="1"/>
              <a:t>antihipertensi</a:t>
            </a:r>
            <a:r>
              <a:rPr lang="en-US" sz="1400" dirty="0"/>
              <a:t> </a:t>
            </a:r>
            <a:r>
              <a:rPr lang="en-US" sz="1400" dirty="0" err="1"/>
              <a:t>lainnya</a:t>
            </a:r>
            <a:r>
              <a:rPr lang="en-US" sz="1400" dirty="0"/>
              <a:t>. </a:t>
            </a:r>
            <a:r>
              <a:rPr lang="en-US" sz="1400" dirty="0" err="1"/>
              <a:t>Terapi</a:t>
            </a:r>
            <a:r>
              <a:rPr lang="en-US" sz="1400" dirty="0"/>
              <a:t> </a:t>
            </a:r>
            <a:r>
              <a:rPr lang="en-US" sz="1400" dirty="0" err="1"/>
              <a:t>kombinasi</a:t>
            </a:r>
            <a:r>
              <a:rPr lang="en-US" sz="1400" dirty="0"/>
              <a:t> yang </a:t>
            </a:r>
            <a:r>
              <a:rPr lang="en-US" sz="1400" dirty="0" err="1"/>
              <a:t>sering</a:t>
            </a:r>
            <a:r>
              <a:rPr lang="en-US" sz="1400" dirty="0"/>
              <a:t> </a:t>
            </a:r>
            <a:r>
              <a:rPr lang="en-US" sz="1400" dirty="0" err="1"/>
              <a:t>digunakan</a:t>
            </a:r>
            <a:r>
              <a:rPr lang="en-US" sz="1400" dirty="0"/>
              <a:t> </a:t>
            </a:r>
            <a:r>
              <a:rPr lang="en-US" sz="1400" dirty="0" err="1"/>
              <a:t>adalah</a:t>
            </a:r>
            <a:r>
              <a:rPr lang="en-US" sz="1400" dirty="0"/>
              <a:t> </a:t>
            </a:r>
            <a:r>
              <a:rPr lang="en-US" sz="1400" dirty="0" err="1"/>
              <a:t>kombinasi</a:t>
            </a:r>
            <a:r>
              <a:rPr lang="en-US" sz="1400" dirty="0"/>
              <a:t> </a:t>
            </a:r>
            <a:r>
              <a:rPr lang="en-US" sz="1400" dirty="0" err="1"/>
              <a:t>antara</a:t>
            </a:r>
            <a:r>
              <a:rPr lang="en-US" sz="1400" dirty="0"/>
              <a:t> </a:t>
            </a:r>
            <a:r>
              <a:rPr lang="en-US" sz="1400" dirty="0" err="1"/>
              <a:t>Hidroklortiazid</a:t>
            </a:r>
            <a:r>
              <a:rPr lang="en-US" sz="1400" dirty="0"/>
              <a:t> (HCT) </a:t>
            </a:r>
            <a:r>
              <a:rPr lang="en-US" sz="1400" dirty="0" err="1"/>
              <a:t>dengan</a:t>
            </a:r>
            <a:r>
              <a:rPr lang="en-US" sz="1400" dirty="0"/>
              <a:t> Captopril, </a:t>
            </a:r>
            <a:r>
              <a:rPr lang="en-US" sz="1400" dirty="0" err="1"/>
              <a:t>Amlodipin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HCT, </a:t>
            </a:r>
            <a:r>
              <a:rPr lang="en-US" sz="1400" dirty="0" err="1"/>
              <a:t>serta</a:t>
            </a:r>
            <a:r>
              <a:rPr lang="en-US" sz="1400" dirty="0"/>
              <a:t> </a:t>
            </a:r>
            <a:r>
              <a:rPr lang="en-US" sz="1400" dirty="0" err="1"/>
              <a:t>Amlodipin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Furosemid</a:t>
            </a:r>
            <a:r>
              <a:rPr lang="en-US" sz="1400" dirty="0"/>
              <a:t>.</a:t>
            </a:r>
          </a:p>
          <a:p>
            <a:r>
              <a:rPr lang="en-US" sz="1400" dirty="0"/>
              <a:t> 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b="1" dirty="0"/>
              <a:t>Saran</a:t>
            </a:r>
            <a:endParaRPr lang="en-US" dirty="0"/>
          </a:p>
          <a:p>
            <a:r>
              <a:rPr lang="en-US" b="1" dirty="0"/>
              <a:t> </a:t>
            </a:r>
            <a:endParaRPr lang="en-US" dirty="0"/>
          </a:p>
          <a:p>
            <a:r>
              <a:rPr lang="en-US" sz="1400" dirty="0" err="1"/>
              <a:t>Perlu</a:t>
            </a:r>
            <a:r>
              <a:rPr lang="en-US" sz="1400" dirty="0"/>
              <a:t>  </a:t>
            </a:r>
            <a:r>
              <a:rPr lang="en-US" sz="1400" dirty="0" err="1"/>
              <a:t>dilakukan</a:t>
            </a:r>
            <a:r>
              <a:rPr lang="en-US" sz="1400" dirty="0"/>
              <a:t>  </a:t>
            </a:r>
            <a:r>
              <a:rPr lang="en-US" sz="1400" dirty="0" err="1"/>
              <a:t>penelitian</a:t>
            </a:r>
            <a:r>
              <a:rPr lang="en-US" sz="1400" dirty="0"/>
              <a:t>  </a:t>
            </a:r>
            <a:r>
              <a:rPr lang="en-US" sz="1400" dirty="0" err="1"/>
              <a:t>selanjutnya</a:t>
            </a:r>
            <a:r>
              <a:rPr lang="en-US" sz="1400" dirty="0"/>
              <a:t>  </a:t>
            </a:r>
            <a:r>
              <a:rPr lang="en-US" sz="1400" dirty="0" err="1"/>
              <a:t>untuk</a:t>
            </a:r>
            <a:r>
              <a:rPr lang="en-US" sz="1400" dirty="0"/>
              <a:t>  </a:t>
            </a:r>
            <a:r>
              <a:rPr lang="en-US" sz="1400" dirty="0" err="1"/>
              <a:t>dapat</a:t>
            </a:r>
            <a:r>
              <a:rPr lang="en-US" sz="1400" dirty="0"/>
              <a:t>  </a:t>
            </a:r>
            <a:r>
              <a:rPr lang="en-US" sz="1400" dirty="0" err="1"/>
              <a:t>melakukan</a:t>
            </a:r>
            <a:r>
              <a:rPr lang="en-US" sz="1400" dirty="0"/>
              <a:t>  </a:t>
            </a:r>
            <a:r>
              <a:rPr lang="en-US" sz="1400" dirty="0" err="1"/>
              <a:t>evaluasi</a:t>
            </a:r>
            <a:endParaRPr lang="en-US" sz="1400" dirty="0"/>
          </a:p>
          <a:p>
            <a:r>
              <a:rPr lang="en-US" sz="1400" dirty="0"/>
              <a:t> </a:t>
            </a:r>
          </a:p>
          <a:p>
            <a:r>
              <a:rPr lang="en-US" sz="1400" dirty="0" err="1"/>
              <a:t>efektivitas</a:t>
            </a:r>
            <a:r>
              <a:rPr lang="en-US" sz="1400" dirty="0"/>
              <a:t> </a:t>
            </a:r>
            <a:r>
              <a:rPr lang="en-US" sz="1400" dirty="0" err="1"/>
              <a:t>obat</a:t>
            </a:r>
            <a:r>
              <a:rPr lang="en-US" sz="1400" dirty="0"/>
              <a:t> </a:t>
            </a:r>
            <a:r>
              <a:rPr lang="en-US" sz="1400" dirty="0" err="1"/>
              <a:t>antihpertensi</a:t>
            </a:r>
            <a:r>
              <a:rPr lang="en-US" sz="1400" dirty="0"/>
              <a:t> </a:t>
            </a:r>
            <a:r>
              <a:rPr lang="en-US" sz="1400" dirty="0" err="1"/>
              <a:t>tidak</a:t>
            </a:r>
            <a:r>
              <a:rPr lang="en-US" sz="1400" dirty="0"/>
              <a:t> </a:t>
            </a:r>
            <a:r>
              <a:rPr lang="en-US" sz="1400" dirty="0" err="1"/>
              <a:t>hanya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pemeriksaan</a:t>
            </a:r>
            <a:r>
              <a:rPr lang="en-US" sz="1400" dirty="0"/>
              <a:t> </a:t>
            </a:r>
            <a:r>
              <a:rPr lang="en-US" sz="1400" dirty="0" err="1"/>
              <a:t>darah</a:t>
            </a:r>
            <a:r>
              <a:rPr lang="en-US" sz="1400" dirty="0"/>
              <a:t> </a:t>
            </a:r>
            <a:r>
              <a:rPr lang="en-US" sz="1400" dirty="0" err="1"/>
              <a:t>tetapi</a:t>
            </a:r>
            <a:r>
              <a:rPr lang="en-US" sz="1400" dirty="0"/>
              <a:t> </a:t>
            </a:r>
            <a:r>
              <a:rPr lang="en-US" sz="1400" dirty="0" err="1"/>
              <a:t>juga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pemeriksaan</a:t>
            </a:r>
            <a:r>
              <a:rPr lang="en-US" sz="1400" dirty="0"/>
              <a:t> </a:t>
            </a:r>
            <a:r>
              <a:rPr lang="en-US" sz="1400" dirty="0" err="1"/>
              <a:t>kondisi</a:t>
            </a:r>
            <a:r>
              <a:rPr lang="en-US" sz="1400" dirty="0"/>
              <a:t> </a:t>
            </a:r>
            <a:r>
              <a:rPr lang="en-US" sz="1400" dirty="0" err="1"/>
              <a:t>pasien</a:t>
            </a:r>
            <a:r>
              <a:rPr lang="en-US" sz="1400" dirty="0"/>
              <a:t> yang </a:t>
            </a:r>
            <a:r>
              <a:rPr lang="en-US" sz="1400" dirty="0" err="1"/>
              <a:t>lainnya</a:t>
            </a:r>
            <a:r>
              <a:rPr lang="en-US" sz="1400" dirty="0"/>
              <a:t> </a:t>
            </a:r>
            <a:r>
              <a:rPr lang="en-US" sz="1400" dirty="0" err="1"/>
              <a:t>berupa</a:t>
            </a:r>
            <a:r>
              <a:rPr lang="en-US" sz="1400" dirty="0"/>
              <a:t> </a:t>
            </a:r>
            <a:r>
              <a:rPr lang="en-US" sz="1400" dirty="0" err="1"/>
              <a:t>hasil</a:t>
            </a:r>
            <a:r>
              <a:rPr lang="en-US" sz="1400" dirty="0"/>
              <a:t> </a:t>
            </a:r>
            <a:r>
              <a:rPr lang="en-US" sz="1400" dirty="0" err="1"/>
              <a:t>pemeriksaan</a:t>
            </a:r>
            <a:r>
              <a:rPr lang="en-US" sz="1400" dirty="0"/>
              <a:t> </a:t>
            </a:r>
            <a:r>
              <a:rPr lang="en-US" sz="1400" dirty="0" err="1"/>
              <a:t>laboratorium</a:t>
            </a:r>
            <a:r>
              <a:rPr lang="en-US" sz="1400" dirty="0"/>
              <a:t> yang </a:t>
            </a:r>
            <a:r>
              <a:rPr lang="en-US" sz="1400" dirty="0" err="1"/>
              <a:t>meliputi</a:t>
            </a:r>
            <a:r>
              <a:rPr lang="en-US" sz="1400" dirty="0"/>
              <a:t> </a:t>
            </a:r>
            <a:r>
              <a:rPr lang="en-US" sz="1400" dirty="0" err="1"/>
              <a:t>fungsi</a:t>
            </a:r>
            <a:r>
              <a:rPr lang="en-US" sz="1400" dirty="0"/>
              <a:t> organ </a:t>
            </a:r>
            <a:r>
              <a:rPr lang="en-US" sz="1400" dirty="0" err="1"/>
              <a:t>hati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ginjal</a:t>
            </a:r>
            <a:r>
              <a:rPr lang="en-US" sz="1400" dirty="0"/>
              <a:t>, </a:t>
            </a:r>
            <a:r>
              <a:rPr lang="en-US" sz="1400" dirty="0" err="1"/>
              <a:t>karena</a:t>
            </a:r>
            <a:r>
              <a:rPr lang="en-US" sz="1400" dirty="0"/>
              <a:t> </a:t>
            </a:r>
            <a:r>
              <a:rPr lang="en-US" sz="1400" dirty="0" err="1"/>
              <a:t>pada</a:t>
            </a:r>
            <a:r>
              <a:rPr lang="en-US" sz="1400" dirty="0"/>
              <a:t> </a:t>
            </a:r>
            <a:r>
              <a:rPr lang="en-US" sz="1400" dirty="0" err="1"/>
              <a:t>pasien</a:t>
            </a:r>
            <a:r>
              <a:rPr lang="en-US" sz="1400" dirty="0"/>
              <a:t> yang </a:t>
            </a:r>
            <a:r>
              <a:rPr lang="en-US" sz="1400" dirty="0" err="1"/>
              <a:t>mengalami</a:t>
            </a:r>
            <a:r>
              <a:rPr lang="en-US" sz="1400" dirty="0"/>
              <a:t> </a:t>
            </a:r>
            <a:r>
              <a:rPr lang="en-US" sz="1400" dirty="0" err="1"/>
              <a:t>penurunan</a:t>
            </a:r>
            <a:r>
              <a:rPr lang="en-US" sz="1400" dirty="0"/>
              <a:t> </a:t>
            </a:r>
            <a:r>
              <a:rPr lang="en-US" sz="1400" dirty="0" err="1"/>
              <a:t>fungsi</a:t>
            </a:r>
            <a:r>
              <a:rPr lang="en-US" sz="1400" dirty="0"/>
              <a:t> </a:t>
            </a:r>
            <a:r>
              <a:rPr lang="en-US" sz="1400" dirty="0" err="1"/>
              <a:t>ginjal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hati</a:t>
            </a:r>
            <a:r>
              <a:rPr lang="en-US" sz="1400" dirty="0"/>
              <a:t> </a:t>
            </a:r>
            <a:r>
              <a:rPr lang="en-US" sz="1400" dirty="0" err="1"/>
              <a:t>diperlukan</a:t>
            </a:r>
            <a:r>
              <a:rPr lang="en-US" sz="1400" dirty="0"/>
              <a:t> </a:t>
            </a:r>
            <a:r>
              <a:rPr lang="en-US" sz="1400" dirty="0" err="1"/>
              <a:t>penyesuaian</a:t>
            </a:r>
            <a:r>
              <a:rPr lang="en-US" sz="1400" dirty="0"/>
              <a:t> </a:t>
            </a:r>
            <a:r>
              <a:rPr lang="en-US" sz="1400" dirty="0" err="1"/>
              <a:t>dosis</a:t>
            </a:r>
            <a:r>
              <a:rPr lang="en-US" sz="1400" dirty="0"/>
              <a:t> (</a:t>
            </a:r>
            <a:r>
              <a:rPr lang="en-US" sz="1400" i="1" dirty="0"/>
              <a:t>adjustment dose).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0721011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981200" y="2286000"/>
            <a:ext cx="5181600" cy="914400"/>
          </a:xfrm>
          <a:solidFill>
            <a:schemeClr val="accent6"/>
          </a:solidFill>
        </p:spPr>
        <p:txBody>
          <a:bodyPr/>
          <a:lstStyle/>
          <a:p>
            <a:pPr algn="just"/>
            <a:r>
              <a:rPr lang="en-US" dirty="0" err="1" smtClean="0">
                <a:solidFill>
                  <a:srgbClr val="FFFF00"/>
                </a:solidFill>
                <a:latin typeface="Eras Bold ITC" panose="020B0907030504020204" pitchFamily="34" charset="0"/>
              </a:rPr>
              <a:t>Terima</a:t>
            </a:r>
            <a:r>
              <a:rPr lang="en-US" dirty="0" smtClean="0">
                <a:solidFill>
                  <a:srgbClr val="FFFF00"/>
                </a:solidFill>
                <a:latin typeface="Eras Bold ITC" panose="020B0907030504020204" pitchFamily="34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Eras Bold ITC" panose="020B0907030504020204" pitchFamily="34" charset="0"/>
              </a:rPr>
              <a:t>K</a:t>
            </a:r>
            <a:r>
              <a:rPr lang="en-US" dirty="0" err="1" smtClean="0">
                <a:solidFill>
                  <a:srgbClr val="FFFF00"/>
                </a:solidFill>
                <a:latin typeface="Eras Bold ITC" panose="020B0907030504020204" pitchFamily="34" charset="0"/>
              </a:rPr>
              <a:t>asih</a:t>
            </a:r>
            <a:endParaRPr lang="en-US" dirty="0">
              <a:solidFill>
                <a:srgbClr val="FFFF00"/>
              </a:solidFill>
              <a:latin typeface="Eras Bold ITC" panose="020B0907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95513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2537</TotalTime>
  <Words>1277</Words>
  <Application>Microsoft Office PowerPoint</Application>
  <PresentationFormat>On-screen Show (4:3)</PresentationFormat>
  <Paragraphs>328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KAJIAN LITERATUR  PROFIL  PERESEPAN  OBAT ANTIHIPERTENSI DI PUSKESMAS KOTA BALIKPAPAN</vt:lpstr>
      <vt:lpstr>Bab I Pendahuluan</vt:lpstr>
      <vt:lpstr>A. PERESEPAN OBAT</vt:lpstr>
      <vt:lpstr>PowerPoint Presentation</vt:lpstr>
      <vt:lpstr>PowerPoint Presentation</vt:lpstr>
      <vt:lpstr>F. TATA LAKSANA HIPERTENSI</vt:lpstr>
      <vt:lpstr>G. OBAT – OBAT HIPERTENSI</vt:lpstr>
      <vt:lpstr>Bab III METODOLOGI PENELITIAN  </vt:lpstr>
      <vt:lpstr>Bab IV PEMBAHASAN</vt:lpstr>
      <vt:lpstr>Tabel 4. Data Kunjungan Pasien Hipertensi di Puskesmas Samarinda </vt:lpstr>
      <vt:lpstr>Tabel 5 . Data kunjungan Pasien Hipertensi di PKM Margo Mulyo</vt:lpstr>
      <vt:lpstr>Tabel 6 Peresepan Obat Antihipertensi dan penggolongan nya di PKM Gunung Samarinda Periode Oktober – Desember 2017</vt:lpstr>
      <vt:lpstr>Tabel 7. Penggunaan Obat Antihipertensi di Puskesmas Margo Mulyo Periode Januari – Maret 2017  </vt:lpstr>
      <vt:lpstr>Bab V . PENUTUP      </vt:lpstr>
      <vt:lpstr>Terima Kasih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KAJIAN LITERATUR POLA PERESEPAN  PENGGUNAAN OBAT ANTIHIPERTENSI PADA PASIEN RAWAT JALAN DI FASILITAS KESEHATAN KOTA BALIKPAPAN</dc:title>
  <dc:creator>toshiba</dc:creator>
  <cp:lastModifiedBy>ismail - [2010]</cp:lastModifiedBy>
  <cp:revision>84</cp:revision>
  <dcterms:created xsi:type="dcterms:W3CDTF">2020-05-15T17:18:03Z</dcterms:created>
  <dcterms:modified xsi:type="dcterms:W3CDTF">2020-07-16T22:56:14Z</dcterms:modified>
</cp:coreProperties>
</file>