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48" r:id="rId2"/>
    <p:sldMasterId id="2147483658" r:id="rId3"/>
  </p:sldMasterIdLst>
  <p:notesMasterIdLst>
    <p:notesMasterId r:id="rId15"/>
  </p:notesMasterIdLst>
  <p:handoutMasterIdLst>
    <p:handoutMasterId r:id="rId16"/>
  </p:handoutMasterIdLst>
  <p:sldIdLst>
    <p:sldId id="256" r:id="rId4"/>
    <p:sldId id="257" r:id="rId5"/>
    <p:sldId id="297" r:id="rId6"/>
    <p:sldId id="295" r:id="rId7"/>
    <p:sldId id="258" r:id="rId8"/>
    <p:sldId id="286" r:id="rId9"/>
    <p:sldId id="281" r:id="rId10"/>
    <p:sldId id="298" r:id="rId11"/>
    <p:sldId id="299" r:id="rId12"/>
    <p:sldId id="296" r:id="rId13"/>
    <p:sldId id="300" r:id="rId14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F26D9A"/>
    <a:srgbClr val="76B1D1"/>
    <a:srgbClr val="F3C04A"/>
    <a:srgbClr val="A0C4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756" y="72"/>
      </p:cViewPr>
      <p:guideLst>
        <p:guide orient="horz" pos="180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5850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A75852-6BBB-4A67-A4C6-3F253524618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8A0E052-948D-4F68-A403-65B83B2EC4FF}">
      <dgm:prSet phldrT="[Text]"/>
      <dgm:spPr/>
      <dgm:t>
        <a:bodyPr/>
        <a:lstStyle/>
        <a:p>
          <a:r>
            <a:rPr lang="en-ID" dirty="0" err="1" smtClean="0"/>
            <a:t>Rumusan</a:t>
          </a:r>
          <a:r>
            <a:rPr lang="en-ID" dirty="0" smtClean="0"/>
            <a:t> </a:t>
          </a:r>
          <a:r>
            <a:rPr lang="en-ID" dirty="0" err="1" smtClean="0"/>
            <a:t>masalah</a:t>
          </a:r>
          <a:endParaRPr lang="en-US" dirty="0"/>
        </a:p>
      </dgm:t>
    </dgm:pt>
    <dgm:pt modelId="{C5AA5BE6-5B3E-453C-AB57-412322036690}" type="parTrans" cxnId="{5334E575-FBCE-4ECB-8CDD-D97379B177FE}">
      <dgm:prSet/>
      <dgm:spPr/>
      <dgm:t>
        <a:bodyPr/>
        <a:lstStyle/>
        <a:p>
          <a:endParaRPr lang="en-US"/>
        </a:p>
      </dgm:t>
    </dgm:pt>
    <dgm:pt modelId="{C92A2374-A07E-45A9-95CA-82741A8A3A88}" type="sibTrans" cxnId="{5334E575-FBCE-4ECB-8CDD-D97379B177FE}">
      <dgm:prSet/>
      <dgm:spPr/>
      <dgm:t>
        <a:bodyPr/>
        <a:lstStyle/>
        <a:p>
          <a:endParaRPr lang="en-US"/>
        </a:p>
      </dgm:t>
    </dgm:pt>
    <dgm:pt modelId="{6E295A04-E0E7-4E8B-8D55-09EF9C15AE41}">
      <dgm:prSet phldrT="[Text]"/>
      <dgm:spPr/>
      <dgm:t>
        <a:bodyPr/>
        <a:lstStyle/>
        <a:p>
          <a:r>
            <a:rPr lang="en-ID" dirty="0" err="1" smtClean="0"/>
            <a:t>Tujuan</a:t>
          </a:r>
          <a:r>
            <a:rPr lang="en-ID" dirty="0" smtClean="0"/>
            <a:t> </a:t>
          </a:r>
          <a:r>
            <a:rPr lang="en-ID" dirty="0" err="1" smtClean="0"/>
            <a:t>penelitian</a:t>
          </a:r>
          <a:endParaRPr lang="en-US" dirty="0"/>
        </a:p>
      </dgm:t>
    </dgm:pt>
    <dgm:pt modelId="{A2425A09-8876-4FA0-A5C6-5CA29618CF1B}" type="parTrans" cxnId="{8533985C-DE04-4703-99CD-C564132F04C8}">
      <dgm:prSet/>
      <dgm:spPr/>
      <dgm:t>
        <a:bodyPr/>
        <a:lstStyle/>
        <a:p>
          <a:endParaRPr lang="en-US"/>
        </a:p>
      </dgm:t>
    </dgm:pt>
    <dgm:pt modelId="{00224C55-E659-4549-B746-A9A3545D3FEC}" type="sibTrans" cxnId="{8533985C-DE04-4703-99CD-C564132F04C8}">
      <dgm:prSet/>
      <dgm:spPr/>
      <dgm:t>
        <a:bodyPr/>
        <a:lstStyle/>
        <a:p>
          <a:endParaRPr lang="en-US"/>
        </a:p>
      </dgm:t>
    </dgm:pt>
    <dgm:pt modelId="{D71740D5-396A-475F-9F44-C2A0B9425886}">
      <dgm:prSet phldrT="[Text]"/>
      <dgm:spPr/>
      <dgm:t>
        <a:bodyPr/>
        <a:lstStyle/>
        <a:p>
          <a:r>
            <a:rPr lang="en-ID" dirty="0" err="1" smtClean="0"/>
            <a:t>Manfaat</a:t>
          </a:r>
          <a:r>
            <a:rPr lang="en-ID" dirty="0" smtClean="0"/>
            <a:t> </a:t>
          </a:r>
          <a:r>
            <a:rPr lang="en-ID" dirty="0" err="1" smtClean="0"/>
            <a:t>penelitian</a:t>
          </a:r>
          <a:endParaRPr lang="en-US" dirty="0"/>
        </a:p>
      </dgm:t>
    </dgm:pt>
    <dgm:pt modelId="{3C1EC566-FD1C-40DC-86A3-09CC7F5C8F66}" type="parTrans" cxnId="{BDC0E695-3BDC-4E71-B53D-F4E9586366E2}">
      <dgm:prSet/>
      <dgm:spPr/>
      <dgm:t>
        <a:bodyPr/>
        <a:lstStyle/>
        <a:p>
          <a:endParaRPr lang="en-US"/>
        </a:p>
      </dgm:t>
    </dgm:pt>
    <dgm:pt modelId="{3A3DD374-1D85-4F6D-ABC6-A8F623C70A9B}" type="sibTrans" cxnId="{BDC0E695-3BDC-4E71-B53D-F4E9586366E2}">
      <dgm:prSet/>
      <dgm:spPr/>
      <dgm:t>
        <a:bodyPr/>
        <a:lstStyle/>
        <a:p>
          <a:endParaRPr lang="en-US"/>
        </a:p>
      </dgm:t>
    </dgm:pt>
    <dgm:pt modelId="{2A9FA2D3-828D-495D-8DA2-49219FD385B5}">
      <dgm:prSet/>
      <dgm:spPr/>
      <dgm:t>
        <a:bodyPr/>
        <a:lstStyle/>
        <a:p>
          <a:r>
            <a:rPr lang="en-ID" dirty="0" err="1" smtClean="0"/>
            <a:t>Bagaimanakah</a:t>
          </a:r>
          <a:r>
            <a:rPr lang="en-ID" dirty="0" smtClean="0"/>
            <a:t> </a:t>
          </a:r>
          <a:r>
            <a:rPr lang="en-ID" dirty="0" err="1" smtClean="0"/>
            <a:t>tingkat</a:t>
          </a:r>
          <a:r>
            <a:rPr lang="en-ID" dirty="0" smtClean="0"/>
            <a:t> </a:t>
          </a:r>
          <a:r>
            <a:rPr lang="en-ID" dirty="0" err="1" smtClean="0"/>
            <a:t>kepuasan</a:t>
          </a:r>
          <a:r>
            <a:rPr lang="en-ID" dirty="0" smtClean="0"/>
            <a:t> </a:t>
          </a:r>
          <a:r>
            <a:rPr lang="en-ID" dirty="0" err="1" smtClean="0"/>
            <a:t>pasien</a:t>
          </a:r>
          <a:r>
            <a:rPr lang="en-ID" dirty="0" smtClean="0"/>
            <a:t> </a:t>
          </a:r>
          <a:r>
            <a:rPr lang="en-ID" dirty="0" err="1" smtClean="0"/>
            <a:t>terhadap</a:t>
          </a:r>
          <a:r>
            <a:rPr lang="en-ID" dirty="0" smtClean="0"/>
            <a:t> </a:t>
          </a:r>
          <a:r>
            <a:rPr lang="en-ID" dirty="0" err="1" smtClean="0"/>
            <a:t>mutu</a:t>
          </a:r>
          <a:r>
            <a:rPr lang="en-ID" dirty="0" smtClean="0"/>
            <a:t> </a:t>
          </a:r>
          <a:r>
            <a:rPr lang="en-ID" dirty="0" err="1" smtClean="0"/>
            <a:t>pelayanan</a:t>
          </a:r>
          <a:r>
            <a:rPr lang="en-ID" dirty="0" smtClean="0"/>
            <a:t> </a:t>
          </a:r>
          <a:r>
            <a:rPr lang="en-ID" dirty="0" err="1" smtClean="0"/>
            <a:t>kefarmasian</a:t>
          </a:r>
          <a:r>
            <a:rPr lang="en-ID" dirty="0" smtClean="0"/>
            <a:t> </a:t>
          </a:r>
          <a:r>
            <a:rPr lang="en-ID" dirty="0" err="1" smtClean="0"/>
            <a:t>diapotek</a:t>
          </a:r>
          <a:endParaRPr lang="en-US" dirty="0"/>
        </a:p>
      </dgm:t>
    </dgm:pt>
    <dgm:pt modelId="{69F08BBE-46A4-40FB-991E-1CD09696FA5F}" type="parTrans" cxnId="{4C7B57F4-1687-4064-A1B0-578E52A61EEE}">
      <dgm:prSet/>
      <dgm:spPr/>
      <dgm:t>
        <a:bodyPr/>
        <a:lstStyle/>
        <a:p>
          <a:endParaRPr lang="en-US"/>
        </a:p>
      </dgm:t>
    </dgm:pt>
    <dgm:pt modelId="{27D0ED48-48E3-4336-8765-9CB8C4818628}" type="sibTrans" cxnId="{4C7B57F4-1687-4064-A1B0-578E52A61EEE}">
      <dgm:prSet/>
      <dgm:spPr/>
      <dgm:t>
        <a:bodyPr/>
        <a:lstStyle/>
        <a:p>
          <a:endParaRPr lang="en-US"/>
        </a:p>
      </dgm:t>
    </dgm:pt>
    <dgm:pt modelId="{D03B4901-7952-4F12-8173-B1B9C677D03A}">
      <dgm:prSet/>
      <dgm:spPr/>
      <dgm:t>
        <a:bodyPr/>
        <a:lstStyle/>
        <a:p>
          <a:r>
            <a:rPr lang="en-ID" dirty="0" err="1" smtClean="0"/>
            <a:t>Untuk</a:t>
          </a:r>
          <a:r>
            <a:rPr lang="en-ID" dirty="0" smtClean="0"/>
            <a:t> </a:t>
          </a:r>
          <a:r>
            <a:rPr lang="en-ID" dirty="0" err="1" smtClean="0"/>
            <a:t>mengetahuai</a:t>
          </a:r>
          <a:r>
            <a:rPr lang="en-ID" dirty="0" smtClean="0"/>
            <a:t> </a:t>
          </a:r>
          <a:r>
            <a:rPr lang="en-ID" dirty="0" err="1" smtClean="0"/>
            <a:t>tingkat</a:t>
          </a:r>
          <a:r>
            <a:rPr lang="en-ID" dirty="0" smtClean="0"/>
            <a:t> </a:t>
          </a:r>
          <a:r>
            <a:rPr lang="en-ID" dirty="0" err="1" smtClean="0"/>
            <a:t>kepuasan</a:t>
          </a:r>
          <a:r>
            <a:rPr lang="en-ID" dirty="0" smtClean="0"/>
            <a:t> </a:t>
          </a:r>
          <a:r>
            <a:rPr lang="en-ID" dirty="0" err="1" smtClean="0"/>
            <a:t>pasien</a:t>
          </a:r>
          <a:r>
            <a:rPr lang="en-ID" dirty="0" smtClean="0"/>
            <a:t> </a:t>
          </a:r>
          <a:r>
            <a:rPr lang="en-ID" dirty="0" err="1" smtClean="0"/>
            <a:t>terhadap</a:t>
          </a:r>
          <a:r>
            <a:rPr lang="en-ID" dirty="0" smtClean="0"/>
            <a:t> </a:t>
          </a:r>
          <a:r>
            <a:rPr lang="en-ID" dirty="0" err="1" smtClean="0"/>
            <a:t>mutu</a:t>
          </a:r>
          <a:r>
            <a:rPr lang="en-ID" dirty="0" smtClean="0"/>
            <a:t> </a:t>
          </a:r>
          <a:r>
            <a:rPr lang="en-ID" dirty="0" err="1" smtClean="0"/>
            <a:t>pelayanan</a:t>
          </a:r>
          <a:r>
            <a:rPr lang="en-ID" dirty="0" smtClean="0"/>
            <a:t> </a:t>
          </a:r>
          <a:r>
            <a:rPr lang="en-ID" dirty="0" err="1" smtClean="0"/>
            <a:t>kefarmasian</a:t>
          </a:r>
          <a:r>
            <a:rPr lang="en-ID" dirty="0" smtClean="0"/>
            <a:t> </a:t>
          </a:r>
          <a:r>
            <a:rPr lang="en-ID" dirty="0" err="1" smtClean="0"/>
            <a:t>diapotek</a:t>
          </a:r>
          <a:endParaRPr lang="en-US" dirty="0"/>
        </a:p>
      </dgm:t>
    </dgm:pt>
    <dgm:pt modelId="{9D4FD73B-AB5A-4034-A4AA-C4E15681B730}" type="parTrans" cxnId="{A12E1F6C-393B-4CAC-A0AB-1EBB97D48F51}">
      <dgm:prSet/>
      <dgm:spPr/>
      <dgm:t>
        <a:bodyPr/>
        <a:lstStyle/>
        <a:p>
          <a:endParaRPr lang="en-US"/>
        </a:p>
      </dgm:t>
    </dgm:pt>
    <dgm:pt modelId="{F12980BD-C5F6-44AC-ADB1-8D6289F9851C}" type="sibTrans" cxnId="{A12E1F6C-393B-4CAC-A0AB-1EBB97D48F51}">
      <dgm:prSet/>
      <dgm:spPr/>
      <dgm:t>
        <a:bodyPr/>
        <a:lstStyle/>
        <a:p>
          <a:endParaRPr lang="en-US"/>
        </a:p>
      </dgm:t>
    </dgm:pt>
    <dgm:pt modelId="{D1691854-173E-4EB7-BD52-DBE6BE0F2E82}">
      <dgm:prSet/>
      <dgm:spPr/>
      <dgm:t>
        <a:bodyPr/>
        <a:lstStyle/>
        <a:p>
          <a:r>
            <a:rPr lang="en-ID" dirty="0" err="1" smtClean="0"/>
            <a:t>Secara</a:t>
          </a:r>
          <a:r>
            <a:rPr lang="en-ID" dirty="0" smtClean="0"/>
            <a:t> </a:t>
          </a:r>
          <a:r>
            <a:rPr lang="en-ID" dirty="0" err="1" smtClean="0"/>
            <a:t>umum</a:t>
          </a:r>
          <a:r>
            <a:rPr lang="en-ID" dirty="0" smtClean="0"/>
            <a:t> </a:t>
          </a:r>
          <a:r>
            <a:rPr lang="en-ID" dirty="0" err="1" smtClean="0"/>
            <a:t>penelitian</a:t>
          </a:r>
          <a:r>
            <a:rPr lang="en-ID" dirty="0" smtClean="0"/>
            <a:t> </a:t>
          </a:r>
          <a:r>
            <a:rPr lang="en-ID" dirty="0" err="1" smtClean="0"/>
            <a:t>ini</a:t>
          </a:r>
          <a:r>
            <a:rPr lang="en-ID" dirty="0" smtClean="0"/>
            <a:t> </a:t>
          </a:r>
          <a:r>
            <a:rPr lang="en-ID" dirty="0" err="1" smtClean="0"/>
            <a:t>dapat</a:t>
          </a:r>
          <a:r>
            <a:rPr lang="en-ID" dirty="0" smtClean="0"/>
            <a:t> </a:t>
          </a:r>
          <a:r>
            <a:rPr lang="en-ID" dirty="0" err="1" smtClean="0"/>
            <a:t>menjadi</a:t>
          </a:r>
          <a:r>
            <a:rPr lang="en-ID" dirty="0" smtClean="0"/>
            <a:t> </a:t>
          </a:r>
          <a:r>
            <a:rPr lang="en-ID" dirty="0" err="1" smtClean="0"/>
            <a:t>acuan</a:t>
          </a:r>
          <a:r>
            <a:rPr lang="en-ID" dirty="0" smtClean="0"/>
            <a:t> </a:t>
          </a:r>
          <a:r>
            <a:rPr lang="en-ID" dirty="0" err="1" smtClean="0"/>
            <a:t>standart</a:t>
          </a:r>
          <a:r>
            <a:rPr lang="en-ID" dirty="0" smtClean="0"/>
            <a:t> </a:t>
          </a:r>
          <a:r>
            <a:rPr lang="en-ID" dirty="0" err="1" smtClean="0"/>
            <a:t>dalam</a:t>
          </a:r>
          <a:r>
            <a:rPr lang="en-ID" dirty="0" smtClean="0"/>
            <a:t> </a:t>
          </a:r>
          <a:r>
            <a:rPr lang="en-ID" dirty="0" err="1" smtClean="0"/>
            <a:t>meningkatkan</a:t>
          </a:r>
          <a:r>
            <a:rPr lang="en-ID" dirty="0" smtClean="0"/>
            <a:t> </a:t>
          </a:r>
          <a:r>
            <a:rPr lang="en-ID" dirty="0" err="1" smtClean="0"/>
            <a:t>pelayanan</a:t>
          </a:r>
          <a:r>
            <a:rPr lang="en-ID" dirty="0" smtClean="0"/>
            <a:t> </a:t>
          </a:r>
          <a:r>
            <a:rPr lang="en-ID" dirty="0" err="1" smtClean="0"/>
            <a:t>kefarmasian</a:t>
          </a:r>
          <a:r>
            <a:rPr lang="en-ID" dirty="0" smtClean="0"/>
            <a:t> </a:t>
          </a:r>
          <a:r>
            <a:rPr lang="en-ID" dirty="0" err="1" smtClean="0"/>
            <a:t>pada</a:t>
          </a:r>
          <a:r>
            <a:rPr lang="en-ID" dirty="0" smtClean="0"/>
            <a:t> </a:t>
          </a:r>
          <a:r>
            <a:rPr lang="en-ID" dirty="0" err="1" smtClean="0"/>
            <a:t>masyarakat</a:t>
          </a:r>
          <a:endParaRPr lang="en-US" dirty="0"/>
        </a:p>
      </dgm:t>
    </dgm:pt>
    <dgm:pt modelId="{B22778CA-84E4-49DF-8CA3-957EA03EE11E}" type="parTrans" cxnId="{3B8B7AA0-35A0-4C2D-90D7-EE2DDF7B4C36}">
      <dgm:prSet/>
      <dgm:spPr/>
      <dgm:t>
        <a:bodyPr/>
        <a:lstStyle/>
        <a:p>
          <a:endParaRPr lang="en-US"/>
        </a:p>
      </dgm:t>
    </dgm:pt>
    <dgm:pt modelId="{4235BF08-429A-414F-86BE-378AB8C97E12}" type="sibTrans" cxnId="{3B8B7AA0-35A0-4C2D-90D7-EE2DDF7B4C36}">
      <dgm:prSet/>
      <dgm:spPr/>
      <dgm:t>
        <a:bodyPr/>
        <a:lstStyle/>
        <a:p>
          <a:endParaRPr lang="en-US"/>
        </a:p>
      </dgm:t>
    </dgm:pt>
    <dgm:pt modelId="{9E4BE97B-1A59-4A57-B657-6948028815BF}">
      <dgm:prSet/>
      <dgm:spPr/>
      <dgm:t>
        <a:bodyPr/>
        <a:lstStyle/>
        <a:p>
          <a:r>
            <a:rPr lang="en-ID" dirty="0" err="1" smtClean="0"/>
            <a:t>Bagi</a:t>
          </a:r>
          <a:r>
            <a:rPr lang="en-ID" dirty="0" smtClean="0"/>
            <a:t> </a:t>
          </a:r>
          <a:r>
            <a:rPr lang="en-ID" dirty="0" err="1" smtClean="0"/>
            <a:t>pengelola</a:t>
          </a:r>
          <a:r>
            <a:rPr lang="en-ID" dirty="0" smtClean="0"/>
            <a:t> </a:t>
          </a:r>
          <a:r>
            <a:rPr lang="en-ID" dirty="0" err="1" smtClean="0"/>
            <a:t>apotek,penelitian</a:t>
          </a:r>
          <a:r>
            <a:rPr lang="en-ID" dirty="0" smtClean="0"/>
            <a:t> </a:t>
          </a:r>
          <a:r>
            <a:rPr lang="en-ID" dirty="0" err="1" smtClean="0"/>
            <a:t>ini</a:t>
          </a:r>
          <a:r>
            <a:rPr lang="en-ID" dirty="0" smtClean="0"/>
            <a:t> </a:t>
          </a:r>
          <a:r>
            <a:rPr lang="en-ID" dirty="0" err="1" smtClean="0"/>
            <a:t>bisa</a:t>
          </a:r>
          <a:r>
            <a:rPr lang="en-ID" dirty="0" smtClean="0"/>
            <a:t> </a:t>
          </a:r>
          <a:r>
            <a:rPr lang="en-ID" dirty="0" err="1" smtClean="0"/>
            <a:t>menjadi</a:t>
          </a:r>
          <a:r>
            <a:rPr lang="en-ID" dirty="0" smtClean="0"/>
            <a:t> </a:t>
          </a:r>
          <a:r>
            <a:rPr lang="en-ID" dirty="0" err="1" smtClean="0"/>
            <a:t>tolak</a:t>
          </a:r>
          <a:r>
            <a:rPr lang="en-ID" dirty="0" smtClean="0"/>
            <a:t> </a:t>
          </a:r>
          <a:r>
            <a:rPr lang="en-ID" dirty="0" err="1" smtClean="0"/>
            <a:t>ukur</a:t>
          </a:r>
          <a:r>
            <a:rPr lang="en-ID" dirty="0" smtClean="0"/>
            <a:t> </a:t>
          </a:r>
          <a:r>
            <a:rPr lang="en-ID" dirty="0" err="1" smtClean="0"/>
            <a:t>untuk</a:t>
          </a:r>
          <a:r>
            <a:rPr lang="en-ID" dirty="0" smtClean="0"/>
            <a:t> </a:t>
          </a:r>
          <a:r>
            <a:rPr lang="en-ID" dirty="0" err="1" smtClean="0"/>
            <a:t>kemajuan</a:t>
          </a:r>
          <a:r>
            <a:rPr lang="en-ID" dirty="0" smtClean="0"/>
            <a:t> </a:t>
          </a:r>
          <a:r>
            <a:rPr lang="en-ID" dirty="0" err="1" smtClean="0"/>
            <a:t>suatu</a:t>
          </a:r>
          <a:r>
            <a:rPr lang="en-ID" dirty="0" smtClean="0"/>
            <a:t> </a:t>
          </a:r>
          <a:r>
            <a:rPr lang="en-ID" dirty="0" err="1" smtClean="0"/>
            <a:t>industri</a:t>
          </a:r>
          <a:r>
            <a:rPr lang="en-ID" dirty="0" smtClean="0"/>
            <a:t> </a:t>
          </a:r>
          <a:r>
            <a:rPr lang="en-ID" dirty="0" err="1" smtClean="0"/>
            <a:t>farmasi</a:t>
          </a:r>
          <a:r>
            <a:rPr lang="en-ID" dirty="0" smtClean="0"/>
            <a:t> </a:t>
          </a:r>
          <a:r>
            <a:rPr lang="en-ID" dirty="0" err="1" smtClean="0"/>
            <a:t>khususnya</a:t>
          </a:r>
          <a:r>
            <a:rPr lang="en-ID" dirty="0" smtClean="0"/>
            <a:t> </a:t>
          </a:r>
          <a:r>
            <a:rPr lang="en-ID" dirty="0" err="1" smtClean="0"/>
            <a:t>apotek</a:t>
          </a:r>
          <a:r>
            <a:rPr lang="en-ID" dirty="0" smtClean="0"/>
            <a:t>.</a:t>
          </a:r>
          <a:endParaRPr lang="en-US" dirty="0"/>
        </a:p>
      </dgm:t>
    </dgm:pt>
    <dgm:pt modelId="{CAF9559F-82A4-42F9-97FB-7C0138694F96}" type="parTrans" cxnId="{BC5872B7-AED7-4057-A8C1-26F6D4D78E5B}">
      <dgm:prSet/>
      <dgm:spPr/>
      <dgm:t>
        <a:bodyPr/>
        <a:lstStyle/>
        <a:p>
          <a:endParaRPr lang="en-US"/>
        </a:p>
      </dgm:t>
    </dgm:pt>
    <dgm:pt modelId="{294061A3-E468-4195-B946-4CADF6533DF1}" type="sibTrans" cxnId="{BC5872B7-AED7-4057-A8C1-26F6D4D78E5B}">
      <dgm:prSet/>
      <dgm:spPr/>
      <dgm:t>
        <a:bodyPr/>
        <a:lstStyle/>
        <a:p>
          <a:endParaRPr lang="en-US"/>
        </a:p>
      </dgm:t>
    </dgm:pt>
    <dgm:pt modelId="{57007E8C-951D-4EDA-BC0D-13BA0ED8B89A}" type="pres">
      <dgm:prSet presAssocID="{0CA75852-6BBB-4A67-A4C6-3F253524618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50134C-0153-459C-BC8C-0969DDFF06AE}" type="pres">
      <dgm:prSet presAssocID="{38A0E052-948D-4F68-A403-65B83B2EC4FF}" presName="parentLin" presStyleCnt="0"/>
      <dgm:spPr/>
    </dgm:pt>
    <dgm:pt modelId="{0245DB56-EA54-4A23-9B37-EB9A7D8A65B4}" type="pres">
      <dgm:prSet presAssocID="{38A0E052-948D-4F68-A403-65B83B2EC4F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A17F14F2-1BBA-4050-9322-E630D94F5EB1}" type="pres">
      <dgm:prSet presAssocID="{38A0E052-948D-4F68-A403-65B83B2EC4FF}" presName="parentText" presStyleLbl="node1" presStyleIdx="0" presStyleCnt="3" custScaleY="50940" custLinFactNeighborY="-439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46918A-662A-45BB-9588-3CAC3C44C949}" type="pres">
      <dgm:prSet presAssocID="{38A0E052-948D-4F68-A403-65B83B2EC4FF}" presName="negativeSpace" presStyleCnt="0"/>
      <dgm:spPr/>
    </dgm:pt>
    <dgm:pt modelId="{B94E52E2-12C2-4A82-9AD1-7D322A869C09}" type="pres">
      <dgm:prSet presAssocID="{38A0E052-948D-4F68-A403-65B83B2EC4FF}" presName="childText" presStyleLbl="conFgAcc1" presStyleIdx="0" presStyleCnt="3" custScaleY="76309" custLinFactNeighborY="-34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B744A9-4F8E-4527-888C-17D86A6E29C3}" type="pres">
      <dgm:prSet presAssocID="{C92A2374-A07E-45A9-95CA-82741A8A3A88}" presName="spaceBetweenRectangles" presStyleCnt="0"/>
      <dgm:spPr/>
    </dgm:pt>
    <dgm:pt modelId="{85C35245-421E-4DF2-AAD6-780B0F3B41C6}" type="pres">
      <dgm:prSet presAssocID="{6E295A04-E0E7-4E8B-8D55-09EF9C15AE41}" presName="parentLin" presStyleCnt="0"/>
      <dgm:spPr/>
    </dgm:pt>
    <dgm:pt modelId="{303755DE-2B6A-4076-A8AF-6A33A92A7A38}" type="pres">
      <dgm:prSet presAssocID="{6E295A04-E0E7-4E8B-8D55-09EF9C15AE41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4F44462-A99E-4F31-8887-67DFFDA79658}" type="pres">
      <dgm:prSet presAssocID="{6E295A04-E0E7-4E8B-8D55-09EF9C15AE41}" presName="parentText" presStyleLbl="node1" presStyleIdx="1" presStyleCnt="3" custScaleY="5994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A4C326-6FF4-4973-AF29-B2457C5DA53C}" type="pres">
      <dgm:prSet presAssocID="{6E295A04-E0E7-4E8B-8D55-09EF9C15AE41}" presName="negativeSpace" presStyleCnt="0"/>
      <dgm:spPr/>
    </dgm:pt>
    <dgm:pt modelId="{FEAA944E-E9A4-4289-A8F2-9503B5DD03FE}" type="pres">
      <dgm:prSet presAssocID="{6E295A04-E0E7-4E8B-8D55-09EF9C15AE41}" presName="childText" presStyleLbl="conFgAcc1" presStyleIdx="1" presStyleCnt="3" custScaleY="755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FD643F-28AD-4895-9B54-8866EC1962E2}" type="pres">
      <dgm:prSet presAssocID="{00224C55-E659-4549-B746-A9A3545D3FEC}" presName="spaceBetweenRectangles" presStyleCnt="0"/>
      <dgm:spPr/>
    </dgm:pt>
    <dgm:pt modelId="{3FA7B4A6-DBF4-4158-B753-28E04032E0F2}" type="pres">
      <dgm:prSet presAssocID="{D71740D5-396A-475F-9F44-C2A0B9425886}" presName="parentLin" presStyleCnt="0"/>
      <dgm:spPr/>
    </dgm:pt>
    <dgm:pt modelId="{2F18A66E-CB90-4228-B268-961F4D2BA168}" type="pres">
      <dgm:prSet presAssocID="{D71740D5-396A-475F-9F44-C2A0B9425886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4EEE419E-44EC-4F27-9022-66B7BAE6A30F}" type="pres">
      <dgm:prSet presAssocID="{D71740D5-396A-475F-9F44-C2A0B9425886}" presName="parentText" presStyleLbl="node1" presStyleIdx="2" presStyleCnt="3" custScaleY="6777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C10D15-C5DD-4117-9B38-5606B9115A25}" type="pres">
      <dgm:prSet presAssocID="{D71740D5-396A-475F-9F44-C2A0B9425886}" presName="negativeSpace" presStyleCnt="0"/>
      <dgm:spPr/>
    </dgm:pt>
    <dgm:pt modelId="{8BE10348-7DC7-458C-8B0A-FA40B83AFE13}" type="pres">
      <dgm:prSet presAssocID="{D71740D5-396A-475F-9F44-C2A0B9425886}" presName="childText" presStyleLbl="conFgAcc1" presStyleIdx="2" presStyleCnt="3" custScaleY="1120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8B7AA0-35A0-4C2D-90D7-EE2DDF7B4C36}" srcId="{D71740D5-396A-475F-9F44-C2A0B9425886}" destId="{D1691854-173E-4EB7-BD52-DBE6BE0F2E82}" srcOrd="0" destOrd="0" parTransId="{B22778CA-84E4-49DF-8CA3-957EA03EE11E}" sibTransId="{4235BF08-429A-414F-86BE-378AB8C97E12}"/>
    <dgm:cxn modelId="{06DC7A91-E070-49D5-98D3-8405ABDBB633}" type="presOf" srcId="{2A9FA2D3-828D-495D-8DA2-49219FD385B5}" destId="{B94E52E2-12C2-4A82-9AD1-7D322A869C09}" srcOrd="0" destOrd="0" presId="urn:microsoft.com/office/officeart/2005/8/layout/list1"/>
    <dgm:cxn modelId="{8533985C-DE04-4703-99CD-C564132F04C8}" srcId="{0CA75852-6BBB-4A67-A4C6-3F253524618D}" destId="{6E295A04-E0E7-4E8B-8D55-09EF9C15AE41}" srcOrd="1" destOrd="0" parTransId="{A2425A09-8876-4FA0-A5C6-5CA29618CF1B}" sibTransId="{00224C55-E659-4549-B746-A9A3545D3FEC}"/>
    <dgm:cxn modelId="{887B0E44-9C42-45A7-95A0-156EDCB24648}" type="presOf" srcId="{D03B4901-7952-4F12-8173-B1B9C677D03A}" destId="{FEAA944E-E9A4-4289-A8F2-9503B5DD03FE}" srcOrd="0" destOrd="0" presId="urn:microsoft.com/office/officeart/2005/8/layout/list1"/>
    <dgm:cxn modelId="{6E95EA9B-491F-4FF8-8C91-DB4870FF78AC}" type="presOf" srcId="{D1691854-173E-4EB7-BD52-DBE6BE0F2E82}" destId="{8BE10348-7DC7-458C-8B0A-FA40B83AFE13}" srcOrd="0" destOrd="0" presId="urn:microsoft.com/office/officeart/2005/8/layout/list1"/>
    <dgm:cxn modelId="{BC5872B7-AED7-4057-A8C1-26F6D4D78E5B}" srcId="{D71740D5-396A-475F-9F44-C2A0B9425886}" destId="{9E4BE97B-1A59-4A57-B657-6948028815BF}" srcOrd="1" destOrd="0" parTransId="{CAF9559F-82A4-42F9-97FB-7C0138694F96}" sibTransId="{294061A3-E468-4195-B946-4CADF6533DF1}"/>
    <dgm:cxn modelId="{4A1F6DDE-DB61-40B2-B595-088A00BCA779}" type="presOf" srcId="{D71740D5-396A-475F-9F44-C2A0B9425886}" destId="{4EEE419E-44EC-4F27-9022-66B7BAE6A30F}" srcOrd="1" destOrd="0" presId="urn:microsoft.com/office/officeart/2005/8/layout/list1"/>
    <dgm:cxn modelId="{A12E1F6C-393B-4CAC-A0AB-1EBB97D48F51}" srcId="{6E295A04-E0E7-4E8B-8D55-09EF9C15AE41}" destId="{D03B4901-7952-4F12-8173-B1B9C677D03A}" srcOrd="0" destOrd="0" parTransId="{9D4FD73B-AB5A-4034-A4AA-C4E15681B730}" sibTransId="{F12980BD-C5F6-44AC-ADB1-8D6289F9851C}"/>
    <dgm:cxn modelId="{BDC0E695-3BDC-4E71-B53D-F4E9586366E2}" srcId="{0CA75852-6BBB-4A67-A4C6-3F253524618D}" destId="{D71740D5-396A-475F-9F44-C2A0B9425886}" srcOrd="2" destOrd="0" parTransId="{3C1EC566-FD1C-40DC-86A3-09CC7F5C8F66}" sibTransId="{3A3DD374-1D85-4F6D-ABC6-A8F623C70A9B}"/>
    <dgm:cxn modelId="{5334E575-FBCE-4ECB-8CDD-D97379B177FE}" srcId="{0CA75852-6BBB-4A67-A4C6-3F253524618D}" destId="{38A0E052-948D-4F68-A403-65B83B2EC4FF}" srcOrd="0" destOrd="0" parTransId="{C5AA5BE6-5B3E-453C-AB57-412322036690}" sibTransId="{C92A2374-A07E-45A9-95CA-82741A8A3A88}"/>
    <dgm:cxn modelId="{85C6A541-A095-4F58-A081-4E501CC23DAF}" type="presOf" srcId="{38A0E052-948D-4F68-A403-65B83B2EC4FF}" destId="{0245DB56-EA54-4A23-9B37-EB9A7D8A65B4}" srcOrd="0" destOrd="0" presId="urn:microsoft.com/office/officeart/2005/8/layout/list1"/>
    <dgm:cxn modelId="{6CE07C72-FF61-4076-9724-4DC2F25F2CF8}" type="presOf" srcId="{9E4BE97B-1A59-4A57-B657-6948028815BF}" destId="{8BE10348-7DC7-458C-8B0A-FA40B83AFE13}" srcOrd="0" destOrd="1" presId="urn:microsoft.com/office/officeart/2005/8/layout/list1"/>
    <dgm:cxn modelId="{9EFAA365-537D-4C91-B0BE-EC61246491EE}" type="presOf" srcId="{0CA75852-6BBB-4A67-A4C6-3F253524618D}" destId="{57007E8C-951D-4EDA-BC0D-13BA0ED8B89A}" srcOrd="0" destOrd="0" presId="urn:microsoft.com/office/officeart/2005/8/layout/list1"/>
    <dgm:cxn modelId="{C8B2DEFA-F1F5-4E1F-AF67-4DFCE2037DFA}" type="presOf" srcId="{D71740D5-396A-475F-9F44-C2A0B9425886}" destId="{2F18A66E-CB90-4228-B268-961F4D2BA168}" srcOrd="0" destOrd="0" presId="urn:microsoft.com/office/officeart/2005/8/layout/list1"/>
    <dgm:cxn modelId="{22F75B95-30FF-41B6-BB1D-DE046171B112}" type="presOf" srcId="{6E295A04-E0E7-4E8B-8D55-09EF9C15AE41}" destId="{303755DE-2B6A-4076-A8AF-6A33A92A7A38}" srcOrd="0" destOrd="0" presId="urn:microsoft.com/office/officeart/2005/8/layout/list1"/>
    <dgm:cxn modelId="{D2481435-1AD5-4022-89C8-3809562FAA2F}" type="presOf" srcId="{38A0E052-948D-4F68-A403-65B83B2EC4FF}" destId="{A17F14F2-1BBA-4050-9322-E630D94F5EB1}" srcOrd="1" destOrd="0" presId="urn:microsoft.com/office/officeart/2005/8/layout/list1"/>
    <dgm:cxn modelId="{4C7B57F4-1687-4064-A1B0-578E52A61EEE}" srcId="{38A0E052-948D-4F68-A403-65B83B2EC4FF}" destId="{2A9FA2D3-828D-495D-8DA2-49219FD385B5}" srcOrd="0" destOrd="0" parTransId="{69F08BBE-46A4-40FB-991E-1CD09696FA5F}" sibTransId="{27D0ED48-48E3-4336-8765-9CB8C4818628}"/>
    <dgm:cxn modelId="{17A8EB42-7C29-48F7-89D8-31065A4E49DB}" type="presOf" srcId="{6E295A04-E0E7-4E8B-8D55-09EF9C15AE41}" destId="{B4F44462-A99E-4F31-8887-67DFFDA79658}" srcOrd="1" destOrd="0" presId="urn:microsoft.com/office/officeart/2005/8/layout/list1"/>
    <dgm:cxn modelId="{7F2D2AB5-BC3E-43B0-8B41-0117A85F7FC8}" type="presParOf" srcId="{57007E8C-951D-4EDA-BC0D-13BA0ED8B89A}" destId="{8450134C-0153-459C-BC8C-0969DDFF06AE}" srcOrd="0" destOrd="0" presId="urn:microsoft.com/office/officeart/2005/8/layout/list1"/>
    <dgm:cxn modelId="{304AB6C9-893F-4790-960B-394930258FE7}" type="presParOf" srcId="{8450134C-0153-459C-BC8C-0969DDFF06AE}" destId="{0245DB56-EA54-4A23-9B37-EB9A7D8A65B4}" srcOrd="0" destOrd="0" presId="urn:microsoft.com/office/officeart/2005/8/layout/list1"/>
    <dgm:cxn modelId="{12E3A669-E683-4B5E-8554-B0E09F56CC9A}" type="presParOf" srcId="{8450134C-0153-459C-BC8C-0969DDFF06AE}" destId="{A17F14F2-1BBA-4050-9322-E630D94F5EB1}" srcOrd="1" destOrd="0" presId="urn:microsoft.com/office/officeart/2005/8/layout/list1"/>
    <dgm:cxn modelId="{13B535B8-8D6D-422A-844E-E46936E539EF}" type="presParOf" srcId="{57007E8C-951D-4EDA-BC0D-13BA0ED8B89A}" destId="{F646918A-662A-45BB-9588-3CAC3C44C949}" srcOrd="1" destOrd="0" presId="urn:microsoft.com/office/officeart/2005/8/layout/list1"/>
    <dgm:cxn modelId="{FE5B1F26-50DA-4EAC-BEC4-07D370C856BE}" type="presParOf" srcId="{57007E8C-951D-4EDA-BC0D-13BA0ED8B89A}" destId="{B94E52E2-12C2-4A82-9AD1-7D322A869C09}" srcOrd="2" destOrd="0" presId="urn:microsoft.com/office/officeart/2005/8/layout/list1"/>
    <dgm:cxn modelId="{4E739CA4-99E5-4F4F-A108-89DA4F90464C}" type="presParOf" srcId="{57007E8C-951D-4EDA-BC0D-13BA0ED8B89A}" destId="{02B744A9-4F8E-4527-888C-17D86A6E29C3}" srcOrd="3" destOrd="0" presId="urn:microsoft.com/office/officeart/2005/8/layout/list1"/>
    <dgm:cxn modelId="{C28D7638-B1F9-4FE1-A880-DE3EC08DD44E}" type="presParOf" srcId="{57007E8C-951D-4EDA-BC0D-13BA0ED8B89A}" destId="{85C35245-421E-4DF2-AAD6-780B0F3B41C6}" srcOrd="4" destOrd="0" presId="urn:microsoft.com/office/officeart/2005/8/layout/list1"/>
    <dgm:cxn modelId="{F385BD75-BE71-476B-9A96-974B58A4A166}" type="presParOf" srcId="{85C35245-421E-4DF2-AAD6-780B0F3B41C6}" destId="{303755DE-2B6A-4076-A8AF-6A33A92A7A38}" srcOrd="0" destOrd="0" presId="urn:microsoft.com/office/officeart/2005/8/layout/list1"/>
    <dgm:cxn modelId="{E5E54045-2A32-4783-AD25-A4ED44349C4F}" type="presParOf" srcId="{85C35245-421E-4DF2-AAD6-780B0F3B41C6}" destId="{B4F44462-A99E-4F31-8887-67DFFDA79658}" srcOrd="1" destOrd="0" presId="urn:microsoft.com/office/officeart/2005/8/layout/list1"/>
    <dgm:cxn modelId="{8DED4084-75A2-43A2-ADC7-961440F9239C}" type="presParOf" srcId="{57007E8C-951D-4EDA-BC0D-13BA0ED8B89A}" destId="{2FA4C326-6FF4-4973-AF29-B2457C5DA53C}" srcOrd="5" destOrd="0" presId="urn:microsoft.com/office/officeart/2005/8/layout/list1"/>
    <dgm:cxn modelId="{18982950-D51A-4CA2-A64A-996C9037AE59}" type="presParOf" srcId="{57007E8C-951D-4EDA-BC0D-13BA0ED8B89A}" destId="{FEAA944E-E9A4-4289-A8F2-9503B5DD03FE}" srcOrd="6" destOrd="0" presId="urn:microsoft.com/office/officeart/2005/8/layout/list1"/>
    <dgm:cxn modelId="{1E426879-2CC1-44EC-865D-38242144AF43}" type="presParOf" srcId="{57007E8C-951D-4EDA-BC0D-13BA0ED8B89A}" destId="{A7FD643F-28AD-4895-9B54-8866EC1962E2}" srcOrd="7" destOrd="0" presId="urn:microsoft.com/office/officeart/2005/8/layout/list1"/>
    <dgm:cxn modelId="{5150E320-1BA2-43F4-B09A-2424C909D0D1}" type="presParOf" srcId="{57007E8C-951D-4EDA-BC0D-13BA0ED8B89A}" destId="{3FA7B4A6-DBF4-4158-B753-28E04032E0F2}" srcOrd="8" destOrd="0" presId="urn:microsoft.com/office/officeart/2005/8/layout/list1"/>
    <dgm:cxn modelId="{D49F8606-7F51-43BB-B844-766A0E1AEFD0}" type="presParOf" srcId="{3FA7B4A6-DBF4-4158-B753-28E04032E0F2}" destId="{2F18A66E-CB90-4228-B268-961F4D2BA168}" srcOrd="0" destOrd="0" presId="urn:microsoft.com/office/officeart/2005/8/layout/list1"/>
    <dgm:cxn modelId="{DC9CCE18-C133-4012-A917-CD5DC767618E}" type="presParOf" srcId="{3FA7B4A6-DBF4-4158-B753-28E04032E0F2}" destId="{4EEE419E-44EC-4F27-9022-66B7BAE6A30F}" srcOrd="1" destOrd="0" presId="urn:microsoft.com/office/officeart/2005/8/layout/list1"/>
    <dgm:cxn modelId="{7D97F031-720D-4A37-8311-A8FF9AC6E8DF}" type="presParOf" srcId="{57007E8C-951D-4EDA-BC0D-13BA0ED8B89A}" destId="{6CC10D15-C5DD-4117-9B38-5606B9115A25}" srcOrd="9" destOrd="0" presId="urn:microsoft.com/office/officeart/2005/8/layout/list1"/>
    <dgm:cxn modelId="{50FA8076-5730-4E98-8C4E-9E50C34BBA05}" type="presParOf" srcId="{57007E8C-951D-4EDA-BC0D-13BA0ED8B89A}" destId="{8BE10348-7DC7-458C-8B0A-FA40B83AFE1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C37E9D-3867-44EA-A233-BF8EBC22B9CE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59D4C37-C978-4A21-A395-2C7BDF75FC67}">
      <dgm:prSet phldrT="[Text]"/>
      <dgm:spPr/>
      <dgm:t>
        <a:bodyPr/>
        <a:lstStyle/>
        <a:p>
          <a:r>
            <a:rPr lang="en-ID" dirty="0" err="1" smtClean="0"/>
            <a:t>simpulan</a:t>
          </a:r>
          <a:endParaRPr lang="en-US" dirty="0"/>
        </a:p>
      </dgm:t>
    </dgm:pt>
    <dgm:pt modelId="{B45A05D4-C8FB-455A-BA1B-44422783EAB5}" type="parTrans" cxnId="{4256010D-9368-4EFE-A5A9-60FCFA78472B}">
      <dgm:prSet/>
      <dgm:spPr/>
      <dgm:t>
        <a:bodyPr/>
        <a:lstStyle/>
        <a:p>
          <a:endParaRPr lang="en-US"/>
        </a:p>
      </dgm:t>
    </dgm:pt>
    <dgm:pt modelId="{0949F173-D26A-4CD0-8DA7-A8B584BE55D9}" type="sibTrans" cxnId="{4256010D-9368-4EFE-A5A9-60FCFA78472B}">
      <dgm:prSet/>
      <dgm:spPr/>
      <dgm:t>
        <a:bodyPr/>
        <a:lstStyle/>
        <a:p>
          <a:endParaRPr lang="en-US"/>
        </a:p>
      </dgm:t>
    </dgm:pt>
    <dgm:pt modelId="{37286A96-47DE-4637-9A33-8A8CD836C1C1}">
      <dgm:prSet phldrT="[Text]"/>
      <dgm:spPr/>
      <dgm:t>
        <a:bodyPr/>
        <a:lstStyle/>
        <a:p>
          <a:r>
            <a:rPr lang="en-ID" dirty="0" err="1" smtClean="0"/>
            <a:t>Berdasarkan</a:t>
          </a:r>
          <a:r>
            <a:rPr lang="en-ID" dirty="0" smtClean="0"/>
            <a:t> </a:t>
          </a:r>
          <a:r>
            <a:rPr lang="en-ID" dirty="0" err="1" smtClean="0"/>
            <a:t>hasil</a:t>
          </a:r>
          <a:r>
            <a:rPr lang="en-ID" dirty="0" smtClean="0"/>
            <a:t> </a:t>
          </a:r>
          <a:r>
            <a:rPr lang="en-ID" dirty="0" err="1" smtClean="0"/>
            <a:t>studi</a:t>
          </a:r>
          <a:r>
            <a:rPr lang="en-ID" dirty="0" smtClean="0"/>
            <a:t> literature yang </a:t>
          </a:r>
          <a:r>
            <a:rPr lang="en-ID" dirty="0" err="1" smtClean="0"/>
            <a:t>diperoleh,maka</a:t>
          </a:r>
          <a:r>
            <a:rPr lang="en-ID" dirty="0" smtClean="0"/>
            <a:t> </a:t>
          </a:r>
          <a:r>
            <a:rPr lang="en-ID" dirty="0" err="1" smtClean="0"/>
            <a:t>dapat</a:t>
          </a:r>
          <a:r>
            <a:rPr lang="en-ID" dirty="0" smtClean="0"/>
            <a:t> </a:t>
          </a:r>
          <a:r>
            <a:rPr lang="en-ID" dirty="0" err="1" smtClean="0"/>
            <a:t>disumpulkan</a:t>
          </a:r>
          <a:r>
            <a:rPr lang="en-ID" dirty="0" smtClean="0"/>
            <a:t> </a:t>
          </a:r>
          <a:r>
            <a:rPr lang="en-ID" dirty="0" err="1" smtClean="0"/>
            <a:t>bahwa</a:t>
          </a:r>
          <a:r>
            <a:rPr lang="en-ID" dirty="0" smtClean="0"/>
            <a:t> </a:t>
          </a:r>
          <a:r>
            <a:rPr lang="en-ID" dirty="0" err="1" smtClean="0"/>
            <a:t>tingkat</a:t>
          </a:r>
          <a:r>
            <a:rPr lang="en-ID" dirty="0" smtClean="0"/>
            <a:t> </a:t>
          </a:r>
          <a:r>
            <a:rPr lang="en-ID" dirty="0" err="1" smtClean="0"/>
            <a:t>kepuasan</a:t>
          </a:r>
          <a:r>
            <a:rPr lang="en-ID" dirty="0" smtClean="0"/>
            <a:t> </a:t>
          </a:r>
          <a:r>
            <a:rPr lang="en-ID" dirty="0" err="1" smtClean="0"/>
            <a:t>pasien</a:t>
          </a:r>
          <a:r>
            <a:rPr lang="en-ID" dirty="0" smtClean="0"/>
            <a:t> </a:t>
          </a:r>
          <a:r>
            <a:rPr lang="en-ID" dirty="0" err="1" smtClean="0"/>
            <a:t>terhadap</a:t>
          </a:r>
          <a:r>
            <a:rPr lang="en-ID" dirty="0" smtClean="0"/>
            <a:t> </a:t>
          </a:r>
          <a:r>
            <a:rPr lang="en-ID" dirty="0" err="1" smtClean="0"/>
            <a:t>mutu</a:t>
          </a:r>
          <a:r>
            <a:rPr lang="en-ID" dirty="0" smtClean="0"/>
            <a:t> </a:t>
          </a:r>
          <a:r>
            <a:rPr lang="en-ID" dirty="0" err="1" smtClean="0"/>
            <a:t>pelayanan</a:t>
          </a:r>
          <a:r>
            <a:rPr lang="en-ID" dirty="0" smtClean="0"/>
            <a:t> </a:t>
          </a:r>
          <a:r>
            <a:rPr lang="en-ID" dirty="0" err="1" smtClean="0"/>
            <a:t>kefarmasian</a:t>
          </a:r>
          <a:r>
            <a:rPr lang="en-ID" dirty="0" smtClean="0"/>
            <a:t> </a:t>
          </a:r>
          <a:r>
            <a:rPr lang="en-ID" dirty="0" err="1" smtClean="0"/>
            <a:t>diapotek</a:t>
          </a:r>
          <a:r>
            <a:rPr lang="en-ID" dirty="0" smtClean="0"/>
            <a:t> yang </a:t>
          </a:r>
          <a:r>
            <a:rPr lang="en-ID" dirty="0" err="1" smtClean="0"/>
            <a:t>ditinjau</a:t>
          </a:r>
          <a:r>
            <a:rPr lang="en-ID" dirty="0" smtClean="0"/>
            <a:t> </a:t>
          </a:r>
          <a:r>
            <a:rPr lang="en-ID" dirty="0" err="1" smtClean="0"/>
            <a:t>dari</a:t>
          </a:r>
          <a:r>
            <a:rPr lang="en-ID" dirty="0" smtClean="0"/>
            <a:t> </a:t>
          </a:r>
          <a:r>
            <a:rPr lang="en-ID" dirty="0" err="1" smtClean="0"/>
            <a:t>tangible,reliability,responsiveness,assurance</a:t>
          </a:r>
          <a:r>
            <a:rPr lang="en-ID" dirty="0" smtClean="0"/>
            <a:t> </a:t>
          </a:r>
          <a:r>
            <a:rPr lang="en-ID" dirty="0" err="1" smtClean="0"/>
            <a:t>dan</a:t>
          </a:r>
          <a:r>
            <a:rPr lang="en-ID" dirty="0" smtClean="0"/>
            <a:t> </a:t>
          </a:r>
          <a:r>
            <a:rPr lang="en-ID" dirty="0" err="1" smtClean="0"/>
            <a:t>emphaty</a:t>
          </a:r>
          <a:r>
            <a:rPr lang="en-ID" dirty="0" smtClean="0"/>
            <a:t> </a:t>
          </a:r>
          <a:r>
            <a:rPr lang="en-ID" dirty="0" err="1" smtClean="0"/>
            <a:t>termasuk</a:t>
          </a:r>
          <a:r>
            <a:rPr lang="en-ID" dirty="0" smtClean="0"/>
            <a:t> </a:t>
          </a:r>
          <a:r>
            <a:rPr lang="en-ID" dirty="0" err="1" smtClean="0"/>
            <a:t>kategori</a:t>
          </a:r>
          <a:r>
            <a:rPr lang="en-ID" dirty="0" smtClean="0"/>
            <a:t> </a:t>
          </a:r>
          <a:r>
            <a:rPr lang="en-ID" dirty="0" err="1" smtClean="0"/>
            <a:t>puas</a:t>
          </a:r>
          <a:r>
            <a:rPr lang="en-ID" dirty="0" smtClean="0"/>
            <a:t>.</a:t>
          </a:r>
          <a:endParaRPr lang="en-US" dirty="0"/>
        </a:p>
      </dgm:t>
    </dgm:pt>
    <dgm:pt modelId="{5C7BFC5A-6535-448A-8FD0-8D700EC84FF1}" type="parTrans" cxnId="{5606EE81-4EB6-4EA7-A6A5-97ECCEC760EF}">
      <dgm:prSet/>
      <dgm:spPr/>
      <dgm:t>
        <a:bodyPr/>
        <a:lstStyle/>
        <a:p>
          <a:endParaRPr lang="en-US"/>
        </a:p>
      </dgm:t>
    </dgm:pt>
    <dgm:pt modelId="{1FA90DB3-4B39-4702-BDED-A3159D1E78DC}" type="sibTrans" cxnId="{5606EE81-4EB6-4EA7-A6A5-97ECCEC760EF}">
      <dgm:prSet/>
      <dgm:spPr/>
      <dgm:t>
        <a:bodyPr/>
        <a:lstStyle/>
        <a:p>
          <a:endParaRPr lang="en-US"/>
        </a:p>
      </dgm:t>
    </dgm:pt>
    <dgm:pt modelId="{44FC1365-53BC-415F-AF2D-2B11B04E1885}">
      <dgm:prSet phldrT="[Text]"/>
      <dgm:spPr/>
      <dgm:t>
        <a:bodyPr/>
        <a:lstStyle/>
        <a:p>
          <a:r>
            <a:rPr lang="en-ID" dirty="0" smtClean="0"/>
            <a:t>saran</a:t>
          </a:r>
          <a:endParaRPr lang="en-US" dirty="0"/>
        </a:p>
      </dgm:t>
    </dgm:pt>
    <dgm:pt modelId="{AE001915-E701-43FC-9641-B290CF26546B}" type="parTrans" cxnId="{BDB08A80-874F-4584-B696-F8141012A1CC}">
      <dgm:prSet/>
      <dgm:spPr/>
      <dgm:t>
        <a:bodyPr/>
        <a:lstStyle/>
        <a:p>
          <a:endParaRPr lang="en-US"/>
        </a:p>
      </dgm:t>
    </dgm:pt>
    <dgm:pt modelId="{1CFB6F23-590B-4DEE-B6F1-750FB9978B20}" type="sibTrans" cxnId="{BDB08A80-874F-4584-B696-F8141012A1CC}">
      <dgm:prSet/>
      <dgm:spPr/>
      <dgm:t>
        <a:bodyPr/>
        <a:lstStyle/>
        <a:p>
          <a:endParaRPr lang="en-US"/>
        </a:p>
      </dgm:t>
    </dgm:pt>
    <dgm:pt modelId="{F5D48999-B425-405E-A7DF-C1E09B9509F0}">
      <dgm:prSet phldrT="[Text]"/>
      <dgm:spPr/>
      <dgm:t>
        <a:bodyPr/>
        <a:lstStyle/>
        <a:p>
          <a:r>
            <a:rPr lang="en-ID" dirty="0" err="1" smtClean="0"/>
            <a:t>Penelitian</a:t>
          </a:r>
          <a:r>
            <a:rPr lang="en-ID" dirty="0" smtClean="0"/>
            <a:t> </a:t>
          </a:r>
          <a:r>
            <a:rPr lang="en-ID" dirty="0" err="1" smtClean="0"/>
            <a:t>ini</a:t>
          </a:r>
          <a:r>
            <a:rPr lang="en-ID" dirty="0" smtClean="0"/>
            <a:t> </a:t>
          </a:r>
          <a:r>
            <a:rPr lang="en-ID" dirty="0" err="1" smtClean="0"/>
            <a:t>juga</a:t>
          </a:r>
          <a:r>
            <a:rPr lang="en-ID" dirty="0" smtClean="0"/>
            <a:t> </a:t>
          </a:r>
          <a:r>
            <a:rPr lang="en-ID" dirty="0" err="1" smtClean="0"/>
            <a:t>dapat</a:t>
          </a:r>
          <a:r>
            <a:rPr lang="en-ID" dirty="0" smtClean="0"/>
            <a:t> </a:t>
          </a:r>
          <a:r>
            <a:rPr lang="en-ID" dirty="0" err="1" smtClean="0"/>
            <a:t>dikembangkan</a:t>
          </a:r>
          <a:r>
            <a:rPr lang="en-ID" dirty="0" smtClean="0"/>
            <a:t> </a:t>
          </a:r>
          <a:r>
            <a:rPr lang="en-ID" dirty="0" err="1" smtClean="0"/>
            <a:t>tentang</a:t>
          </a:r>
          <a:r>
            <a:rPr lang="en-ID" dirty="0" smtClean="0"/>
            <a:t> </a:t>
          </a:r>
          <a:r>
            <a:rPr lang="en-ID" dirty="0" err="1" smtClean="0"/>
            <a:t>analisis</a:t>
          </a:r>
          <a:r>
            <a:rPr lang="en-ID" dirty="0" smtClean="0"/>
            <a:t> </a:t>
          </a:r>
          <a:r>
            <a:rPr lang="en-ID" dirty="0" err="1" smtClean="0"/>
            <a:t>profil</a:t>
          </a:r>
          <a:r>
            <a:rPr lang="en-ID" dirty="0" smtClean="0"/>
            <a:t> </a:t>
          </a:r>
          <a:r>
            <a:rPr lang="en-ID" dirty="0" err="1" smtClean="0"/>
            <a:t>tingkat</a:t>
          </a:r>
          <a:r>
            <a:rPr lang="en-ID" dirty="0" smtClean="0"/>
            <a:t> </a:t>
          </a:r>
          <a:r>
            <a:rPr lang="en-ID" dirty="0" err="1" smtClean="0"/>
            <a:t>kepuasan</a:t>
          </a:r>
          <a:r>
            <a:rPr lang="en-ID" dirty="0" smtClean="0"/>
            <a:t> </a:t>
          </a:r>
          <a:r>
            <a:rPr lang="en-ID" dirty="0" err="1" smtClean="0"/>
            <a:t>pelayanan</a:t>
          </a:r>
          <a:r>
            <a:rPr lang="en-ID" dirty="0" smtClean="0"/>
            <a:t> </a:t>
          </a:r>
          <a:r>
            <a:rPr lang="en-ID" dirty="0" err="1" smtClean="0"/>
            <a:t>kesehatan</a:t>
          </a:r>
          <a:r>
            <a:rPr lang="en-ID" dirty="0" smtClean="0"/>
            <a:t> </a:t>
          </a:r>
          <a:r>
            <a:rPr lang="en-ID" dirty="0" err="1" smtClean="0"/>
            <a:t>lainnya</a:t>
          </a:r>
          <a:r>
            <a:rPr lang="en-ID" dirty="0" smtClean="0"/>
            <a:t> </a:t>
          </a:r>
          <a:r>
            <a:rPr lang="en-ID" dirty="0" err="1" smtClean="0"/>
            <a:t>dengan</a:t>
          </a:r>
          <a:r>
            <a:rPr lang="en-ID" dirty="0" smtClean="0"/>
            <a:t> </a:t>
          </a:r>
          <a:r>
            <a:rPr lang="en-ID" dirty="0" err="1" smtClean="0"/>
            <a:t>karateristik</a:t>
          </a:r>
          <a:r>
            <a:rPr lang="en-ID" dirty="0" smtClean="0"/>
            <a:t> </a:t>
          </a:r>
          <a:r>
            <a:rPr lang="en-ID" dirty="0" err="1" smtClean="0"/>
            <a:t>responden</a:t>
          </a:r>
          <a:r>
            <a:rPr lang="en-ID" dirty="0" smtClean="0"/>
            <a:t> yang </a:t>
          </a:r>
          <a:r>
            <a:rPr lang="en-ID" dirty="0" err="1" smtClean="0"/>
            <a:t>sama</a:t>
          </a:r>
          <a:r>
            <a:rPr lang="en-ID" dirty="0" smtClean="0"/>
            <a:t>.</a:t>
          </a:r>
          <a:endParaRPr lang="en-US" dirty="0"/>
        </a:p>
      </dgm:t>
    </dgm:pt>
    <dgm:pt modelId="{4310D5F7-DD05-42DC-9566-4504BA584B4C}" type="parTrans" cxnId="{E2BB2FEB-C036-4156-92D8-2D4C274792B2}">
      <dgm:prSet/>
      <dgm:spPr/>
      <dgm:t>
        <a:bodyPr/>
        <a:lstStyle/>
        <a:p>
          <a:endParaRPr lang="en-US"/>
        </a:p>
      </dgm:t>
    </dgm:pt>
    <dgm:pt modelId="{112A612B-674E-432B-A054-B500E996D204}" type="sibTrans" cxnId="{E2BB2FEB-C036-4156-92D8-2D4C274792B2}">
      <dgm:prSet/>
      <dgm:spPr/>
      <dgm:t>
        <a:bodyPr/>
        <a:lstStyle/>
        <a:p>
          <a:endParaRPr lang="en-US"/>
        </a:p>
      </dgm:t>
    </dgm:pt>
    <dgm:pt modelId="{6C795196-FAA3-4B1E-87D2-B2AD10BC2696}">
      <dgm:prSet phldrT="[Text]"/>
      <dgm:spPr/>
      <dgm:t>
        <a:bodyPr/>
        <a:lstStyle/>
        <a:p>
          <a:r>
            <a:rPr lang="en-ID" dirty="0" err="1" smtClean="0"/>
            <a:t>Jenis</a:t>
          </a:r>
          <a:r>
            <a:rPr lang="en-ID" dirty="0" smtClean="0"/>
            <a:t> </a:t>
          </a:r>
          <a:r>
            <a:rPr lang="en-ID" dirty="0" err="1" smtClean="0"/>
            <a:t>kelamin,usia,pendidikan</a:t>
          </a:r>
          <a:r>
            <a:rPr lang="en-ID" dirty="0" smtClean="0"/>
            <a:t> </a:t>
          </a:r>
          <a:r>
            <a:rPr lang="en-ID" dirty="0" err="1" smtClean="0"/>
            <a:t>dan</a:t>
          </a:r>
          <a:r>
            <a:rPr lang="en-ID" dirty="0" smtClean="0"/>
            <a:t> </a:t>
          </a:r>
          <a:r>
            <a:rPr lang="en-ID" dirty="0" err="1" smtClean="0"/>
            <a:t>pekerjaan</a:t>
          </a:r>
          <a:r>
            <a:rPr lang="en-ID" dirty="0" smtClean="0"/>
            <a:t> </a:t>
          </a:r>
          <a:r>
            <a:rPr lang="en-ID" dirty="0" err="1" smtClean="0"/>
            <a:t>bukan</a:t>
          </a:r>
          <a:r>
            <a:rPr lang="en-ID" dirty="0" smtClean="0"/>
            <a:t> </a:t>
          </a:r>
          <a:r>
            <a:rPr lang="en-ID" dirty="0" err="1" smtClean="0"/>
            <a:t>merupakan</a:t>
          </a:r>
          <a:r>
            <a:rPr lang="en-ID" dirty="0" smtClean="0"/>
            <a:t> factor yang </a:t>
          </a:r>
          <a:r>
            <a:rPr lang="en-ID" dirty="0" err="1" smtClean="0"/>
            <a:t>dapat</a:t>
          </a:r>
          <a:r>
            <a:rPr lang="en-ID" dirty="0" smtClean="0"/>
            <a:t> </a:t>
          </a:r>
          <a:r>
            <a:rPr lang="en-ID" dirty="0" err="1" smtClean="0"/>
            <a:t>mempengaruhi</a:t>
          </a:r>
          <a:r>
            <a:rPr lang="en-ID" dirty="0" smtClean="0"/>
            <a:t> </a:t>
          </a:r>
          <a:r>
            <a:rPr lang="en-ID" dirty="0" err="1" smtClean="0"/>
            <a:t>kepuasan</a:t>
          </a:r>
          <a:r>
            <a:rPr lang="en-ID" dirty="0" smtClean="0"/>
            <a:t> </a:t>
          </a:r>
          <a:r>
            <a:rPr lang="en-ID" dirty="0" err="1" smtClean="0"/>
            <a:t>pasien</a:t>
          </a:r>
          <a:r>
            <a:rPr lang="en-ID" dirty="0" smtClean="0"/>
            <a:t> </a:t>
          </a:r>
          <a:r>
            <a:rPr lang="en-ID" dirty="0" err="1" smtClean="0"/>
            <a:t>pada</a:t>
          </a:r>
          <a:r>
            <a:rPr lang="en-ID" dirty="0" smtClean="0"/>
            <a:t> </a:t>
          </a:r>
          <a:r>
            <a:rPr lang="en-ID" dirty="0" err="1" smtClean="0"/>
            <a:t>ketiga</a:t>
          </a:r>
          <a:r>
            <a:rPr lang="en-ID" dirty="0" smtClean="0"/>
            <a:t> </a:t>
          </a:r>
          <a:r>
            <a:rPr lang="en-ID" dirty="0" err="1" smtClean="0"/>
            <a:t>penelitian</a:t>
          </a:r>
          <a:r>
            <a:rPr lang="en-ID" dirty="0" smtClean="0"/>
            <a:t> </a:t>
          </a:r>
          <a:r>
            <a:rPr lang="en-ID" dirty="0" err="1" smtClean="0"/>
            <a:t>ini</a:t>
          </a:r>
          <a:r>
            <a:rPr lang="en-ID" dirty="0" smtClean="0"/>
            <a:t>.</a:t>
          </a:r>
          <a:endParaRPr lang="en-US" dirty="0"/>
        </a:p>
      </dgm:t>
    </dgm:pt>
    <dgm:pt modelId="{60AB4780-919E-47AC-868F-911209645614}" type="parTrans" cxnId="{4E6856E1-BF9F-406D-9883-98504749E0FA}">
      <dgm:prSet/>
      <dgm:spPr/>
      <dgm:t>
        <a:bodyPr/>
        <a:lstStyle/>
        <a:p>
          <a:endParaRPr lang="en-US"/>
        </a:p>
      </dgm:t>
    </dgm:pt>
    <dgm:pt modelId="{D74DBE6F-16B5-4811-8924-883BE6F8171E}" type="sibTrans" cxnId="{4E6856E1-BF9F-406D-9883-98504749E0FA}">
      <dgm:prSet/>
      <dgm:spPr/>
      <dgm:t>
        <a:bodyPr/>
        <a:lstStyle/>
        <a:p>
          <a:endParaRPr lang="en-US"/>
        </a:p>
      </dgm:t>
    </dgm:pt>
    <dgm:pt modelId="{26845061-C381-478F-83FA-477843A08C20}">
      <dgm:prSet phldrT="[Text]"/>
      <dgm:spPr/>
      <dgm:t>
        <a:bodyPr/>
        <a:lstStyle/>
        <a:p>
          <a:endParaRPr lang="en-US" dirty="0"/>
        </a:p>
      </dgm:t>
    </dgm:pt>
    <dgm:pt modelId="{995A1266-E282-421D-A96C-17D7D0850A35}" type="parTrans" cxnId="{52B358CD-78CE-4EDF-89D5-5DBDC4B19BA8}">
      <dgm:prSet/>
      <dgm:spPr/>
      <dgm:t>
        <a:bodyPr/>
        <a:lstStyle/>
        <a:p>
          <a:endParaRPr lang="en-US"/>
        </a:p>
      </dgm:t>
    </dgm:pt>
    <dgm:pt modelId="{5A405DF5-FEED-44A3-BDA8-1156522635BA}" type="sibTrans" cxnId="{52B358CD-78CE-4EDF-89D5-5DBDC4B19BA8}">
      <dgm:prSet/>
      <dgm:spPr/>
      <dgm:t>
        <a:bodyPr/>
        <a:lstStyle/>
        <a:p>
          <a:endParaRPr lang="en-US"/>
        </a:p>
      </dgm:t>
    </dgm:pt>
    <dgm:pt modelId="{8EEB2B5C-7DA0-4867-A11A-AA994BF8B710}" type="pres">
      <dgm:prSet presAssocID="{39C37E9D-3867-44EA-A233-BF8EBC22B9CE}" presName="linear" presStyleCnt="0">
        <dgm:presLayoutVars>
          <dgm:animLvl val="lvl"/>
          <dgm:resizeHandles val="exact"/>
        </dgm:presLayoutVars>
      </dgm:prSet>
      <dgm:spPr/>
    </dgm:pt>
    <dgm:pt modelId="{4C73621B-73B6-4816-B2B6-BB0D0B43D992}" type="pres">
      <dgm:prSet presAssocID="{059D4C37-C978-4A21-A395-2C7BDF75FC67}" presName="parentText" presStyleLbl="node1" presStyleIdx="0" presStyleCnt="2" custScaleY="84452" custLinFactNeighborY="22688">
        <dgm:presLayoutVars>
          <dgm:chMax val="0"/>
          <dgm:bulletEnabled val="1"/>
        </dgm:presLayoutVars>
      </dgm:prSet>
      <dgm:spPr/>
    </dgm:pt>
    <dgm:pt modelId="{8A03C046-ECB9-4FF0-A0CE-4A2B1D74953B}" type="pres">
      <dgm:prSet presAssocID="{059D4C37-C978-4A21-A395-2C7BDF75FC67}" presName="childText" presStyleLbl="revTx" presStyleIdx="0" presStyleCnt="2" custScaleY="73527" custLinFactY="486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13E8D5-095F-4501-AA60-B38CC5FB1E22}" type="pres">
      <dgm:prSet presAssocID="{44FC1365-53BC-415F-AF2D-2B11B04E1885}" presName="parentText" presStyleLbl="node1" presStyleIdx="1" presStyleCnt="2" custScaleY="77205" custLinFactNeighborY="29150">
        <dgm:presLayoutVars>
          <dgm:chMax val="0"/>
          <dgm:bulletEnabled val="1"/>
        </dgm:presLayoutVars>
      </dgm:prSet>
      <dgm:spPr/>
    </dgm:pt>
    <dgm:pt modelId="{46A2CD9F-2944-423D-BB6B-80AC0B1A0340}" type="pres">
      <dgm:prSet presAssocID="{44FC1365-53BC-415F-AF2D-2B11B04E1885}" presName="childText" presStyleLbl="revTx" presStyleIdx="1" presStyleCnt="2" custLinFactNeighborY="504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BB2FEB-C036-4156-92D8-2D4C274792B2}" srcId="{44FC1365-53BC-415F-AF2D-2B11B04E1885}" destId="{F5D48999-B425-405E-A7DF-C1E09B9509F0}" srcOrd="0" destOrd="0" parTransId="{4310D5F7-DD05-42DC-9566-4504BA584B4C}" sibTransId="{112A612B-674E-432B-A054-B500E996D204}"/>
    <dgm:cxn modelId="{282FEDAB-F7C0-4F5C-87DA-8D270B2E2C45}" type="presOf" srcId="{6C795196-FAA3-4B1E-87D2-B2AD10BC2696}" destId="{8A03C046-ECB9-4FF0-A0CE-4A2B1D74953B}" srcOrd="0" destOrd="1" presId="urn:microsoft.com/office/officeart/2005/8/layout/vList2"/>
    <dgm:cxn modelId="{DBEDA1A5-ECCE-4C45-93EA-1540E318C7BB}" type="presOf" srcId="{37286A96-47DE-4637-9A33-8A8CD836C1C1}" destId="{8A03C046-ECB9-4FF0-A0CE-4A2B1D74953B}" srcOrd="0" destOrd="0" presId="urn:microsoft.com/office/officeart/2005/8/layout/vList2"/>
    <dgm:cxn modelId="{4E6856E1-BF9F-406D-9883-98504749E0FA}" srcId="{059D4C37-C978-4A21-A395-2C7BDF75FC67}" destId="{6C795196-FAA3-4B1E-87D2-B2AD10BC2696}" srcOrd="1" destOrd="0" parTransId="{60AB4780-919E-47AC-868F-911209645614}" sibTransId="{D74DBE6F-16B5-4811-8924-883BE6F8171E}"/>
    <dgm:cxn modelId="{1691213B-8B42-45B9-BB5C-3ACA0359C42B}" type="presOf" srcId="{059D4C37-C978-4A21-A395-2C7BDF75FC67}" destId="{4C73621B-73B6-4816-B2B6-BB0D0B43D992}" srcOrd="0" destOrd="0" presId="urn:microsoft.com/office/officeart/2005/8/layout/vList2"/>
    <dgm:cxn modelId="{762C1D5E-327B-41FF-96D5-4CFAC6359ACD}" type="presOf" srcId="{44FC1365-53BC-415F-AF2D-2B11B04E1885}" destId="{CA13E8D5-095F-4501-AA60-B38CC5FB1E22}" srcOrd="0" destOrd="0" presId="urn:microsoft.com/office/officeart/2005/8/layout/vList2"/>
    <dgm:cxn modelId="{0101AAD6-836C-44B7-B6A3-0B0272EAB12E}" type="presOf" srcId="{F5D48999-B425-405E-A7DF-C1E09B9509F0}" destId="{46A2CD9F-2944-423D-BB6B-80AC0B1A0340}" srcOrd="0" destOrd="0" presId="urn:microsoft.com/office/officeart/2005/8/layout/vList2"/>
    <dgm:cxn modelId="{B28584AE-E2A3-4EE7-A6A8-273F7B0AC346}" type="presOf" srcId="{26845061-C381-478F-83FA-477843A08C20}" destId="{8A03C046-ECB9-4FF0-A0CE-4A2B1D74953B}" srcOrd="0" destOrd="2" presId="urn:microsoft.com/office/officeart/2005/8/layout/vList2"/>
    <dgm:cxn modelId="{BDB08A80-874F-4584-B696-F8141012A1CC}" srcId="{39C37E9D-3867-44EA-A233-BF8EBC22B9CE}" destId="{44FC1365-53BC-415F-AF2D-2B11B04E1885}" srcOrd="1" destOrd="0" parTransId="{AE001915-E701-43FC-9641-B290CF26546B}" sibTransId="{1CFB6F23-590B-4DEE-B6F1-750FB9978B20}"/>
    <dgm:cxn modelId="{52B358CD-78CE-4EDF-89D5-5DBDC4B19BA8}" srcId="{059D4C37-C978-4A21-A395-2C7BDF75FC67}" destId="{26845061-C381-478F-83FA-477843A08C20}" srcOrd="2" destOrd="0" parTransId="{995A1266-E282-421D-A96C-17D7D0850A35}" sibTransId="{5A405DF5-FEED-44A3-BDA8-1156522635BA}"/>
    <dgm:cxn modelId="{5606EE81-4EB6-4EA7-A6A5-97ECCEC760EF}" srcId="{059D4C37-C978-4A21-A395-2C7BDF75FC67}" destId="{37286A96-47DE-4637-9A33-8A8CD836C1C1}" srcOrd="0" destOrd="0" parTransId="{5C7BFC5A-6535-448A-8FD0-8D700EC84FF1}" sibTransId="{1FA90DB3-4B39-4702-BDED-A3159D1E78DC}"/>
    <dgm:cxn modelId="{240C8D75-8364-405D-9047-4F5F86809A5B}" type="presOf" srcId="{39C37E9D-3867-44EA-A233-BF8EBC22B9CE}" destId="{8EEB2B5C-7DA0-4867-A11A-AA994BF8B710}" srcOrd="0" destOrd="0" presId="urn:microsoft.com/office/officeart/2005/8/layout/vList2"/>
    <dgm:cxn modelId="{4256010D-9368-4EFE-A5A9-60FCFA78472B}" srcId="{39C37E9D-3867-44EA-A233-BF8EBC22B9CE}" destId="{059D4C37-C978-4A21-A395-2C7BDF75FC67}" srcOrd="0" destOrd="0" parTransId="{B45A05D4-C8FB-455A-BA1B-44422783EAB5}" sibTransId="{0949F173-D26A-4CD0-8DA7-A8B584BE55D9}"/>
    <dgm:cxn modelId="{EA6B2BF6-0E4B-47FB-8C84-2B557A6473A4}" type="presParOf" srcId="{8EEB2B5C-7DA0-4867-A11A-AA994BF8B710}" destId="{4C73621B-73B6-4816-B2B6-BB0D0B43D992}" srcOrd="0" destOrd="0" presId="urn:microsoft.com/office/officeart/2005/8/layout/vList2"/>
    <dgm:cxn modelId="{4A87B4BA-2A3E-43EB-93B1-53902C37C769}" type="presParOf" srcId="{8EEB2B5C-7DA0-4867-A11A-AA994BF8B710}" destId="{8A03C046-ECB9-4FF0-A0CE-4A2B1D74953B}" srcOrd="1" destOrd="0" presId="urn:microsoft.com/office/officeart/2005/8/layout/vList2"/>
    <dgm:cxn modelId="{B3C51A50-7ED4-4462-B1CE-0FDC1271F980}" type="presParOf" srcId="{8EEB2B5C-7DA0-4867-A11A-AA994BF8B710}" destId="{CA13E8D5-095F-4501-AA60-B38CC5FB1E22}" srcOrd="2" destOrd="0" presId="urn:microsoft.com/office/officeart/2005/8/layout/vList2"/>
    <dgm:cxn modelId="{C444D1AD-58F1-4EFA-9978-A90DCFBDBB8E}" type="presParOf" srcId="{8EEB2B5C-7DA0-4867-A11A-AA994BF8B710}" destId="{46A2CD9F-2944-423D-BB6B-80AC0B1A034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4E52E2-12C2-4A82-9AD1-7D322A869C09}">
      <dsp:nvSpPr>
        <dsp:cNvPr id="0" name=""/>
        <dsp:cNvSpPr/>
      </dsp:nvSpPr>
      <dsp:spPr>
        <a:xfrm>
          <a:off x="0" y="124661"/>
          <a:ext cx="6480719" cy="103360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976" tIns="374904" rIns="50297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D" sz="1800" kern="1200" dirty="0" err="1" smtClean="0"/>
            <a:t>Bagaimanakah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tingkat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kepuasan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pasien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terhadap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mutu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pelayanan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kefarmasian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diapotek</a:t>
          </a:r>
          <a:endParaRPr lang="en-US" sz="1800" kern="1200" dirty="0"/>
        </a:p>
      </dsp:txBody>
      <dsp:txXfrm>
        <a:off x="0" y="124661"/>
        <a:ext cx="6480719" cy="1033605"/>
      </dsp:txXfrm>
    </dsp:sp>
    <dsp:sp modelId="{A17F14F2-1BBA-4050-9322-E630D94F5EB1}">
      <dsp:nvSpPr>
        <dsp:cNvPr id="0" name=""/>
        <dsp:cNvSpPr/>
      </dsp:nvSpPr>
      <dsp:spPr>
        <a:xfrm>
          <a:off x="324035" y="96843"/>
          <a:ext cx="4536503" cy="3007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69" tIns="0" rIns="17146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800" kern="1200" dirty="0" err="1" smtClean="0"/>
            <a:t>Rumusan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masalah</a:t>
          </a:r>
          <a:endParaRPr lang="en-US" sz="1800" kern="1200" dirty="0"/>
        </a:p>
      </dsp:txBody>
      <dsp:txXfrm>
        <a:off x="338716" y="111524"/>
        <a:ext cx="4507141" cy="271387"/>
      </dsp:txXfrm>
    </dsp:sp>
    <dsp:sp modelId="{FEAA944E-E9A4-4289-A8F2-9503B5DD03FE}">
      <dsp:nvSpPr>
        <dsp:cNvPr id="0" name=""/>
        <dsp:cNvSpPr/>
      </dsp:nvSpPr>
      <dsp:spPr>
        <a:xfrm>
          <a:off x="0" y="1328691"/>
          <a:ext cx="6480719" cy="10227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976" tIns="374904" rIns="50297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D" sz="1800" kern="1200" dirty="0" err="1" smtClean="0"/>
            <a:t>Untuk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mengetahuai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tingkat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kepuasan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pasien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terhadap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mutu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pelayanan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kefarmasian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diapotek</a:t>
          </a:r>
          <a:endParaRPr lang="en-US" sz="1800" kern="1200" dirty="0"/>
        </a:p>
      </dsp:txBody>
      <dsp:txXfrm>
        <a:off x="0" y="1328691"/>
        <a:ext cx="6480719" cy="1022796"/>
      </dsp:txXfrm>
    </dsp:sp>
    <dsp:sp modelId="{B4F44462-A99E-4F31-8887-67DFFDA79658}">
      <dsp:nvSpPr>
        <dsp:cNvPr id="0" name=""/>
        <dsp:cNvSpPr/>
      </dsp:nvSpPr>
      <dsp:spPr>
        <a:xfrm>
          <a:off x="324035" y="1269958"/>
          <a:ext cx="4536503" cy="3539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69" tIns="0" rIns="17146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800" kern="1200" dirty="0" err="1" smtClean="0"/>
            <a:t>Tujuan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penelitian</a:t>
          </a:r>
          <a:endParaRPr lang="en-US" sz="1800" kern="1200" dirty="0"/>
        </a:p>
      </dsp:txBody>
      <dsp:txXfrm>
        <a:off x="341313" y="1287236"/>
        <a:ext cx="4501947" cy="319376"/>
      </dsp:txXfrm>
    </dsp:sp>
    <dsp:sp modelId="{8BE10348-7DC7-458C-8B0A-FA40B83AFE13}">
      <dsp:nvSpPr>
        <dsp:cNvPr id="0" name=""/>
        <dsp:cNvSpPr/>
      </dsp:nvSpPr>
      <dsp:spPr>
        <a:xfrm>
          <a:off x="0" y="2564443"/>
          <a:ext cx="6480719" cy="247074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976" tIns="374904" rIns="50297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D" sz="1800" kern="1200" dirty="0" err="1" smtClean="0"/>
            <a:t>Secara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umum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penelitian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ini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dapat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menjadi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acuan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standart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dalam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meningkatkan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pelayanan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kefarmasian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pada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masyarakat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D" sz="1800" kern="1200" dirty="0" err="1" smtClean="0"/>
            <a:t>Bagi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pengelola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apotek,penelitian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ini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bisa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menjadi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tolak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ukur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untuk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kemajuan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suatu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industri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farmasi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khususnya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apotek</a:t>
          </a:r>
          <a:r>
            <a:rPr lang="en-ID" sz="1800" kern="1200" dirty="0" smtClean="0"/>
            <a:t>.</a:t>
          </a:r>
          <a:endParaRPr lang="en-US" sz="1800" kern="1200" dirty="0"/>
        </a:p>
      </dsp:txBody>
      <dsp:txXfrm>
        <a:off x="0" y="2564443"/>
        <a:ext cx="6480719" cy="2470746"/>
      </dsp:txXfrm>
    </dsp:sp>
    <dsp:sp modelId="{4EEE419E-44EC-4F27-9022-66B7BAE6A30F}">
      <dsp:nvSpPr>
        <dsp:cNvPr id="0" name=""/>
        <dsp:cNvSpPr/>
      </dsp:nvSpPr>
      <dsp:spPr>
        <a:xfrm>
          <a:off x="324035" y="2459487"/>
          <a:ext cx="4536503" cy="4001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69" tIns="0" rIns="17146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800" kern="1200" dirty="0" err="1" smtClean="0"/>
            <a:t>Manfaat</a:t>
          </a:r>
          <a:r>
            <a:rPr lang="en-ID" sz="1800" kern="1200" dirty="0" smtClean="0"/>
            <a:t> </a:t>
          </a:r>
          <a:r>
            <a:rPr lang="en-ID" sz="1800" kern="1200" dirty="0" err="1" smtClean="0"/>
            <a:t>penelitian</a:t>
          </a:r>
          <a:endParaRPr lang="en-US" sz="1800" kern="1200" dirty="0"/>
        </a:p>
      </dsp:txBody>
      <dsp:txXfrm>
        <a:off x="343569" y="2479021"/>
        <a:ext cx="4497435" cy="3610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73621B-73B6-4816-B2B6-BB0D0B43D992}">
      <dsp:nvSpPr>
        <dsp:cNvPr id="0" name=""/>
        <dsp:cNvSpPr/>
      </dsp:nvSpPr>
      <dsp:spPr>
        <a:xfrm>
          <a:off x="0" y="1096903"/>
          <a:ext cx="6096000" cy="53356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100" kern="1200" dirty="0" err="1" smtClean="0"/>
            <a:t>simpulan</a:t>
          </a:r>
          <a:endParaRPr lang="en-US" sz="2100" kern="1200" dirty="0"/>
        </a:p>
      </dsp:txBody>
      <dsp:txXfrm>
        <a:off x="26047" y="1122950"/>
        <a:ext cx="6043906" cy="481473"/>
      </dsp:txXfrm>
    </dsp:sp>
    <dsp:sp modelId="{8A03C046-ECB9-4FF0-A0CE-4A2B1D74953B}">
      <dsp:nvSpPr>
        <dsp:cNvPr id="0" name=""/>
        <dsp:cNvSpPr/>
      </dsp:nvSpPr>
      <dsp:spPr>
        <a:xfrm>
          <a:off x="0" y="1634534"/>
          <a:ext cx="6096000" cy="2588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D" sz="1600" kern="1200" dirty="0" err="1" smtClean="0"/>
            <a:t>Berdasarkan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hasil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studi</a:t>
          </a:r>
          <a:r>
            <a:rPr lang="en-ID" sz="1600" kern="1200" dirty="0" smtClean="0"/>
            <a:t> literature yang </a:t>
          </a:r>
          <a:r>
            <a:rPr lang="en-ID" sz="1600" kern="1200" dirty="0" err="1" smtClean="0"/>
            <a:t>diperoleh,maka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dapat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disumpulkan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bahwa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tingkat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kepuasan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pasien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terhadap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mutu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pelayanan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kefarmasian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diapotek</a:t>
          </a:r>
          <a:r>
            <a:rPr lang="en-ID" sz="1600" kern="1200" dirty="0" smtClean="0"/>
            <a:t> yang </a:t>
          </a:r>
          <a:r>
            <a:rPr lang="en-ID" sz="1600" kern="1200" dirty="0" err="1" smtClean="0"/>
            <a:t>ditinjau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dari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tangible,reliability,responsiveness,assurance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dan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emphaty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termasuk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kategori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puas</a:t>
          </a:r>
          <a:r>
            <a:rPr lang="en-ID" sz="1600" kern="1200" dirty="0" smtClean="0"/>
            <a:t>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D" sz="1600" kern="1200" dirty="0" err="1" smtClean="0"/>
            <a:t>Jenis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kelamin,usia,pendidikan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dan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pekerjaan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bukan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merupakan</a:t>
          </a:r>
          <a:r>
            <a:rPr lang="en-ID" sz="1600" kern="1200" dirty="0" smtClean="0"/>
            <a:t> factor yang </a:t>
          </a:r>
          <a:r>
            <a:rPr lang="en-ID" sz="1600" kern="1200" dirty="0" err="1" smtClean="0"/>
            <a:t>dapat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mempengaruhi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kepuasan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pasien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pada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ketiga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penelitian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ini</a:t>
          </a:r>
          <a:r>
            <a:rPr lang="en-ID" sz="1600" kern="1200" dirty="0" smtClean="0"/>
            <a:t>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1600" kern="1200" dirty="0"/>
        </a:p>
      </dsp:txBody>
      <dsp:txXfrm>
        <a:off x="0" y="1634534"/>
        <a:ext cx="6096000" cy="2588937"/>
      </dsp:txXfrm>
    </dsp:sp>
    <dsp:sp modelId="{CA13E8D5-095F-4501-AA60-B38CC5FB1E22}">
      <dsp:nvSpPr>
        <dsp:cNvPr id="0" name=""/>
        <dsp:cNvSpPr/>
      </dsp:nvSpPr>
      <dsp:spPr>
        <a:xfrm>
          <a:off x="0" y="3762678"/>
          <a:ext cx="6096000" cy="487781"/>
        </a:xfrm>
        <a:prstGeom prst="roundRect">
          <a:avLst/>
        </a:prstGeom>
        <a:solidFill>
          <a:schemeClr val="accent3">
            <a:hueOff val="17868375"/>
            <a:satOff val="-3918"/>
            <a:lumOff val="66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100" kern="1200" dirty="0" smtClean="0"/>
            <a:t>saran</a:t>
          </a:r>
          <a:endParaRPr lang="en-US" sz="2100" kern="1200" dirty="0"/>
        </a:p>
      </dsp:txBody>
      <dsp:txXfrm>
        <a:off x="23812" y="3786490"/>
        <a:ext cx="6048376" cy="440157"/>
      </dsp:txXfrm>
    </dsp:sp>
    <dsp:sp modelId="{46A2CD9F-2944-423D-BB6B-80AC0B1A0340}">
      <dsp:nvSpPr>
        <dsp:cNvPr id="0" name=""/>
        <dsp:cNvSpPr/>
      </dsp:nvSpPr>
      <dsp:spPr>
        <a:xfrm>
          <a:off x="0" y="4206372"/>
          <a:ext cx="6096000" cy="1173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D" sz="1600" kern="1200" dirty="0" err="1" smtClean="0"/>
            <a:t>Penelitian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ini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juga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dapat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dikembangkan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tentang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analisis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profil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tingkat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kepuasan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pelayanan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kesehatan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lainnya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dengan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karateristik</a:t>
          </a:r>
          <a:r>
            <a:rPr lang="en-ID" sz="1600" kern="1200" dirty="0" smtClean="0"/>
            <a:t> </a:t>
          </a:r>
          <a:r>
            <a:rPr lang="en-ID" sz="1600" kern="1200" dirty="0" err="1" smtClean="0"/>
            <a:t>responden</a:t>
          </a:r>
          <a:r>
            <a:rPr lang="en-ID" sz="1600" kern="1200" dirty="0" smtClean="0"/>
            <a:t> yang </a:t>
          </a:r>
          <a:r>
            <a:rPr lang="en-ID" sz="1600" kern="1200" dirty="0" err="1" smtClean="0"/>
            <a:t>sama</a:t>
          </a:r>
          <a:r>
            <a:rPr lang="en-ID" sz="1600" kern="1200" dirty="0" smtClean="0"/>
            <a:t>.</a:t>
          </a:r>
          <a:endParaRPr lang="en-US" sz="1600" kern="1200" dirty="0"/>
        </a:p>
      </dsp:txBody>
      <dsp:txXfrm>
        <a:off x="0" y="4206372"/>
        <a:ext cx="6096000" cy="1173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87649-87BE-48A6-AB38-3A28AD0FAB86}" type="datetimeFigureOut">
              <a:rPr lang="ko-KR" altLang="en-US" smtClean="0"/>
              <a:t>2020-07-15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E6650-FA3D-4205-A4D4-AA0375A177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9115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4DDF7-921D-4AC8-B946-4DD615DDC886}" type="datetimeFigureOut">
              <a:rPr lang="ko-KR" altLang="en-US" smtClean="0"/>
              <a:t>2020-07-15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42B24-5628-4EE2-A5C0-B4E095A448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444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42B24-5628-4EE2-A5C0-B4E095A4480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1824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42B24-5628-4EE2-A5C0-B4E095A4480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03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42B24-5628-4EE2-A5C0-B4E095A4480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6788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002-KIMS BUSINESS\007-bizdesign.tv\000-PPT FOR KMONG\PSD\13-05-14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7" y="646773"/>
            <a:ext cx="3420164" cy="298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920519" y="744654"/>
            <a:ext cx="3146400" cy="194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20A1E39-4EAE-4670-B341-E876511388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203515"/>
            <a:ext cx="9143999" cy="207553"/>
          </a:xfrm>
          <a:prstGeom prst="rect">
            <a:avLst/>
          </a:prstGeom>
        </p:spPr>
        <p:txBody>
          <a:bodyPr lIns="108000" anchor="ctr"/>
          <a:lstStyle>
            <a:lvl1pPr marL="0" indent="0" algn="ctr">
              <a:buNone/>
              <a:defRPr sz="1200" b="1" baseline="0">
                <a:solidFill>
                  <a:schemeClr val="tx1"/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 OF YOUR PRESENTATION HERE</a:t>
            </a:r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3DAC9DBF-2FD4-4775-8F53-02C2F29CA8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51870"/>
            <a:ext cx="9143998" cy="54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FREE PPT TEMPLATES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0206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KBM-정애\014-Fullppt\PNG이미지\탭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052" y="483518"/>
            <a:ext cx="2049645" cy="252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836710" y="731206"/>
            <a:ext cx="1440672" cy="180356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899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002-KIMS BUSINESS\007-bizdesign.tv\000-PPT FOR KMONG\PSD\13-05-14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7" y="646773"/>
            <a:ext cx="3420164" cy="298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920519" y="744654"/>
            <a:ext cx="3146400" cy="194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5397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25735"/>
            <a:ext cx="9144000" cy="776530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3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47664" y="25735"/>
            <a:ext cx="7596336" cy="776530"/>
          </a:xfrm>
          <a:prstGeom prst="rect">
            <a:avLst/>
          </a:prstGeom>
        </p:spPr>
        <p:txBody>
          <a:bodyPr anchor="ctr"/>
          <a:lstStyle>
            <a:lvl1pPr algn="l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772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83568" y="1189414"/>
            <a:ext cx="1728192" cy="1958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710172" y="1189414"/>
            <a:ext cx="1728192" cy="1958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736776" y="1189414"/>
            <a:ext cx="1728192" cy="1958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763380" y="1189414"/>
            <a:ext cx="1728192" cy="1958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0" y="25735"/>
            <a:ext cx="9144000" cy="776530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958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225800" y="1183642"/>
            <a:ext cx="3146400" cy="194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04851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200786"/>
            <a:ext cx="4572000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0" y="25735"/>
            <a:ext cx="9144000" cy="776530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572000" y="2892706"/>
            <a:ext cx="4572000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68305" y="1200090"/>
            <a:ext cx="1416959" cy="16926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156888" y="2892706"/>
            <a:ext cx="1416959" cy="16926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370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139952" y="555525"/>
            <a:ext cx="1650297" cy="40484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339752" y="555525"/>
            <a:ext cx="1650297" cy="40484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39552" y="555525"/>
            <a:ext cx="1650297" cy="40484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5997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39552" y="539550"/>
            <a:ext cx="3528392" cy="406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0432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9138113" cy="25717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540000" anchor="t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977152" y="1491630"/>
            <a:ext cx="1390030" cy="19844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889704" y="1491630"/>
            <a:ext cx="1390030" cy="19844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6582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27877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03995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260000" anchor="ctr"/>
          <a:lstStyle>
            <a:lvl1pPr marL="0" indent="0" algn="l">
              <a:buNone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5398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46042" y="1171934"/>
            <a:ext cx="1944000" cy="10436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0" y="25735"/>
            <a:ext cx="9144000" cy="776530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546042" y="2862166"/>
            <a:ext cx="1944000" cy="12241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546042" y="2217207"/>
            <a:ext cx="1944000" cy="5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46042" y="4085904"/>
            <a:ext cx="1944000" cy="5309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1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2583307" y="1171934"/>
            <a:ext cx="1944000" cy="10436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582971" y="2862166"/>
            <a:ext cx="1944000" cy="12241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582971" y="2217207"/>
            <a:ext cx="1944000" cy="5309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2582635" y="4085904"/>
            <a:ext cx="1944000" cy="5309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5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619900" y="1171934"/>
            <a:ext cx="1944000" cy="10436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19564" y="2862166"/>
            <a:ext cx="1944000" cy="12241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619564" y="2217207"/>
            <a:ext cx="1944000" cy="5309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4619228" y="4085904"/>
            <a:ext cx="1944000" cy="5309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656494" y="1171934"/>
            <a:ext cx="1944000" cy="10436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6656494" y="2862166"/>
            <a:ext cx="1944000" cy="12241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6656494" y="2217207"/>
            <a:ext cx="1944000" cy="5309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6656494" y="4085904"/>
            <a:ext cx="1944000" cy="5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7712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239542"/>
            <a:ext cx="9144000" cy="3348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4098" name="Picture 2" descr="D:\KBM-정애\014-Fullppt\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6568" y="1419622"/>
            <a:ext cx="5760640" cy="292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0" y="25735"/>
            <a:ext cx="9144000" cy="776530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070504" y="1806558"/>
            <a:ext cx="2701398" cy="19894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49382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KBM-정애\014-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2" y="1203598"/>
            <a:ext cx="249742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KBM-정애\014-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128" y="1203598"/>
            <a:ext cx="249742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KBM-정애\014-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404" y="1203598"/>
            <a:ext cx="249742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0" y="25735"/>
            <a:ext cx="9144000" cy="776530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1812" y="1311088"/>
            <a:ext cx="1448000" cy="22120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841834" y="1311088"/>
            <a:ext cx="1448000" cy="22120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331856" y="1311088"/>
            <a:ext cx="1448000" cy="22120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9330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2" name="Rounded Rectangle 11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ounded Rectangle 14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Half Frame 15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1248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8"/>
          <p:cNvSpPr>
            <a:spLocks noGrp="1"/>
          </p:cNvSpPr>
          <p:nvPr>
            <p:ph type="title" hasCustomPrompt="1"/>
          </p:nvPr>
        </p:nvSpPr>
        <p:spPr>
          <a:xfrm>
            <a:off x="3671392" y="2181756"/>
            <a:ext cx="5472608" cy="542078"/>
          </a:xfrm>
          <a:prstGeom prst="rect">
            <a:avLst/>
          </a:prstGeom>
        </p:spPr>
        <p:txBody>
          <a:bodyPr anchor="ctr"/>
          <a:lstStyle>
            <a:lvl1pPr algn="l">
              <a:defRPr sz="3600"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Section Break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39315AC1-362C-42C8-AC5D-93231CD549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71392" y="2734184"/>
            <a:ext cx="5472608" cy="197606"/>
          </a:xfrm>
          <a:prstGeom prst="rect">
            <a:avLst/>
          </a:prstGeom>
        </p:spPr>
        <p:txBody>
          <a:bodyPr lIns="108000" anchor="ctr"/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1505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8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3" r:id="rId2"/>
    <p:sldLayoutId id="2147483663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81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8" r:id="rId3"/>
    <p:sldLayoutId id="2147483665" r:id="rId4"/>
    <p:sldLayoutId id="2147483667" r:id="rId5"/>
    <p:sldLayoutId id="2147483669" r:id="rId6"/>
    <p:sldLayoutId id="2147483670" r:id="rId7"/>
    <p:sldLayoutId id="2147483671" r:id="rId8"/>
    <p:sldLayoutId id="2147483672" r:id="rId9"/>
    <p:sldLayoutId id="2147483675" r:id="rId10"/>
    <p:sldLayoutId id="2147483674" r:id="rId11"/>
    <p:sldLayoutId id="2147483666" r:id="rId12"/>
    <p:sldLayoutId id="2147483657" r:id="rId13"/>
    <p:sldLayoutId id="2147483676" r:id="rId1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94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0" y="4686300"/>
            <a:ext cx="9143999" cy="333722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OLEH : SEMPANA BANGUN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4083918"/>
            <a:ext cx="9143998" cy="602382"/>
          </a:xfrm>
          <a:prstGeom prst="rect">
            <a:avLst/>
          </a:prstGeom>
        </p:spPr>
        <p:txBody>
          <a:bodyPr/>
          <a:lstStyle/>
          <a:p>
            <a:r>
              <a:rPr lang="en-ID" altLang="ko-KR" sz="2000" dirty="0" smtClean="0"/>
              <a:t>GAMBARAN TINGKAT KEPUASAN PASIEN TERHADAP MUTU PELAYANAN KEFARMASIAN DIAPOTEK</a:t>
            </a:r>
            <a:endParaRPr lang="ko-KR" altLang="en-US" sz="2000" dirty="0"/>
          </a:p>
        </p:txBody>
      </p:sp>
      <p:sp>
        <p:nvSpPr>
          <p:cNvPr id="11" name="TextBox 10">
            <a:hlinkClick r:id="rId2"/>
          </p:cNvPr>
          <p:cNvSpPr txBox="1"/>
          <p:nvPr/>
        </p:nvSpPr>
        <p:spPr>
          <a:xfrm>
            <a:off x="-18256" y="4825165"/>
            <a:ext cx="9180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cs typeface="Arial" pitchFamily="34" charset="0"/>
              </a:rPr>
              <a:t>SEMPANA BANGUN</a:t>
            </a:r>
          </a:p>
          <a:p>
            <a:pPr algn="ctr"/>
            <a:r>
              <a:rPr lang="en-US" altLang="ko-KR" sz="800" dirty="0" err="1" smtClean="0">
                <a:solidFill>
                  <a:schemeClr val="bg1"/>
                </a:solidFill>
                <a:cs typeface="Arial" pitchFamily="34" charset="0"/>
              </a:rPr>
              <a:t>w.free-pOLEowerp</a:t>
            </a:r>
            <a:endParaRPr lang="ko-KR" altLang="en-US" sz="8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99791" y="339501"/>
            <a:ext cx="3901233" cy="3312369"/>
          </a:xfrm>
          <a:prstGeom prst="rect">
            <a:avLst/>
          </a:prstGeom>
        </p:spPr>
      </p:pic>
      <p:pic>
        <p:nvPicPr>
          <p:cNvPr id="6" name="Picture 5" descr="C:\Users\ishak\OneDrive\Pictures\Screenshots\2020-05-08 (2)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9501"/>
            <a:ext cx="3829224" cy="33123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33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5735"/>
            <a:ext cx="7596336" cy="805538"/>
          </a:xfrm>
        </p:spPr>
        <p:txBody>
          <a:bodyPr/>
          <a:lstStyle/>
          <a:p>
            <a:pPr algn="ctr"/>
            <a:r>
              <a:rPr lang="en-ID" altLang="ko-KR" dirty="0" smtClean="0"/>
              <a:t>DAFTAR ISI</a:t>
            </a:r>
            <a:endParaRPr lang="ko-KR" altLang="en-US" dirty="0"/>
          </a:p>
        </p:txBody>
      </p:sp>
      <p:sp>
        <p:nvSpPr>
          <p:cNvPr id="9" name="Rectangle 8"/>
          <p:cNvSpPr/>
          <p:nvPr/>
        </p:nvSpPr>
        <p:spPr>
          <a:xfrm>
            <a:off x="1527165" y="1182355"/>
            <a:ext cx="7020000" cy="64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Rectangle 10"/>
          <p:cNvSpPr/>
          <p:nvPr/>
        </p:nvSpPr>
        <p:spPr>
          <a:xfrm>
            <a:off x="2327140" y="1254355"/>
            <a:ext cx="6116031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altLang="ko-KR" dirty="0" smtClean="0"/>
              <a:t>LATAR BELAKANG</a:t>
            </a:r>
            <a:endParaRPr lang="ko-KR" altLang="en-US" dirty="0"/>
          </a:p>
        </p:txBody>
      </p:sp>
      <p:sp>
        <p:nvSpPr>
          <p:cNvPr id="10" name="Rectangle 9"/>
          <p:cNvSpPr/>
          <p:nvPr/>
        </p:nvSpPr>
        <p:spPr>
          <a:xfrm>
            <a:off x="1619505" y="1254355"/>
            <a:ext cx="612000" cy="50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626224" y="1275523"/>
            <a:ext cx="6052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527165" y="2089104"/>
            <a:ext cx="7020000" cy="64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Rectangle 27"/>
          <p:cNvSpPr/>
          <p:nvPr/>
        </p:nvSpPr>
        <p:spPr>
          <a:xfrm>
            <a:off x="2327140" y="2161104"/>
            <a:ext cx="6116031" cy="5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altLang="ko-KR" dirty="0" smtClean="0">
                <a:ln>
                  <a:solidFill>
                    <a:schemeClr val="bg1"/>
                  </a:solidFill>
                </a:ln>
                <a:solidFill>
                  <a:srgbClr val="A0C458"/>
                </a:solidFill>
              </a:rPr>
              <a:t>RUMUSAN MASALAH</a:t>
            </a:r>
            <a:endParaRPr lang="ko-KR" altLang="en-US" dirty="0">
              <a:ln>
                <a:solidFill>
                  <a:schemeClr val="bg1"/>
                </a:solidFill>
              </a:ln>
              <a:solidFill>
                <a:srgbClr val="A0C458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19505" y="2161104"/>
            <a:ext cx="612000" cy="50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26224" y="2182272"/>
            <a:ext cx="6052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527165" y="2995853"/>
            <a:ext cx="7020000" cy="64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Rectangle 34"/>
          <p:cNvSpPr/>
          <p:nvPr/>
        </p:nvSpPr>
        <p:spPr>
          <a:xfrm>
            <a:off x="2327140" y="3067853"/>
            <a:ext cx="6116031" cy="50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Rectangle 35"/>
          <p:cNvSpPr/>
          <p:nvPr/>
        </p:nvSpPr>
        <p:spPr>
          <a:xfrm>
            <a:off x="1619505" y="3067853"/>
            <a:ext cx="612000" cy="50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626224" y="3089021"/>
            <a:ext cx="6052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12"/>
          <p:cNvSpPr txBox="1"/>
          <p:nvPr/>
        </p:nvSpPr>
        <p:spPr bwMode="auto">
          <a:xfrm>
            <a:off x="2622011" y="3208065"/>
            <a:ext cx="4813049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ID" altLang="ko-K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TUJUAN</a:t>
            </a:r>
            <a:r>
              <a:rPr lang="en-ID" altLang="ko-K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D" altLang="ko-K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PENELITIAN</a:t>
            </a:r>
            <a:endParaRPr lang="ko-KR" alt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527165" y="3902601"/>
            <a:ext cx="7020000" cy="64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Rectangle 40"/>
          <p:cNvSpPr/>
          <p:nvPr/>
        </p:nvSpPr>
        <p:spPr>
          <a:xfrm>
            <a:off x="2327140" y="3974601"/>
            <a:ext cx="6116031" cy="50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altLang="ko-KR" dirty="0" smtClean="0"/>
              <a:t>HASIL PENELITIAN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619505" y="3974601"/>
            <a:ext cx="612000" cy="50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626224" y="3995769"/>
            <a:ext cx="6052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44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0" dirty="0" smtClean="0"/>
              <a:t>LATAR BELAKANG MASALAH</a:t>
            </a:r>
            <a:endParaRPr lang="en-US" b="0" dirty="0"/>
          </a:p>
        </p:txBody>
      </p:sp>
      <p:sp>
        <p:nvSpPr>
          <p:cNvPr id="3" name="Pentagon 2"/>
          <p:cNvSpPr/>
          <p:nvPr/>
        </p:nvSpPr>
        <p:spPr>
          <a:xfrm>
            <a:off x="1403648" y="915566"/>
            <a:ext cx="6624736" cy="108012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, </a:t>
            </a:r>
            <a:r>
              <a:rPr lang="en-US" dirty="0" err="1" smtClean="0"/>
              <a:t>kepuasan</a:t>
            </a:r>
            <a:r>
              <a:rPr lang="en-US" dirty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. </a:t>
            </a:r>
          </a:p>
        </p:txBody>
      </p:sp>
      <p:sp>
        <p:nvSpPr>
          <p:cNvPr id="4" name="Pentagon 3"/>
          <p:cNvSpPr/>
          <p:nvPr/>
        </p:nvSpPr>
        <p:spPr>
          <a:xfrm>
            <a:off x="1835696" y="2196706"/>
            <a:ext cx="6552728" cy="95110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 smtClean="0"/>
              <a:t>Kepuasan</a:t>
            </a:r>
            <a:r>
              <a:rPr lang="en-ID" dirty="0" smtClean="0"/>
              <a:t> </a:t>
            </a:r>
            <a:r>
              <a:rPr lang="en-ID" dirty="0" err="1" smtClean="0"/>
              <a:t>pelanggan</a:t>
            </a:r>
            <a:r>
              <a:rPr lang="en-ID" dirty="0" smtClean="0"/>
              <a:t> </a:t>
            </a:r>
            <a:r>
              <a:rPr lang="en-ID" dirty="0" err="1" smtClean="0"/>
              <a:t>berdampak</a:t>
            </a:r>
            <a:r>
              <a:rPr lang="en-ID" dirty="0" smtClean="0"/>
              <a:t> </a:t>
            </a:r>
            <a:r>
              <a:rPr lang="en-ID" dirty="0" err="1" smtClean="0"/>
              <a:t>langsung</a:t>
            </a:r>
            <a:r>
              <a:rPr lang="en-ID" dirty="0" smtClean="0"/>
              <a:t> </a:t>
            </a:r>
            <a:r>
              <a:rPr lang="en-ID" dirty="0" err="1" smtClean="0"/>
              <a:t>terhadap</a:t>
            </a:r>
            <a:r>
              <a:rPr lang="en-ID" dirty="0" smtClean="0"/>
              <a:t> </a:t>
            </a:r>
            <a:r>
              <a:rPr lang="en-ID" dirty="0" err="1" smtClean="0"/>
              <a:t>keberhasilan</a:t>
            </a:r>
            <a:r>
              <a:rPr lang="en-ID" dirty="0" smtClean="0"/>
              <a:t> </a:t>
            </a:r>
            <a:r>
              <a:rPr lang="en-ID" dirty="0" err="1" smtClean="0"/>
              <a:t>suatu</a:t>
            </a:r>
            <a:r>
              <a:rPr lang="en-ID" dirty="0" smtClean="0"/>
              <a:t> </a:t>
            </a:r>
            <a:r>
              <a:rPr lang="en-ID" dirty="0" err="1" smtClean="0"/>
              <a:t>tempat</a:t>
            </a:r>
            <a:r>
              <a:rPr lang="en-ID" dirty="0" smtClean="0"/>
              <a:t> </a:t>
            </a:r>
            <a:r>
              <a:rPr lang="en-ID" dirty="0" err="1" smtClean="0"/>
              <a:t>layanan</a:t>
            </a:r>
            <a:r>
              <a:rPr lang="en-ID" dirty="0" smtClean="0"/>
              <a:t> </a:t>
            </a:r>
            <a:r>
              <a:rPr lang="en-ID" dirty="0" err="1" smtClean="0"/>
              <a:t>kesehatan</a:t>
            </a:r>
            <a:r>
              <a:rPr lang="en-ID" dirty="0" smtClean="0"/>
              <a:t> </a:t>
            </a:r>
            <a:r>
              <a:rPr lang="en-ID" dirty="0" err="1" smtClean="0"/>
              <a:t>baik</a:t>
            </a:r>
            <a:r>
              <a:rPr lang="en-ID" dirty="0" smtClean="0"/>
              <a:t> </a:t>
            </a:r>
            <a:r>
              <a:rPr lang="en-ID" dirty="0" err="1" smtClean="0"/>
              <a:t>milik</a:t>
            </a:r>
            <a:r>
              <a:rPr lang="en-ID" dirty="0" smtClean="0"/>
              <a:t> </a:t>
            </a:r>
            <a:r>
              <a:rPr lang="en-ID" dirty="0" err="1" smtClean="0"/>
              <a:t>pemerintah</a:t>
            </a:r>
            <a:r>
              <a:rPr lang="en-ID" dirty="0" smtClean="0"/>
              <a:t> </a:t>
            </a:r>
            <a:r>
              <a:rPr lang="en-ID" dirty="0" err="1" smtClean="0"/>
              <a:t>maupun</a:t>
            </a:r>
            <a:r>
              <a:rPr lang="en-ID" dirty="0" smtClean="0"/>
              <a:t> </a:t>
            </a:r>
            <a:r>
              <a:rPr lang="en-ID" dirty="0" err="1" smtClean="0"/>
              <a:t>swasta</a:t>
            </a:r>
            <a:endParaRPr lang="en-ID" dirty="0" smtClean="0"/>
          </a:p>
        </p:txBody>
      </p:sp>
      <p:sp>
        <p:nvSpPr>
          <p:cNvPr id="5" name="Pentagon 4"/>
          <p:cNvSpPr/>
          <p:nvPr/>
        </p:nvSpPr>
        <p:spPr>
          <a:xfrm>
            <a:off x="2294032" y="3390127"/>
            <a:ext cx="6670455" cy="112583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 smtClean="0"/>
              <a:t>Sehingga</a:t>
            </a:r>
            <a:r>
              <a:rPr lang="en-ID" dirty="0" smtClean="0"/>
              <a:t> </a:t>
            </a:r>
            <a:r>
              <a:rPr lang="en-ID" dirty="0" err="1" smtClean="0"/>
              <a:t>tiap</a:t>
            </a:r>
            <a:r>
              <a:rPr lang="en-ID" dirty="0" smtClean="0"/>
              <a:t> </a:t>
            </a:r>
            <a:r>
              <a:rPr lang="en-ID" dirty="0" err="1" smtClean="0"/>
              <a:t>pelayanan</a:t>
            </a:r>
            <a:r>
              <a:rPr lang="en-ID" dirty="0" smtClean="0"/>
              <a:t> </a:t>
            </a:r>
            <a:r>
              <a:rPr lang="en-ID" dirty="0" err="1" smtClean="0"/>
              <a:t>kesehatan</a:t>
            </a:r>
            <a:r>
              <a:rPr lang="en-ID" dirty="0" smtClean="0"/>
              <a:t> </a:t>
            </a:r>
            <a:r>
              <a:rPr lang="en-ID" dirty="0" err="1" smtClean="0"/>
              <a:t>sebaiknya</a:t>
            </a:r>
            <a:r>
              <a:rPr lang="en-ID" dirty="0" smtClean="0"/>
              <a:t> </a:t>
            </a:r>
            <a:r>
              <a:rPr lang="en-ID" dirty="0" err="1" smtClean="0"/>
              <a:t>mengetahui</a:t>
            </a:r>
            <a:r>
              <a:rPr lang="en-ID" dirty="0" smtClean="0"/>
              <a:t> factor-factor yang </a:t>
            </a:r>
            <a:r>
              <a:rPr lang="en-ID" dirty="0" err="1" smtClean="0"/>
              <a:t>mempengaruhi</a:t>
            </a:r>
            <a:r>
              <a:rPr lang="en-ID" dirty="0" smtClean="0"/>
              <a:t> </a:t>
            </a:r>
            <a:r>
              <a:rPr lang="en-ID" dirty="0" err="1" smtClean="0"/>
              <a:t>kepuasan</a:t>
            </a:r>
            <a:r>
              <a:rPr lang="en-ID" dirty="0" smtClean="0"/>
              <a:t> </a:t>
            </a:r>
            <a:r>
              <a:rPr lang="en-ID" dirty="0" err="1" smtClean="0"/>
              <a:t>pelanggannya</a:t>
            </a:r>
            <a:r>
              <a:rPr lang="en-ID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97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32470464"/>
              </p:ext>
            </p:extLst>
          </p:nvPr>
        </p:nvGraphicFramePr>
        <p:xfrm>
          <a:off x="1475657" y="-14493"/>
          <a:ext cx="6480719" cy="5157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050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691680" y="411510"/>
            <a:ext cx="5544616" cy="64807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Defenisi</a:t>
            </a:r>
            <a:r>
              <a:rPr lang="en-US" dirty="0" smtClean="0"/>
              <a:t> </a:t>
            </a:r>
            <a:r>
              <a:rPr lang="en-US" dirty="0"/>
              <a:t> </a:t>
            </a:r>
            <a:r>
              <a:rPr lang="en-US" b="1" dirty="0" err="1"/>
              <a:t>Kepuasan</a:t>
            </a:r>
            <a:r>
              <a:rPr lang="en-US" dirty="0"/>
              <a:t> </a:t>
            </a:r>
            <a:r>
              <a:rPr lang="en-US" dirty="0" err="1"/>
              <a:t>Konsumen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187624" y="1275606"/>
            <a:ext cx="6624736" cy="86409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smtClean="0"/>
              <a:t> </a:t>
            </a:r>
            <a:r>
              <a:rPr lang="en-ID" dirty="0" err="1" smtClean="0"/>
              <a:t>kepuasan</a:t>
            </a:r>
            <a:r>
              <a:rPr lang="en-ID" dirty="0" smtClean="0"/>
              <a:t> </a:t>
            </a:r>
            <a:r>
              <a:rPr lang="en-ID" dirty="0" err="1" smtClean="0"/>
              <a:t>pelanggan</a:t>
            </a:r>
            <a:r>
              <a:rPr lang="en-ID" dirty="0" smtClean="0"/>
              <a:t> </a:t>
            </a:r>
            <a:r>
              <a:rPr lang="en-ID" dirty="0" err="1" smtClean="0"/>
              <a:t>adalah</a:t>
            </a:r>
            <a:r>
              <a:rPr lang="en-ID" dirty="0" smtClean="0"/>
              <a:t> </a:t>
            </a:r>
            <a:r>
              <a:rPr lang="en-ID" dirty="0" err="1" smtClean="0"/>
              <a:t>tingkat</a:t>
            </a:r>
            <a:r>
              <a:rPr lang="en-ID" dirty="0" smtClean="0"/>
              <a:t> </a:t>
            </a:r>
            <a:r>
              <a:rPr lang="en-ID" dirty="0" err="1" smtClean="0"/>
              <a:t>perasaan</a:t>
            </a:r>
            <a:r>
              <a:rPr lang="en-ID" dirty="0" smtClean="0"/>
              <a:t> </a:t>
            </a:r>
            <a:r>
              <a:rPr lang="en-ID" dirty="0" err="1" smtClean="0"/>
              <a:t>konsumen</a:t>
            </a:r>
            <a:r>
              <a:rPr lang="en-ID" dirty="0" smtClean="0"/>
              <a:t> </a:t>
            </a:r>
            <a:r>
              <a:rPr lang="en-ID" dirty="0" err="1" smtClean="0"/>
              <a:t>setelah</a:t>
            </a:r>
            <a:r>
              <a:rPr lang="en-ID" dirty="0" smtClean="0"/>
              <a:t> </a:t>
            </a:r>
            <a:r>
              <a:rPr lang="en-ID" dirty="0" err="1" smtClean="0"/>
              <a:t>membandingkan</a:t>
            </a:r>
            <a:r>
              <a:rPr lang="en-ID" dirty="0" smtClean="0"/>
              <a:t> </a:t>
            </a:r>
            <a:r>
              <a:rPr lang="en-ID" dirty="0" err="1" smtClean="0"/>
              <a:t>antara</a:t>
            </a:r>
            <a:r>
              <a:rPr lang="en-ID" dirty="0" smtClean="0"/>
              <a:t> </a:t>
            </a:r>
            <a:r>
              <a:rPr lang="en-ID" dirty="0" err="1" smtClean="0"/>
              <a:t>apa</a:t>
            </a:r>
            <a:r>
              <a:rPr lang="en-ID" dirty="0" smtClean="0"/>
              <a:t> yang </a:t>
            </a:r>
            <a:r>
              <a:rPr lang="en-ID" dirty="0" err="1" smtClean="0"/>
              <a:t>diterima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diharapkannya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871700" y="2283718"/>
            <a:ext cx="5184576" cy="1800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 </a:t>
            </a:r>
            <a:r>
              <a:rPr lang="en-US" dirty="0" err="1"/>
              <a:t>Seorang</a:t>
            </a:r>
            <a:r>
              <a:rPr lang="en-US" dirty="0"/>
              <a:t> </a:t>
            </a:r>
            <a:r>
              <a:rPr lang="en-US" b="1" dirty="0" err="1"/>
              <a:t>pelanggan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merasa</a:t>
            </a:r>
            <a:r>
              <a:rPr lang="en-US" dirty="0"/>
              <a:t> </a:t>
            </a:r>
            <a:r>
              <a:rPr lang="en-US" dirty="0" err="1"/>
              <a:t>puas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smtClean="0"/>
              <a:t>,</a:t>
            </a:r>
            <a:r>
              <a:rPr lang="en-US" dirty="0" err="1" smtClean="0"/>
              <a:t>layanan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/>
              <a:t>jasa</a:t>
            </a:r>
            <a:r>
              <a:rPr lang="en-US" dirty="0"/>
              <a:t>,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kemungkinannya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 </a:t>
            </a:r>
            <a:r>
              <a:rPr lang="en-US" b="1" dirty="0" err="1"/>
              <a:t>pelanggan</a:t>
            </a:r>
            <a:r>
              <a:rPr lang="en-US" dirty="0"/>
              <a:t> 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smtClean="0"/>
              <a:t>lama.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12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sz="2800" dirty="0"/>
              <a:t>5 factor </a:t>
            </a:r>
            <a:r>
              <a:rPr lang="en-ID" sz="2800" dirty="0" err="1"/>
              <a:t>pokok</a:t>
            </a:r>
            <a:r>
              <a:rPr lang="en-ID" sz="2800" dirty="0"/>
              <a:t> </a:t>
            </a:r>
            <a:r>
              <a:rPr lang="en-ID" sz="2800" dirty="0" err="1"/>
              <a:t>dalam</a:t>
            </a:r>
            <a:r>
              <a:rPr lang="en-ID" sz="2800" dirty="0"/>
              <a:t> </a:t>
            </a:r>
            <a:r>
              <a:rPr lang="en-ID" sz="2800" dirty="0" err="1"/>
              <a:t>keunggulan</a:t>
            </a:r>
            <a:r>
              <a:rPr lang="en-ID" sz="2800" dirty="0"/>
              <a:t> </a:t>
            </a:r>
            <a:r>
              <a:rPr lang="en-ID" sz="2800" dirty="0" err="1"/>
              <a:t>pelayanan</a:t>
            </a:r>
            <a:r>
              <a:rPr lang="en-ID" sz="2800" dirty="0"/>
              <a:t> :</a:t>
            </a:r>
            <a:r>
              <a:rPr lang="en-US" sz="2800" dirty="0"/>
              <a:t/>
            </a:r>
            <a:br>
              <a:rPr lang="en-US" sz="2800" dirty="0"/>
            </a:br>
            <a:endParaRPr lang="ko-KR" alt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0" y="4091867"/>
            <a:ext cx="5292080" cy="5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altLang="ko-KR" dirty="0" smtClean="0"/>
              <a:t>EMPATI (EMPHATY)</a:t>
            </a:r>
            <a:endParaRPr lang="ko-KR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-8037" y="3371665"/>
            <a:ext cx="4680000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altLang="ko-KR" dirty="0" smtClean="0"/>
              <a:t>JAMINAN(ASSURANCE)</a:t>
            </a:r>
            <a:endParaRPr lang="ko-KR" alt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1463"/>
            <a:ext cx="4068000" cy="5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altLang="ko-KR" dirty="0" smtClean="0"/>
              <a:t>DAYA </a:t>
            </a:r>
            <a:r>
              <a:rPr lang="en-ID" altLang="ko-KR" dirty="0" smtClean="0"/>
              <a:t>TANGGAP(RESPONSIVE)</a:t>
            </a:r>
            <a:endParaRPr lang="ko-KR" alt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31261"/>
            <a:ext cx="3456000" cy="50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altLang="ko-KR" dirty="0" smtClean="0"/>
              <a:t>KEHANDALAN(REABILITY)</a:t>
            </a:r>
            <a:endParaRPr lang="ko-KR" alt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1211059"/>
            <a:ext cx="2844000" cy="50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altLang="ko-KR" dirty="0" smtClean="0"/>
              <a:t>BUKTI FISIK(TANGIBLE)</a:t>
            </a:r>
            <a:endParaRPr lang="ko-KR" alt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5492719" y="4008075"/>
            <a:ext cx="3111729" cy="646331"/>
            <a:chOff x="2543198" y="4388490"/>
            <a:chExt cx="2577763" cy="646331"/>
          </a:xfrm>
        </p:grpSpPr>
        <p:sp>
          <p:nvSpPr>
            <p:cNvPr id="13" name="TextBox 12"/>
            <p:cNvSpPr txBox="1"/>
            <p:nvPr/>
          </p:nvSpPr>
          <p:spPr>
            <a:xfrm>
              <a:off x="2551706" y="4598413"/>
              <a:ext cx="2569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43198" y="4388490"/>
              <a:ext cx="2547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altLang="ko-KR" sz="1200" b="1" dirty="0" err="1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Sikap</a:t>
              </a:r>
              <a:r>
                <a:rPr lang="en-ID" altLang="ko-KR" sz="1200" b="1" dirty="0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dan</a:t>
              </a:r>
              <a:r>
                <a:rPr lang="en-ID" altLang="ko-KR" sz="1200" b="1" dirty="0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komunikasi</a:t>
              </a:r>
              <a:r>
                <a:rPr lang="en-ID" altLang="ko-KR" sz="1200" b="1" dirty="0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 yang </a:t>
              </a:r>
              <a:r>
                <a:rPr lang="en-ID" altLang="ko-KR" sz="1200" b="1" dirty="0" err="1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baik</a:t>
              </a:r>
              <a:r>
                <a:rPr lang="en-ID" altLang="ko-KR" sz="1200" b="1" dirty="0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, yang </a:t>
              </a:r>
              <a:r>
                <a:rPr lang="en-ID" altLang="ko-KR" sz="1200" b="1" dirty="0" err="1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menunjukan</a:t>
              </a:r>
              <a:r>
                <a:rPr lang="en-ID" altLang="ko-KR" sz="1200" b="1" dirty="0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perhatian</a:t>
              </a:r>
              <a:r>
                <a:rPr lang="en-ID" altLang="ko-KR" sz="1200" b="1" dirty="0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dan</a:t>
              </a:r>
              <a:r>
                <a:rPr lang="en-ID" altLang="ko-KR" sz="1200" b="1" dirty="0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memahami</a:t>
              </a:r>
              <a:r>
                <a:rPr lang="en-ID" altLang="ko-KR" sz="1200" b="1" dirty="0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kebutuhan</a:t>
              </a:r>
              <a:r>
                <a:rPr lang="en-ID" altLang="ko-KR" sz="1200" b="1" dirty="0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bg1">
                      <a:lumMod val="75000"/>
                    </a:schemeClr>
                  </a:solidFill>
                  <a:cs typeface="Arial" pitchFamily="34" charset="0"/>
                </a:rPr>
                <a:t>pelanggan</a:t>
              </a:r>
              <a:endParaRPr lang="ko-KR" altLang="en-US" sz="1200" b="1" dirty="0">
                <a:solidFill>
                  <a:schemeClr val="bg1">
                    <a:lumMod val="7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852363" y="3229334"/>
            <a:ext cx="3108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altLang="ko-KR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Mencakup</a:t>
            </a:r>
            <a:r>
              <a:rPr lang="en-ID" altLang="ko-KR" sz="1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pengetahuan</a:t>
            </a:r>
            <a:r>
              <a:rPr lang="en-ID" altLang="ko-KR" sz="1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dan</a:t>
            </a:r>
            <a:r>
              <a:rPr lang="en-ID" altLang="ko-KR" sz="1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keterampilan</a:t>
            </a:r>
            <a:r>
              <a:rPr lang="en-ID" altLang="ko-KR" sz="1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petugas</a:t>
            </a:r>
            <a:r>
              <a:rPr lang="en-ID" altLang="ko-KR" sz="1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sehinggan</a:t>
            </a:r>
            <a:r>
              <a:rPr lang="en-ID" altLang="ko-KR" sz="1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menumbuhkan</a:t>
            </a:r>
            <a:r>
              <a:rPr lang="en-ID" altLang="ko-KR" sz="1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kepercayaan</a:t>
            </a:r>
            <a:r>
              <a:rPr lang="en-ID" altLang="ko-KR" sz="1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pelanggan</a:t>
            </a:r>
            <a:endParaRPr lang="ko-KR" altLang="en-US" sz="1200" dirty="0">
              <a:solidFill>
                <a:schemeClr val="tx2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65290" y="2578176"/>
            <a:ext cx="3115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altLang="ko-KR" sz="1200" dirty="0" err="1" smtClean="0">
                <a:solidFill>
                  <a:schemeClr val="accent2"/>
                </a:solidFill>
                <a:cs typeface="Arial" pitchFamily="34" charset="0"/>
              </a:rPr>
              <a:t>Sehubungan</a:t>
            </a:r>
            <a:r>
              <a:rPr lang="en-ID" altLang="ko-KR" sz="1200" dirty="0" smtClean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accent2"/>
                </a:solidFill>
                <a:cs typeface="Arial" pitchFamily="34" charset="0"/>
              </a:rPr>
              <a:t>dengan</a:t>
            </a:r>
            <a:r>
              <a:rPr lang="en-ID" altLang="ko-KR" sz="1200" dirty="0" smtClean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accent2"/>
                </a:solidFill>
                <a:cs typeface="Arial" pitchFamily="34" charset="0"/>
              </a:rPr>
              <a:t>daya</a:t>
            </a:r>
            <a:r>
              <a:rPr lang="en-ID" altLang="ko-KR" sz="1200" dirty="0" smtClean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accent2"/>
                </a:solidFill>
                <a:cs typeface="Arial" pitchFamily="34" charset="0"/>
              </a:rPr>
              <a:t>tanggap</a:t>
            </a:r>
            <a:r>
              <a:rPr lang="en-ID" altLang="ko-KR" sz="1200" dirty="0" smtClean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accent2"/>
                </a:solidFill>
                <a:cs typeface="Arial" pitchFamily="34" charset="0"/>
              </a:rPr>
              <a:t>petugas</a:t>
            </a:r>
            <a:r>
              <a:rPr lang="en-ID" altLang="ko-KR" sz="1200" dirty="0" smtClean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accent2"/>
                </a:solidFill>
                <a:cs typeface="Arial" pitchFamily="34" charset="0"/>
              </a:rPr>
              <a:t>dalam</a:t>
            </a:r>
            <a:r>
              <a:rPr lang="en-ID" altLang="ko-KR" sz="1200" dirty="0" smtClean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accent2"/>
                </a:solidFill>
                <a:cs typeface="Arial" pitchFamily="34" charset="0"/>
              </a:rPr>
              <a:t>memenuhi</a:t>
            </a:r>
            <a:r>
              <a:rPr lang="en-ID" altLang="ko-KR" sz="1200" dirty="0" smtClean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accent2"/>
                </a:solidFill>
                <a:cs typeface="Arial" pitchFamily="34" charset="0"/>
              </a:rPr>
              <a:t>permintaan</a:t>
            </a:r>
            <a:r>
              <a:rPr lang="en-ID" altLang="ko-KR" sz="1200" dirty="0" smtClean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en-ID" altLang="ko-KR" sz="1200" dirty="0" err="1" smtClean="0">
                <a:solidFill>
                  <a:schemeClr val="accent2"/>
                </a:solidFill>
                <a:cs typeface="Arial" pitchFamily="34" charset="0"/>
              </a:rPr>
              <a:t>pelanggan</a:t>
            </a:r>
            <a:endParaRPr lang="ko-KR" altLang="en-US" sz="1200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635896" y="1778486"/>
            <a:ext cx="3111729" cy="646331"/>
            <a:chOff x="2543198" y="4388490"/>
            <a:chExt cx="2577763" cy="646331"/>
          </a:xfrm>
        </p:grpSpPr>
        <p:sp>
          <p:nvSpPr>
            <p:cNvPr id="22" name="TextBox 21"/>
            <p:cNvSpPr txBox="1"/>
            <p:nvPr/>
          </p:nvSpPr>
          <p:spPr>
            <a:xfrm>
              <a:off x="2551706" y="4598413"/>
              <a:ext cx="2569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43198" y="4388490"/>
              <a:ext cx="2547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altLang="ko-KR" sz="1200" b="1" dirty="0" err="1" smtClean="0">
                  <a:solidFill>
                    <a:schemeClr val="accent3"/>
                  </a:solidFill>
                  <a:cs typeface="Arial" pitchFamily="34" charset="0"/>
                </a:rPr>
                <a:t>Berkaitan</a:t>
              </a:r>
              <a:r>
                <a:rPr lang="en-ID" altLang="ko-KR" sz="1200" b="1" dirty="0" smtClean="0">
                  <a:solidFill>
                    <a:schemeClr val="accent3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3"/>
                  </a:solidFill>
                  <a:cs typeface="Arial" pitchFamily="34" charset="0"/>
                </a:rPr>
                <a:t>dengan</a:t>
              </a:r>
              <a:r>
                <a:rPr lang="en-ID" altLang="ko-KR" sz="1200" b="1" dirty="0" smtClean="0">
                  <a:solidFill>
                    <a:schemeClr val="accent3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3"/>
                  </a:solidFill>
                  <a:cs typeface="Arial" pitchFamily="34" charset="0"/>
                </a:rPr>
                <a:t>kehandalan</a:t>
              </a:r>
              <a:r>
                <a:rPr lang="en-ID" altLang="ko-KR" sz="1200" b="1" dirty="0" smtClean="0">
                  <a:solidFill>
                    <a:schemeClr val="accent3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3"/>
                  </a:solidFill>
                  <a:cs typeface="Arial" pitchFamily="34" charset="0"/>
                </a:rPr>
                <a:t>dan</a:t>
              </a:r>
              <a:r>
                <a:rPr lang="en-ID" altLang="ko-KR" sz="1200" b="1" dirty="0" smtClean="0">
                  <a:solidFill>
                    <a:schemeClr val="accent3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3"/>
                  </a:solidFill>
                  <a:cs typeface="Arial" pitchFamily="34" charset="0"/>
                </a:rPr>
                <a:t>kemampuan</a:t>
              </a:r>
              <a:r>
                <a:rPr lang="en-ID" altLang="ko-KR" sz="1200" b="1" dirty="0" smtClean="0">
                  <a:solidFill>
                    <a:schemeClr val="accent3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3"/>
                  </a:solidFill>
                  <a:cs typeface="Arial" pitchFamily="34" charset="0"/>
                </a:rPr>
                <a:t>petugas</a:t>
              </a:r>
              <a:r>
                <a:rPr lang="en-ID" altLang="ko-KR" sz="1200" b="1" dirty="0" smtClean="0">
                  <a:solidFill>
                    <a:schemeClr val="accent3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3"/>
                  </a:solidFill>
                  <a:cs typeface="Arial" pitchFamily="34" charset="0"/>
                </a:rPr>
                <a:t>dalam</a:t>
              </a:r>
              <a:r>
                <a:rPr lang="en-ID" altLang="ko-KR" sz="1200" b="1" dirty="0" smtClean="0">
                  <a:solidFill>
                    <a:schemeClr val="accent3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3"/>
                  </a:solidFill>
                  <a:cs typeface="Arial" pitchFamily="34" charset="0"/>
                </a:rPr>
                <a:t>memberika</a:t>
              </a:r>
              <a:r>
                <a:rPr lang="en-ID" altLang="ko-KR" sz="1200" b="1" dirty="0" smtClean="0">
                  <a:solidFill>
                    <a:schemeClr val="accent3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3"/>
                  </a:solidFill>
                  <a:cs typeface="Arial" pitchFamily="34" charset="0"/>
                </a:rPr>
                <a:t>pelayanan</a:t>
              </a:r>
              <a:r>
                <a:rPr lang="en-ID" altLang="ko-KR" sz="1200" b="1" dirty="0" smtClean="0">
                  <a:solidFill>
                    <a:schemeClr val="accent3"/>
                  </a:solidFill>
                  <a:cs typeface="Arial" pitchFamily="34" charset="0"/>
                </a:rPr>
                <a:t> yang </a:t>
              </a:r>
              <a:r>
                <a:rPr lang="en-ID" altLang="ko-KR" sz="1200" b="1" dirty="0" err="1" smtClean="0">
                  <a:solidFill>
                    <a:schemeClr val="accent3"/>
                  </a:solidFill>
                  <a:cs typeface="Arial" pitchFamily="34" charset="0"/>
                </a:rPr>
                <a:t>cepat</a:t>
              </a:r>
              <a:r>
                <a:rPr lang="en-ID" altLang="ko-KR" sz="1200" b="1" dirty="0" smtClean="0">
                  <a:solidFill>
                    <a:schemeClr val="accent3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3"/>
                  </a:solidFill>
                  <a:cs typeface="Arial" pitchFamily="34" charset="0"/>
                </a:rPr>
                <a:t>dan</a:t>
              </a:r>
              <a:r>
                <a:rPr lang="en-ID" altLang="ko-KR" sz="1200" b="1" dirty="0" smtClean="0">
                  <a:solidFill>
                    <a:schemeClr val="accent3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3"/>
                  </a:solidFill>
                  <a:cs typeface="Arial" pitchFamily="34" charset="0"/>
                </a:rPr>
                <a:t>tepat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998849" y="1148278"/>
            <a:ext cx="3111729" cy="486922"/>
            <a:chOff x="2543198" y="4388490"/>
            <a:chExt cx="2577763" cy="486922"/>
          </a:xfrm>
        </p:grpSpPr>
        <p:sp>
          <p:nvSpPr>
            <p:cNvPr id="25" name="TextBox 24"/>
            <p:cNvSpPr txBox="1"/>
            <p:nvPr/>
          </p:nvSpPr>
          <p:spPr>
            <a:xfrm>
              <a:off x="2551706" y="4598413"/>
              <a:ext cx="2569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43198" y="4388490"/>
              <a:ext cx="25474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altLang="ko-KR" sz="1200" b="1" dirty="0" err="1" smtClean="0">
                  <a:solidFill>
                    <a:schemeClr val="accent4"/>
                  </a:solidFill>
                  <a:cs typeface="Arial" pitchFamily="34" charset="0"/>
                </a:rPr>
                <a:t>Bukti</a:t>
              </a:r>
              <a:r>
                <a:rPr lang="en-ID" altLang="ko-KR" sz="1200" b="1" dirty="0" smtClean="0">
                  <a:solidFill>
                    <a:schemeClr val="accent4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4"/>
                  </a:solidFill>
                  <a:cs typeface="Arial" pitchFamily="34" charset="0"/>
                </a:rPr>
                <a:t>langsung</a:t>
              </a:r>
              <a:r>
                <a:rPr lang="en-ID" altLang="ko-KR" sz="1200" b="1" dirty="0" smtClean="0">
                  <a:solidFill>
                    <a:schemeClr val="accent4"/>
                  </a:solidFill>
                  <a:cs typeface="Arial" pitchFamily="34" charset="0"/>
                </a:rPr>
                <a:t> yang </a:t>
              </a:r>
              <a:r>
                <a:rPr lang="en-ID" altLang="ko-KR" sz="1200" b="1" dirty="0" err="1" smtClean="0">
                  <a:solidFill>
                    <a:schemeClr val="accent4"/>
                  </a:solidFill>
                  <a:cs typeface="Arial" pitchFamily="34" charset="0"/>
                </a:rPr>
                <a:t>meliputi</a:t>
              </a:r>
              <a:r>
                <a:rPr lang="en-ID" altLang="ko-KR" sz="1200" b="1" dirty="0" smtClean="0">
                  <a:solidFill>
                    <a:schemeClr val="accent4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4"/>
                  </a:solidFill>
                  <a:cs typeface="Arial" pitchFamily="34" charset="0"/>
                </a:rPr>
                <a:t>fasilitas</a:t>
              </a:r>
              <a:r>
                <a:rPr lang="en-ID" altLang="ko-KR" sz="1200" b="1" dirty="0" smtClean="0">
                  <a:solidFill>
                    <a:schemeClr val="accent4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4"/>
                  </a:solidFill>
                  <a:cs typeface="Arial" pitchFamily="34" charset="0"/>
                </a:rPr>
                <a:t>fisik,perlengkapan</a:t>
              </a:r>
              <a:r>
                <a:rPr lang="en-ID" altLang="ko-KR" sz="1200" b="1" dirty="0" smtClean="0">
                  <a:solidFill>
                    <a:schemeClr val="accent4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4"/>
                  </a:solidFill>
                  <a:cs typeface="Arial" pitchFamily="34" charset="0"/>
                </a:rPr>
                <a:t>dan</a:t>
              </a:r>
              <a:r>
                <a:rPr lang="en-ID" altLang="ko-KR" sz="1200" b="1" dirty="0" smtClean="0">
                  <a:solidFill>
                    <a:schemeClr val="accent4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4"/>
                  </a:solidFill>
                  <a:cs typeface="Arial" pitchFamily="34" charset="0"/>
                </a:rPr>
                <a:t>sediaan</a:t>
              </a:r>
              <a:r>
                <a:rPr lang="en-ID" altLang="ko-KR" sz="1200" b="1" dirty="0" smtClean="0">
                  <a:solidFill>
                    <a:schemeClr val="accent4"/>
                  </a:solidFill>
                  <a:cs typeface="Arial" pitchFamily="34" charset="0"/>
                </a:rPr>
                <a:t> </a:t>
              </a:r>
              <a:r>
                <a:rPr lang="en-ID" altLang="ko-KR" sz="1200" b="1" dirty="0" err="1" smtClean="0">
                  <a:solidFill>
                    <a:schemeClr val="accent4"/>
                  </a:solidFill>
                  <a:cs typeface="Arial" pitchFamily="34" charset="0"/>
                </a:rPr>
                <a:t>obat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921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73632" y="1563638"/>
            <a:ext cx="1728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" name="Rectangle 3"/>
          <p:cNvSpPr/>
          <p:nvPr/>
        </p:nvSpPr>
        <p:spPr>
          <a:xfrm>
            <a:off x="4283968" y="1563638"/>
            <a:ext cx="1728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/>
        </p:nvSpPr>
        <p:spPr>
          <a:xfrm>
            <a:off x="6394490" y="1563638"/>
            <a:ext cx="1728000" cy="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272572" y="1790194"/>
            <a:ext cx="1971836" cy="230832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Analisis</a:t>
            </a:r>
            <a:r>
              <a:rPr lang="en-US" dirty="0"/>
              <a:t> data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deskriptif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data-data yang </a:t>
            </a:r>
            <a:r>
              <a:rPr lang="en-US" dirty="0" err="1"/>
              <a:t>terkumpul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606268"/>
              </p:ext>
            </p:extLst>
          </p:nvPr>
        </p:nvGraphicFramePr>
        <p:xfrm>
          <a:off x="1331640" y="1851670"/>
          <a:ext cx="2232249" cy="31433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290">
                  <a:extLst>
                    <a:ext uri="{9D8B030D-6E8A-4147-A177-3AD203B41FA5}">
                      <a16:colId xmlns:a16="http://schemas.microsoft.com/office/drawing/2014/main" val="2527755456"/>
                    </a:ext>
                  </a:extLst>
                </a:gridCol>
                <a:gridCol w="1617653">
                  <a:extLst>
                    <a:ext uri="{9D8B030D-6E8A-4147-A177-3AD203B41FA5}">
                      <a16:colId xmlns:a16="http://schemas.microsoft.com/office/drawing/2014/main" val="363019728"/>
                    </a:ext>
                  </a:extLst>
                </a:gridCol>
                <a:gridCol w="379306">
                  <a:extLst>
                    <a:ext uri="{9D8B030D-6E8A-4147-A177-3AD203B41FA5}">
                      <a16:colId xmlns:a16="http://schemas.microsoft.com/office/drawing/2014/main" val="3059384724"/>
                    </a:ext>
                  </a:extLst>
                </a:gridCol>
              </a:tblGrid>
              <a:tr h="1405951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ID" altLang="ko-KR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PENELITIAN</a:t>
                      </a:r>
                      <a:r>
                        <a:rPr lang="en-ID" altLang="ko-KR" sz="14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INI ADALAN JENIS PENELITIAN STUDI LITERATUR YANG DILAKUKAN DENGAN CARA </a:t>
                      </a: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66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115484"/>
                  </a:ext>
                </a:extLst>
              </a:tr>
              <a:tr h="159341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MENGUMPULKAN,MEMPELAJARI</a:t>
                      </a:r>
                      <a:r>
                        <a:rPr lang="en-ID" altLang="ko-KR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DAN MENELAAH BUKU </a:t>
                      </a:r>
                      <a:r>
                        <a:rPr lang="en-ID" altLang="ko-KR" sz="1200" b="1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BUKU</a:t>
                      </a:r>
                      <a:r>
                        <a:rPr lang="en-ID" altLang="ko-KR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SERTA DOKUMEN YANG TERKAIT SPERTI SKIPSI DAN JURNAL ILMIAH</a:t>
                      </a:r>
                      <a:endParaRPr lang="en-US" altLang="ko-K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171583"/>
                  </a:ext>
                </a:extLst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1259632" y="987574"/>
            <a:ext cx="2592288" cy="8026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smtClean="0"/>
              <a:t>RANCANGAN PENELITIAN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305807"/>
              </p:ext>
            </p:extLst>
          </p:nvPr>
        </p:nvGraphicFramePr>
        <p:xfrm>
          <a:off x="3797815" y="1866151"/>
          <a:ext cx="2232249" cy="1457292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51516">
                  <a:extLst>
                    <a:ext uri="{9D8B030D-6E8A-4147-A177-3AD203B41FA5}">
                      <a16:colId xmlns:a16="http://schemas.microsoft.com/office/drawing/2014/main" val="1647862852"/>
                    </a:ext>
                  </a:extLst>
                </a:gridCol>
                <a:gridCol w="1729217">
                  <a:extLst>
                    <a:ext uri="{9D8B030D-6E8A-4147-A177-3AD203B41FA5}">
                      <a16:colId xmlns:a16="http://schemas.microsoft.com/office/drawing/2014/main" val="438491657"/>
                    </a:ext>
                  </a:extLst>
                </a:gridCol>
                <a:gridCol w="251516">
                  <a:extLst>
                    <a:ext uri="{9D8B030D-6E8A-4147-A177-3AD203B41FA5}">
                      <a16:colId xmlns:a16="http://schemas.microsoft.com/office/drawing/2014/main" val="1881144192"/>
                    </a:ext>
                  </a:extLst>
                </a:gridCol>
              </a:tblGrid>
              <a:tr h="1068681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ID" altLang="ko-KR" sz="1400" dirty="0" smtClean="0"/>
                        <a:t>OBJEK PENELITIAN YAITU PASIEN YANG DATANG</a:t>
                      </a:r>
                      <a:r>
                        <a:rPr lang="en-ID" altLang="ko-KR" sz="1400" baseline="0" dirty="0" smtClean="0"/>
                        <a:t> KEAPOTEK</a:t>
                      </a: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669216"/>
                  </a:ext>
                </a:extLst>
              </a:tr>
              <a:tr h="38861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608645"/>
                  </a:ext>
                </a:extLst>
              </a:tr>
            </a:tbl>
          </a:graphicData>
        </a:graphic>
      </p:graphicFrame>
      <p:sp>
        <p:nvSpPr>
          <p:cNvPr id="15" name="Oval 14"/>
          <p:cNvSpPr/>
          <p:nvPr/>
        </p:nvSpPr>
        <p:spPr>
          <a:xfrm>
            <a:off x="4094428" y="987574"/>
            <a:ext cx="1935636" cy="802620"/>
          </a:xfrm>
          <a:prstGeom prst="ellipse">
            <a:avLst/>
          </a:prstGeom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smtClean="0"/>
              <a:t>OBJEK PENELITIAN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272572" y="956821"/>
            <a:ext cx="1971836" cy="67881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smtClean="0"/>
              <a:t>ANALISIS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60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sz="2800" dirty="0" err="1" smtClean="0"/>
              <a:t>Hasil</a:t>
            </a:r>
            <a:r>
              <a:rPr lang="en-ID" sz="2800" dirty="0" smtClean="0"/>
              <a:t> </a:t>
            </a:r>
            <a:r>
              <a:rPr lang="en-ID" sz="2800" dirty="0" err="1" smtClean="0"/>
              <a:t>penelitian</a:t>
            </a:r>
            <a:r>
              <a:rPr lang="en-ID" sz="2800" dirty="0" smtClean="0"/>
              <a:t> </a:t>
            </a:r>
            <a:r>
              <a:rPr lang="en-ID" sz="2800" dirty="0" err="1" smtClean="0"/>
              <a:t>sebelumnya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759695"/>
              </p:ext>
            </p:extLst>
          </p:nvPr>
        </p:nvGraphicFramePr>
        <p:xfrm>
          <a:off x="827586" y="627535"/>
          <a:ext cx="7560838" cy="47893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1180">
                  <a:extLst>
                    <a:ext uri="{9D8B030D-6E8A-4147-A177-3AD203B41FA5}">
                      <a16:colId xmlns:a16="http://schemas.microsoft.com/office/drawing/2014/main" val="1614696955"/>
                    </a:ext>
                  </a:extLst>
                </a:gridCol>
                <a:gridCol w="1862721">
                  <a:extLst>
                    <a:ext uri="{9D8B030D-6E8A-4147-A177-3AD203B41FA5}">
                      <a16:colId xmlns:a16="http://schemas.microsoft.com/office/drawing/2014/main" val="3209935526"/>
                    </a:ext>
                  </a:extLst>
                </a:gridCol>
                <a:gridCol w="1972674">
                  <a:extLst>
                    <a:ext uri="{9D8B030D-6E8A-4147-A177-3AD203B41FA5}">
                      <a16:colId xmlns:a16="http://schemas.microsoft.com/office/drawing/2014/main" val="2420456673"/>
                    </a:ext>
                  </a:extLst>
                </a:gridCol>
                <a:gridCol w="2184263">
                  <a:extLst>
                    <a:ext uri="{9D8B030D-6E8A-4147-A177-3AD203B41FA5}">
                      <a16:colId xmlns:a16="http://schemas.microsoft.com/office/drawing/2014/main" val="3073292236"/>
                    </a:ext>
                  </a:extLst>
                </a:gridCol>
              </a:tblGrid>
              <a:tr h="785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Judul</a:t>
                      </a:r>
                      <a:endParaRPr lang="en-U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Gambaran</a:t>
                      </a:r>
                      <a:r>
                        <a:rPr lang="en-US" sz="1100" dirty="0">
                          <a:effectLst/>
                        </a:rPr>
                        <a:t> Tingkat </a:t>
                      </a:r>
                      <a:r>
                        <a:rPr lang="en-US" sz="1100" dirty="0" err="1">
                          <a:effectLst/>
                        </a:rPr>
                        <a:t>Kepuasan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Pasien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Terhadap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Pelayanan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Kefarmasian</a:t>
                      </a:r>
                      <a:r>
                        <a:rPr lang="en-US" sz="1100" dirty="0">
                          <a:effectLst/>
                        </a:rPr>
                        <a:t> Di </a:t>
                      </a:r>
                      <a:r>
                        <a:rPr lang="en-US" sz="1100" dirty="0" err="1">
                          <a:effectLst/>
                        </a:rPr>
                        <a:t>Apotek</a:t>
                      </a:r>
                      <a:r>
                        <a:rPr lang="en-US" sz="1100" dirty="0">
                          <a:effectLst/>
                        </a:rPr>
                        <a:t>  </a:t>
                      </a:r>
                      <a:r>
                        <a:rPr lang="en-US" sz="1100" dirty="0" err="1">
                          <a:effectLst/>
                        </a:rPr>
                        <a:t>Rs</a:t>
                      </a:r>
                      <a:r>
                        <a:rPr lang="en-US" sz="1100" dirty="0">
                          <a:effectLst/>
                        </a:rPr>
                        <a:t>. </a:t>
                      </a:r>
                      <a:r>
                        <a:rPr lang="en-US" sz="1100" dirty="0" err="1">
                          <a:effectLst/>
                        </a:rPr>
                        <a:t>Bhayangkara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Tk.Ii</a:t>
                      </a:r>
                      <a:r>
                        <a:rPr lang="en-US" sz="1100" dirty="0">
                          <a:effectLst/>
                        </a:rPr>
                        <a:t> Medan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Analisis</a:t>
                      </a:r>
                      <a:r>
                        <a:rPr lang="en-US" sz="1100" dirty="0">
                          <a:effectLst/>
                        </a:rPr>
                        <a:t> Tingkat </a:t>
                      </a:r>
                      <a:r>
                        <a:rPr lang="en-US" sz="1100" dirty="0" err="1">
                          <a:effectLst/>
                        </a:rPr>
                        <a:t>Kepuasan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Pasien</a:t>
                      </a:r>
                      <a:r>
                        <a:rPr lang="en-US" sz="1100" dirty="0">
                          <a:effectLst/>
                        </a:rPr>
                        <a:t> BPJS </a:t>
                      </a:r>
                      <a:r>
                        <a:rPr lang="en-US" sz="1100" dirty="0" err="1">
                          <a:effectLst/>
                        </a:rPr>
                        <a:t>Pada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Pelayanan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Kefarmasian</a:t>
                      </a:r>
                      <a:r>
                        <a:rPr lang="en-US" sz="1100" dirty="0">
                          <a:effectLst/>
                        </a:rPr>
                        <a:t> Di </a:t>
                      </a:r>
                      <a:r>
                        <a:rPr lang="en-US" sz="1100" dirty="0" err="1">
                          <a:effectLst/>
                        </a:rPr>
                        <a:t>Apotek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Klinik</a:t>
                      </a:r>
                      <a:r>
                        <a:rPr lang="en-US" sz="1100" dirty="0">
                          <a:effectLst/>
                        </a:rPr>
                        <a:t> SATKES PUSDOKKES MABES POLRI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Analisis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Kepuasan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Pasien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Terhadap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Pelayanan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Kefarmasian</a:t>
                      </a:r>
                      <a:r>
                        <a:rPr lang="en-US" sz="1100" dirty="0">
                          <a:effectLst/>
                        </a:rPr>
                        <a:t> Di </a:t>
                      </a:r>
                      <a:r>
                        <a:rPr lang="en-US" sz="1100" dirty="0" err="1">
                          <a:effectLst/>
                        </a:rPr>
                        <a:t>Rumah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Sakit</a:t>
                      </a:r>
                      <a:r>
                        <a:rPr lang="en-US" sz="1100" dirty="0">
                          <a:effectLst/>
                        </a:rPr>
                        <a:t> Dan </a:t>
                      </a:r>
                      <a:r>
                        <a:rPr lang="en-US" sz="1100" dirty="0" err="1">
                          <a:effectLst/>
                        </a:rPr>
                        <a:t>Apotek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extLst>
                  <a:ext uri="{0D108BD9-81ED-4DB2-BD59-A6C34878D82A}">
                    <a16:rowId xmlns:a16="http://schemas.microsoft.com/office/drawing/2014/main" val="2613134838"/>
                  </a:ext>
                </a:extLst>
              </a:tr>
              <a:tr h="3333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Penelitian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Indri Lestari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Okpri Meila, Jenny Pontoan, Eddy Zizwanto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Rahmawati</a:t>
                      </a:r>
                      <a:r>
                        <a:rPr lang="en-US" sz="1100" dirty="0">
                          <a:effectLst/>
                        </a:rPr>
                        <a:t> Raising , </a:t>
                      </a:r>
                      <a:r>
                        <a:rPr lang="en-US" sz="1100" dirty="0" err="1">
                          <a:effectLst/>
                        </a:rPr>
                        <a:t>Susanti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Erikania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extLst>
                  <a:ext uri="{0D108BD9-81ED-4DB2-BD59-A6C34878D82A}">
                    <a16:rowId xmlns:a16="http://schemas.microsoft.com/office/drawing/2014/main" val="2038839840"/>
                  </a:ext>
                </a:extLst>
              </a:tr>
              <a:tr h="55927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Lembaga/Nama Jurnal, Tahun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Karya Tulis Ilmiah, Politeknik Kesehatan Kemenkes Medan Jurusan Farmasi,  Juli 2019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HERCLIPS (Journal of Herbal, Clinical and Pharmaceutical Sciences), Vol. 01 No.02. 2020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Jurnal</a:t>
                      </a:r>
                      <a:r>
                        <a:rPr lang="en-US" sz="1100" dirty="0">
                          <a:effectLst/>
                        </a:rPr>
                        <a:t> Mandala </a:t>
                      </a:r>
                      <a:r>
                        <a:rPr lang="en-US" sz="1100" dirty="0" err="1">
                          <a:effectLst/>
                        </a:rPr>
                        <a:t>Pharmacon</a:t>
                      </a:r>
                      <a:r>
                        <a:rPr lang="en-US" sz="1100" dirty="0">
                          <a:effectLst/>
                        </a:rPr>
                        <a:t> Indonesia, Vol 5.No.1 </a:t>
                      </a:r>
                      <a:r>
                        <a:rPr lang="en-US" sz="1100" dirty="0" err="1">
                          <a:effectLst/>
                        </a:rPr>
                        <a:t>Juni</a:t>
                      </a:r>
                      <a:r>
                        <a:rPr lang="en-US" sz="1100" dirty="0">
                          <a:effectLst/>
                        </a:rPr>
                        <a:t> 2019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extLst>
                  <a:ext uri="{0D108BD9-81ED-4DB2-BD59-A6C34878D82A}">
                    <a16:rowId xmlns:a16="http://schemas.microsoft.com/office/drawing/2014/main" val="974639856"/>
                  </a:ext>
                </a:extLst>
              </a:tr>
              <a:tr h="7857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Tujuan Penelitian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Untuk mengetahui Tingkat Kepuasan Pasien Terhadap Pelayanan Kefarmasian Di Apotek  Rs. Bhayangkara Tk.Ii Medan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Analisis Tingkat Kepuasan Pasien BPJS Pada Pelayanan Kefarmasian Di Apotek Klinik Satkes Pusdokkes Mabes Polri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Untuk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Mengetahui</a:t>
                      </a:r>
                      <a:r>
                        <a:rPr lang="en-US" sz="1100" dirty="0">
                          <a:effectLst/>
                        </a:rPr>
                        <a:t> Tingkat </a:t>
                      </a:r>
                      <a:r>
                        <a:rPr lang="en-US" sz="1100" dirty="0" err="1">
                          <a:effectLst/>
                        </a:rPr>
                        <a:t>Kepuasan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Pasien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Terhadap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Pelayanan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Kefarmasian</a:t>
                      </a:r>
                      <a:r>
                        <a:rPr lang="en-US" sz="1100" dirty="0">
                          <a:effectLst/>
                        </a:rPr>
                        <a:t> Di </a:t>
                      </a:r>
                      <a:r>
                        <a:rPr lang="en-US" sz="1100" dirty="0" err="1">
                          <a:effectLst/>
                        </a:rPr>
                        <a:t>Rumah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Sakit</a:t>
                      </a:r>
                      <a:r>
                        <a:rPr lang="en-US" sz="1100" dirty="0">
                          <a:effectLst/>
                        </a:rPr>
                        <a:t> (RS) Dan Di </a:t>
                      </a:r>
                      <a:r>
                        <a:rPr lang="en-US" sz="1100" dirty="0" err="1">
                          <a:effectLst/>
                        </a:rPr>
                        <a:t>Apotek</a:t>
                      </a:r>
                      <a:r>
                        <a:rPr lang="en-US" sz="1100" dirty="0">
                          <a:effectLst/>
                        </a:rPr>
                        <a:t> Serta </a:t>
                      </a:r>
                      <a:r>
                        <a:rPr lang="en-US" sz="1100" dirty="0" err="1">
                          <a:effectLst/>
                        </a:rPr>
                        <a:t>Analisis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Perbandingan</a:t>
                      </a:r>
                      <a:r>
                        <a:rPr lang="en-US" sz="1100" dirty="0">
                          <a:effectLst/>
                        </a:rPr>
                        <a:t> Tingkat </a:t>
                      </a:r>
                      <a:r>
                        <a:rPr lang="en-US" sz="1100" dirty="0" err="1">
                          <a:effectLst/>
                        </a:rPr>
                        <a:t>Kepuasan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extLst>
                  <a:ext uri="{0D108BD9-81ED-4DB2-BD59-A6C34878D82A}">
                    <a16:rowId xmlns:a16="http://schemas.microsoft.com/office/drawing/2014/main" val="353911138"/>
                  </a:ext>
                </a:extLst>
              </a:tr>
              <a:tr h="1368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Metode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Survei Deskriptif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Survei Deskriptif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Survei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Deskriptif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extLst>
                  <a:ext uri="{0D108BD9-81ED-4DB2-BD59-A6C34878D82A}">
                    <a16:rowId xmlns:a16="http://schemas.microsoft.com/office/drawing/2014/main" val="1289823422"/>
                  </a:ext>
                </a:extLst>
              </a:tr>
              <a:tr h="157612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Hasil Penelitian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Hasil penelitian secara keseluruhan terhadap tingkat kepuasan pasien terhadap pelayanan kefarmasian di instalasi farmasi Rumah sakit Bhayangkara Tk.II Medan diperoleh interprestasi Puas dengan persentase 76.15%.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Hasil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menunjukkan bahwa pasien di Apotek Satkes Pusdokkes Polri puas dengan pelayanan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disediakan oleh layanan yang disediakan.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Hasil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kuisioner</a:t>
                      </a:r>
                      <a:r>
                        <a:rPr lang="en-US" sz="1100" dirty="0">
                          <a:effectLst/>
                        </a:rPr>
                        <a:t> yang </a:t>
                      </a:r>
                      <a:r>
                        <a:rPr lang="en-US" sz="1100" dirty="0" err="1">
                          <a:effectLst/>
                        </a:rPr>
                        <a:t>telah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dinilai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skala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persentase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kepuasan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responden</a:t>
                      </a:r>
                      <a:r>
                        <a:rPr lang="en-US" sz="1100" dirty="0">
                          <a:effectLst/>
                        </a:rPr>
                        <a:t>, </a:t>
                      </a:r>
                      <a:r>
                        <a:rPr lang="en-US" sz="1100" dirty="0" err="1">
                          <a:effectLst/>
                        </a:rPr>
                        <a:t>dimana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pada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dimensi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kehandalan</a:t>
                      </a:r>
                      <a:r>
                        <a:rPr lang="en-US" sz="1100" dirty="0">
                          <a:effectLst/>
                        </a:rPr>
                        <a:t> RS 75% </a:t>
                      </a:r>
                      <a:r>
                        <a:rPr lang="en-US" sz="1100" dirty="0" err="1">
                          <a:effectLst/>
                        </a:rPr>
                        <a:t>Apotek</a:t>
                      </a:r>
                      <a:r>
                        <a:rPr lang="en-US" sz="1100" dirty="0">
                          <a:effectLst/>
                        </a:rPr>
                        <a:t> 78%, </a:t>
                      </a:r>
                      <a:r>
                        <a:rPr lang="en-US" sz="1100" dirty="0" err="1">
                          <a:effectLst/>
                        </a:rPr>
                        <a:t>Ketanggapan</a:t>
                      </a:r>
                      <a:r>
                        <a:rPr lang="en-US" sz="1100" dirty="0">
                          <a:effectLst/>
                        </a:rPr>
                        <a:t> RS 68% </a:t>
                      </a:r>
                      <a:r>
                        <a:rPr lang="en-US" sz="1100" dirty="0" err="1">
                          <a:effectLst/>
                        </a:rPr>
                        <a:t>Apotek</a:t>
                      </a:r>
                      <a:r>
                        <a:rPr lang="en-US" sz="1100" dirty="0">
                          <a:effectLst/>
                        </a:rPr>
                        <a:t> 76 %, </a:t>
                      </a:r>
                      <a:r>
                        <a:rPr lang="en-US" sz="1100" dirty="0" err="1">
                          <a:effectLst/>
                        </a:rPr>
                        <a:t>Jaminan</a:t>
                      </a:r>
                      <a:r>
                        <a:rPr lang="en-US" sz="1100" dirty="0">
                          <a:effectLst/>
                        </a:rPr>
                        <a:t> RS 63 % </a:t>
                      </a:r>
                      <a:r>
                        <a:rPr lang="en-US" sz="1100" dirty="0" err="1">
                          <a:effectLst/>
                        </a:rPr>
                        <a:t>Apotek</a:t>
                      </a:r>
                      <a:r>
                        <a:rPr lang="en-US" sz="1100" dirty="0">
                          <a:effectLst/>
                        </a:rPr>
                        <a:t> 72%, </a:t>
                      </a:r>
                      <a:r>
                        <a:rPr lang="en-US" sz="1100" dirty="0" err="1">
                          <a:effectLst/>
                        </a:rPr>
                        <a:t>Empati</a:t>
                      </a:r>
                      <a:r>
                        <a:rPr lang="en-US" sz="1100" dirty="0">
                          <a:effectLst/>
                        </a:rPr>
                        <a:t> RS 74% </a:t>
                      </a:r>
                      <a:r>
                        <a:rPr lang="en-US" sz="1100" dirty="0" err="1">
                          <a:effectLst/>
                        </a:rPr>
                        <a:t>Apotek</a:t>
                      </a:r>
                      <a:r>
                        <a:rPr lang="en-US" sz="1100" dirty="0">
                          <a:effectLst/>
                        </a:rPr>
                        <a:t> 69%, </a:t>
                      </a:r>
                      <a:r>
                        <a:rPr lang="en-US" sz="1100" dirty="0" err="1">
                          <a:effectLst/>
                        </a:rPr>
                        <a:t>Bukti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langsung</a:t>
                      </a:r>
                      <a:r>
                        <a:rPr lang="en-US" sz="1100" dirty="0">
                          <a:effectLst/>
                        </a:rPr>
                        <a:t> RS 69% </a:t>
                      </a:r>
                      <a:r>
                        <a:rPr lang="en-US" sz="1100" dirty="0" err="1">
                          <a:effectLst/>
                        </a:rPr>
                        <a:t>Apotek</a:t>
                      </a:r>
                      <a:r>
                        <a:rPr lang="en-US" sz="1100" dirty="0">
                          <a:effectLst/>
                        </a:rPr>
                        <a:t> 61%. </a:t>
                      </a:r>
                      <a:r>
                        <a:rPr lang="en-US" sz="1100" dirty="0" err="1">
                          <a:effectLst/>
                        </a:rPr>
                        <a:t>Kelima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dimensi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termasuk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dalam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kategori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puas</a:t>
                      </a:r>
                      <a:r>
                        <a:rPr lang="en-US" sz="1100" dirty="0">
                          <a:effectLst/>
                        </a:rPr>
                        <a:t> (61%-80%)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84" marR="40884" marT="0" marB="0"/>
                </a:tc>
                <a:extLst>
                  <a:ext uri="{0D108BD9-81ED-4DB2-BD59-A6C34878D82A}">
                    <a16:rowId xmlns:a16="http://schemas.microsoft.com/office/drawing/2014/main" val="293757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132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195486"/>
            <a:ext cx="7524328" cy="504056"/>
          </a:xfrm>
        </p:spPr>
        <p:txBody>
          <a:bodyPr/>
          <a:lstStyle/>
          <a:p>
            <a:r>
              <a:rPr lang="en-ID" sz="2000" dirty="0" err="1" smtClean="0"/>
              <a:t>Frekwensi</a:t>
            </a:r>
            <a:r>
              <a:rPr lang="en-ID" sz="2000" dirty="0" smtClean="0"/>
              <a:t> </a:t>
            </a:r>
            <a:r>
              <a:rPr lang="en-ID" sz="2000" dirty="0" err="1" smtClean="0"/>
              <a:t>berdasarkan</a:t>
            </a:r>
            <a:r>
              <a:rPr lang="en-ID" sz="2000" dirty="0" smtClean="0"/>
              <a:t> </a:t>
            </a:r>
            <a:r>
              <a:rPr lang="en-ID" sz="2000" dirty="0" err="1" smtClean="0"/>
              <a:t>dimensi</a:t>
            </a:r>
            <a:r>
              <a:rPr lang="en-ID" sz="2000" dirty="0" smtClean="0"/>
              <a:t> </a:t>
            </a:r>
            <a:r>
              <a:rPr lang="en-ID" sz="2000" dirty="0" err="1" smtClean="0"/>
              <a:t>kepuasan</a:t>
            </a:r>
            <a:r>
              <a:rPr lang="en-ID" sz="2000" dirty="0" smtClean="0"/>
              <a:t> </a:t>
            </a:r>
            <a:r>
              <a:rPr lang="en-ID" sz="2000" dirty="0" err="1" smtClean="0"/>
              <a:t>pelayanan</a:t>
            </a:r>
            <a:r>
              <a:rPr lang="en-ID" sz="2000" dirty="0" smtClean="0"/>
              <a:t> </a:t>
            </a:r>
            <a:r>
              <a:rPr lang="en-ID" sz="2000" dirty="0" err="1" smtClean="0"/>
              <a:t>kesehatan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4814313" y="2734184"/>
            <a:ext cx="45719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546602"/>
              </p:ext>
            </p:extLst>
          </p:nvPr>
        </p:nvGraphicFramePr>
        <p:xfrm>
          <a:off x="1619671" y="915566"/>
          <a:ext cx="5400600" cy="44417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0520">
                  <a:extLst>
                    <a:ext uri="{9D8B030D-6E8A-4147-A177-3AD203B41FA5}">
                      <a16:colId xmlns:a16="http://schemas.microsoft.com/office/drawing/2014/main" val="2049839364"/>
                    </a:ext>
                  </a:extLst>
                </a:gridCol>
                <a:gridCol w="1313360">
                  <a:extLst>
                    <a:ext uri="{9D8B030D-6E8A-4147-A177-3AD203B41FA5}">
                      <a16:colId xmlns:a16="http://schemas.microsoft.com/office/drawing/2014/main" val="3295592184"/>
                    </a:ext>
                  </a:extLst>
                </a:gridCol>
                <a:gridCol w="1313360">
                  <a:extLst>
                    <a:ext uri="{9D8B030D-6E8A-4147-A177-3AD203B41FA5}">
                      <a16:colId xmlns:a16="http://schemas.microsoft.com/office/drawing/2014/main" val="2610438629"/>
                    </a:ext>
                  </a:extLst>
                </a:gridCol>
                <a:gridCol w="1313360">
                  <a:extLst>
                    <a:ext uri="{9D8B030D-6E8A-4147-A177-3AD203B41FA5}">
                      <a16:colId xmlns:a16="http://schemas.microsoft.com/office/drawing/2014/main" val="506935800"/>
                    </a:ext>
                  </a:extLst>
                </a:gridCol>
              </a:tblGrid>
              <a:tr h="60401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Parameter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Lestari (2019)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Meila</a:t>
                      </a:r>
                      <a:r>
                        <a:rPr lang="en-US" sz="1200" dirty="0">
                          <a:effectLst/>
                        </a:rPr>
                        <a:t> (2020)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Raising (2019)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extLst>
                  <a:ext uri="{0D108BD9-81ED-4DB2-BD59-A6C34878D82A}">
                    <a16:rowId xmlns:a16="http://schemas.microsoft.com/office/drawing/2014/main" val="1991887995"/>
                  </a:ext>
                </a:extLst>
              </a:tr>
              <a:tr h="6489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Reliability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200">
                          <a:effectLst/>
                        </a:rPr>
                        <a:t>Puas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200">
                          <a:effectLst/>
                        </a:rPr>
                        <a:t>Tidak puas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75.4 %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24.6 %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73.2 %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26.8 %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78 %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22 %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extLst>
                  <a:ext uri="{0D108BD9-81ED-4DB2-BD59-A6C34878D82A}">
                    <a16:rowId xmlns:a16="http://schemas.microsoft.com/office/drawing/2014/main" val="1720511850"/>
                  </a:ext>
                </a:extLst>
              </a:tr>
              <a:tr h="6440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Responsiveness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200">
                          <a:effectLst/>
                        </a:rPr>
                        <a:t>Puas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200">
                          <a:effectLst/>
                        </a:rPr>
                        <a:t>Tidak puas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74.2 %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25.8 %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72.8 %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27.2 %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76 %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24 %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extLst>
                  <a:ext uri="{0D108BD9-81ED-4DB2-BD59-A6C34878D82A}">
                    <a16:rowId xmlns:a16="http://schemas.microsoft.com/office/drawing/2014/main" val="1429279521"/>
                  </a:ext>
                </a:extLst>
              </a:tr>
              <a:tr h="610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Assurance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200">
                          <a:effectLst/>
                        </a:rPr>
                        <a:t>Puas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200">
                          <a:effectLst/>
                        </a:rPr>
                        <a:t>Tidak puas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77.5 %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22.5 %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72.4 %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27.6 %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72 %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28 %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extLst>
                  <a:ext uri="{0D108BD9-81ED-4DB2-BD59-A6C34878D82A}">
                    <a16:rowId xmlns:a16="http://schemas.microsoft.com/office/drawing/2014/main" val="410828247"/>
                  </a:ext>
                </a:extLst>
              </a:tr>
              <a:tr h="6440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Emphaty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200">
                          <a:effectLst/>
                        </a:rPr>
                        <a:t>Puas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200">
                          <a:effectLst/>
                        </a:rPr>
                        <a:t>Tidak puas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77.4 %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22.6 %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71.4 %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29.6 %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69 %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31 %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extLst>
                  <a:ext uri="{0D108BD9-81ED-4DB2-BD59-A6C34878D82A}">
                    <a16:rowId xmlns:a16="http://schemas.microsoft.com/office/drawing/2014/main" val="1693704413"/>
                  </a:ext>
                </a:extLst>
              </a:tr>
              <a:tr h="7656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Tangible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200">
                          <a:effectLst/>
                        </a:rPr>
                        <a:t>Puas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200">
                          <a:effectLst/>
                        </a:rPr>
                        <a:t>Tidak puas</a:t>
                      </a:r>
                    </a:p>
                    <a:p>
                      <a:pPr marL="2882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77.6 %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22.4 %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76.5 %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23.5 %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61 %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39 %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extLst>
                  <a:ext uri="{0D108BD9-81ED-4DB2-BD59-A6C34878D82A}">
                    <a16:rowId xmlns:a16="http://schemas.microsoft.com/office/drawing/2014/main" val="239580931"/>
                  </a:ext>
                </a:extLst>
              </a:tr>
              <a:tr h="2589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100 %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8" marR="57098" marT="0" marB="0"/>
                </a:tc>
                <a:extLst>
                  <a:ext uri="{0D108BD9-81ED-4DB2-BD59-A6C34878D82A}">
                    <a16:rowId xmlns:a16="http://schemas.microsoft.com/office/drawing/2014/main" val="45722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930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1115616" y="1419622"/>
            <a:ext cx="45719" cy="4571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5616" y="267494"/>
            <a:ext cx="6768752" cy="720080"/>
          </a:xfrm>
        </p:spPr>
        <p:txBody>
          <a:bodyPr/>
          <a:lstStyle/>
          <a:p>
            <a:r>
              <a:rPr lang="en-ID" dirty="0" err="1" smtClean="0"/>
              <a:t>Simpulan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saran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7107406"/>
              </p:ext>
            </p:extLst>
          </p:nvPr>
        </p:nvGraphicFramePr>
        <p:xfrm>
          <a:off x="1191926" y="-236562"/>
          <a:ext cx="6096000" cy="5380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726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0"/>
            <a:ext cx="8064896" cy="509203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en-ID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TERIMAKASIH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Heart 3"/>
          <p:cNvSpPr/>
          <p:nvPr/>
        </p:nvSpPr>
        <p:spPr>
          <a:xfrm>
            <a:off x="3671392" y="1995686"/>
            <a:ext cx="69335" cy="45719"/>
          </a:xfrm>
          <a:prstGeom prst="hear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art 4"/>
          <p:cNvSpPr/>
          <p:nvPr/>
        </p:nvSpPr>
        <p:spPr>
          <a:xfrm>
            <a:off x="3158129" y="1203598"/>
            <a:ext cx="45719" cy="45719"/>
          </a:xfrm>
          <a:prstGeom prst="hear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nip Diagonal Corner Rectangle 5"/>
          <p:cNvSpPr/>
          <p:nvPr/>
        </p:nvSpPr>
        <p:spPr>
          <a:xfrm>
            <a:off x="2267744" y="2526031"/>
            <a:ext cx="45719" cy="45719"/>
          </a:xfrm>
          <a:prstGeom prst="snip2Diag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nip Diagonal Corner Rectangle 6"/>
          <p:cNvSpPr/>
          <p:nvPr/>
        </p:nvSpPr>
        <p:spPr>
          <a:xfrm>
            <a:off x="3419872" y="2688465"/>
            <a:ext cx="45719" cy="45719"/>
          </a:xfrm>
          <a:prstGeom prst="snip2Diag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1839190" y="3092849"/>
            <a:ext cx="5829153" cy="1639141"/>
          </a:xfrm>
        </p:spPr>
        <p:txBody>
          <a:bodyPr>
            <a:prstTxWarp prst="textTriangle">
              <a:avLst/>
            </a:prstTxWarp>
          </a:bodyPr>
          <a:lstStyle/>
          <a:p>
            <a:r>
              <a:rPr lang="en-ID" sz="3600" dirty="0" smtClean="0"/>
              <a:t>SEMOGA SEHAT SELALU</a:t>
            </a:r>
            <a:endParaRPr lang="en-US" sz="3600" dirty="0"/>
          </a:p>
        </p:txBody>
      </p:sp>
      <p:sp>
        <p:nvSpPr>
          <p:cNvPr id="9" name="Snip Single Corner Rectangle 8"/>
          <p:cNvSpPr/>
          <p:nvPr/>
        </p:nvSpPr>
        <p:spPr>
          <a:xfrm>
            <a:off x="8316416" y="4254223"/>
            <a:ext cx="45719" cy="45719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17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Cover and End Slide Master">
  <a:themeElements>
    <a:clrScheme name="ALLPPT-COLOR-A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76B1D1"/>
      </a:accent1>
      <a:accent2>
        <a:srgbClr val="A0C358"/>
      </a:accent2>
      <a:accent3>
        <a:srgbClr val="F3C04A"/>
      </a:accent3>
      <a:accent4>
        <a:srgbClr val="F26D9A"/>
      </a:accent4>
      <a:accent5>
        <a:srgbClr val="57687C"/>
      </a:accent5>
      <a:accent6>
        <a:srgbClr val="CBCBCB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76B1D1"/>
      </a:accent1>
      <a:accent2>
        <a:srgbClr val="A0C358"/>
      </a:accent2>
      <a:accent3>
        <a:srgbClr val="F3C04A"/>
      </a:accent3>
      <a:accent4>
        <a:srgbClr val="F26D9A"/>
      </a:accent4>
      <a:accent5>
        <a:srgbClr val="57687C"/>
      </a:accent5>
      <a:accent6>
        <a:srgbClr val="CBCBCB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76B1D1"/>
      </a:accent1>
      <a:accent2>
        <a:srgbClr val="A0C358"/>
      </a:accent2>
      <a:accent3>
        <a:srgbClr val="F3C04A"/>
      </a:accent3>
      <a:accent4>
        <a:srgbClr val="F26D9A"/>
      </a:accent4>
      <a:accent5>
        <a:srgbClr val="57687C"/>
      </a:accent5>
      <a:accent6>
        <a:srgbClr val="CBCBCB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5409</TotalTime>
  <Words>666</Words>
  <Application>Microsoft Office PowerPoint</Application>
  <PresentationFormat>On-screen Show (16:9)</PresentationFormat>
  <Paragraphs>158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Malgun Gothic</vt:lpstr>
      <vt:lpstr>Arial</vt:lpstr>
      <vt:lpstr>Arial Unicode MS</vt:lpstr>
      <vt:lpstr>Calibri</vt:lpstr>
      <vt:lpstr>Times New Roman</vt:lpstr>
      <vt:lpstr>Cover and End Slide Master</vt:lpstr>
      <vt:lpstr>Contents Slide Master</vt:lpstr>
      <vt:lpstr>Section Break Slide Master</vt:lpstr>
      <vt:lpstr>GAMBARAN TINGKAT KEPUASAN PASIEN TERHADAP MUTU PELAYANAN KEFARMASIAN DIAPOTEK</vt:lpstr>
      <vt:lpstr>DAFTAR ISI</vt:lpstr>
      <vt:lpstr>LATAR BELAKANG MASALAH</vt:lpstr>
      <vt:lpstr>PowerPoint Presentation</vt:lpstr>
      <vt:lpstr>PowerPoint Presentation</vt:lpstr>
      <vt:lpstr>5 factor pokok dalam keunggulan pelayanan : </vt:lpstr>
      <vt:lpstr>PowerPoint Presentation</vt:lpstr>
      <vt:lpstr>Hasil penelitian sebelumnya</vt:lpstr>
      <vt:lpstr>Frekwensi berdasarkan dimensi kepuasan pelayanan kesehatan</vt:lpstr>
      <vt:lpstr>Simpulan dan saran</vt:lpstr>
      <vt:lpstr>TERIMAKASIH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Googlesliesppt.com;allppt.com</dc:creator>
  <cp:lastModifiedBy>ASUS</cp:lastModifiedBy>
  <cp:revision>117</cp:revision>
  <dcterms:created xsi:type="dcterms:W3CDTF">2016-11-15T01:04:21Z</dcterms:created>
  <dcterms:modified xsi:type="dcterms:W3CDTF">2020-07-16T14:02:19Z</dcterms:modified>
</cp:coreProperties>
</file>