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8" r:id="rId3"/>
    <p:sldId id="257" r:id="rId4"/>
    <p:sldId id="263" r:id="rId5"/>
    <p:sldId id="265" r:id="rId6"/>
    <p:sldId id="266" r:id="rId7"/>
    <p:sldId id="267" r:id="rId8"/>
    <p:sldId id="268" r:id="rId9"/>
    <p:sldId id="269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-1500" y="-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14B668-05F5-4A5C-9F8E-00BBEFFDD0A8}" type="doc">
      <dgm:prSet loTypeId="urn:microsoft.com/office/officeart/2011/layout/RadialPictureList" loCatId="pictur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CE2E9509-5882-4202-82AE-706E9F4C255F}">
      <dgm:prSet phldrT="[Text]"/>
      <dgm:spPr/>
      <dgm:t>
        <a:bodyPr/>
        <a:lstStyle/>
        <a:p>
          <a:r>
            <a:rPr lang="en-US" b="1" dirty="0" err="1">
              <a:latin typeface="+mj-lt"/>
            </a:rPr>
            <a:t>Latar</a:t>
          </a:r>
          <a:r>
            <a:rPr lang="en-US" b="1" dirty="0">
              <a:latin typeface="+mj-lt"/>
            </a:rPr>
            <a:t> </a:t>
          </a:r>
          <a:r>
            <a:rPr lang="en-US" b="1" dirty="0" err="1">
              <a:latin typeface="+mj-lt"/>
            </a:rPr>
            <a:t>Belakang</a:t>
          </a:r>
          <a:endParaRPr lang="en-ID" b="1" dirty="0">
            <a:latin typeface="+mj-lt"/>
          </a:endParaRPr>
        </a:p>
      </dgm:t>
    </dgm:pt>
    <dgm:pt modelId="{51AA1821-CDA9-496B-84BB-3A59C9C2238A}" type="parTrans" cxnId="{21EEBF1A-2542-42CA-AC57-8CFD5F0ED143}">
      <dgm:prSet/>
      <dgm:spPr/>
      <dgm:t>
        <a:bodyPr/>
        <a:lstStyle/>
        <a:p>
          <a:endParaRPr lang="en-ID" b="1"/>
        </a:p>
      </dgm:t>
    </dgm:pt>
    <dgm:pt modelId="{A9231058-4A85-410B-89F6-1992EA4C2938}" type="sibTrans" cxnId="{21EEBF1A-2542-42CA-AC57-8CFD5F0ED143}">
      <dgm:prSet/>
      <dgm:spPr/>
      <dgm:t>
        <a:bodyPr/>
        <a:lstStyle/>
        <a:p>
          <a:endParaRPr lang="en-ID" b="1"/>
        </a:p>
      </dgm:t>
    </dgm:pt>
    <dgm:pt modelId="{792F2F21-4ED5-426D-B761-7BD18AE8C7CB}">
      <dgm:prSet phldrT="[Text]" custT="1"/>
      <dgm:spPr/>
      <dgm:t>
        <a:bodyPr/>
        <a:lstStyle/>
        <a:p>
          <a:r>
            <a:rPr lang="id-ID" sz="2000" b="1" dirty="0">
              <a:latin typeface="Palatino Linotype" panose="02040502050505030304" pitchFamily="18" charset="0"/>
            </a:rPr>
            <a:t>Formularium Nasional merupakan daftar obat terpilih sebagai acuan dalam pelaksanaan JKN </a:t>
          </a:r>
          <a:endParaRPr lang="en-ID" sz="2000" b="1" dirty="0">
            <a:latin typeface="Palatino Linotype" panose="02040502050505030304" pitchFamily="18" charset="0"/>
          </a:endParaRPr>
        </a:p>
      </dgm:t>
    </dgm:pt>
    <dgm:pt modelId="{2F26C5A2-73F0-4D8E-9F97-B85A44B73677}" type="parTrans" cxnId="{B771BEAD-6D06-4E89-8526-166EEB945964}">
      <dgm:prSet/>
      <dgm:spPr/>
      <dgm:t>
        <a:bodyPr/>
        <a:lstStyle/>
        <a:p>
          <a:endParaRPr lang="en-ID" b="1"/>
        </a:p>
      </dgm:t>
    </dgm:pt>
    <dgm:pt modelId="{07F268F6-262E-4DDC-999B-1F4571FC86D5}" type="sibTrans" cxnId="{B771BEAD-6D06-4E89-8526-166EEB945964}">
      <dgm:prSet/>
      <dgm:spPr/>
      <dgm:t>
        <a:bodyPr/>
        <a:lstStyle/>
        <a:p>
          <a:endParaRPr lang="en-ID" b="1"/>
        </a:p>
      </dgm:t>
    </dgm:pt>
    <dgm:pt modelId="{A18696AC-9796-49E3-B222-9CBDC27C4834}">
      <dgm:prSet phldrT="[Text]"/>
      <dgm:spPr/>
      <dgm:t>
        <a:bodyPr/>
        <a:lstStyle/>
        <a:p>
          <a:endParaRPr lang="en-ID" b="1" dirty="0"/>
        </a:p>
      </dgm:t>
    </dgm:pt>
    <dgm:pt modelId="{D59815EC-044C-423A-B5E9-517C3AFFA332}" type="parTrans" cxnId="{5C0A399C-D5A0-4649-9AB3-9470F287487E}">
      <dgm:prSet/>
      <dgm:spPr/>
      <dgm:t>
        <a:bodyPr/>
        <a:lstStyle/>
        <a:p>
          <a:endParaRPr lang="en-ID" b="1"/>
        </a:p>
      </dgm:t>
    </dgm:pt>
    <dgm:pt modelId="{78F6B2B3-C7D6-4BFC-8C97-21141722AE1C}" type="sibTrans" cxnId="{5C0A399C-D5A0-4649-9AB3-9470F287487E}">
      <dgm:prSet/>
      <dgm:spPr/>
      <dgm:t>
        <a:bodyPr/>
        <a:lstStyle/>
        <a:p>
          <a:endParaRPr lang="en-ID" b="1"/>
        </a:p>
      </dgm:t>
    </dgm:pt>
    <dgm:pt modelId="{4E1C3AEE-B21F-4454-8396-C54B5C99CF63}">
      <dgm:prSet phldrT="[Text]" custT="1"/>
      <dgm:spPr/>
      <dgm:t>
        <a:bodyPr/>
        <a:lstStyle/>
        <a:p>
          <a:r>
            <a:rPr lang="en-US" sz="2000" b="1" dirty="0" err="1">
              <a:latin typeface="Palatino Linotype" panose="02040502050505030304" pitchFamily="18" charset="0"/>
            </a:rPr>
            <a:t>Kepatuhan</a:t>
          </a:r>
          <a:r>
            <a:rPr lang="en-US" sz="2000" b="1" dirty="0">
              <a:latin typeface="Palatino Linotype" panose="02040502050505030304" pitchFamily="18" charset="0"/>
            </a:rPr>
            <a:t> </a:t>
          </a:r>
          <a:r>
            <a:rPr lang="en-US" sz="2000" b="1" dirty="0" err="1">
              <a:latin typeface="Palatino Linotype" panose="02040502050505030304" pitchFamily="18" charset="0"/>
            </a:rPr>
            <a:t>terhadap</a:t>
          </a:r>
          <a:r>
            <a:rPr lang="en-US" sz="2000" b="1" dirty="0">
              <a:latin typeface="Palatino Linotype" panose="02040502050505030304" pitchFamily="18" charset="0"/>
            </a:rPr>
            <a:t> </a:t>
          </a:r>
          <a:r>
            <a:rPr lang="en-US" sz="2000" b="1" dirty="0" err="1">
              <a:latin typeface="Palatino Linotype" panose="02040502050505030304" pitchFamily="18" charset="0"/>
            </a:rPr>
            <a:t>penggunaan</a:t>
          </a:r>
          <a:r>
            <a:rPr lang="en-US" sz="2000" b="1" dirty="0">
              <a:latin typeface="Palatino Linotype" panose="02040502050505030304" pitchFamily="18" charset="0"/>
            </a:rPr>
            <a:t> </a:t>
          </a:r>
          <a:r>
            <a:rPr lang="en-US" sz="2000" b="1" dirty="0" err="1">
              <a:latin typeface="Palatino Linotype" panose="02040502050505030304" pitchFamily="18" charset="0"/>
            </a:rPr>
            <a:t>Formularium</a:t>
          </a:r>
          <a:r>
            <a:rPr lang="en-US" sz="2000" b="1" dirty="0">
              <a:latin typeface="Palatino Linotype" panose="02040502050505030304" pitchFamily="18" charset="0"/>
            </a:rPr>
            <a:t> Nasional </a:t>
          </a:r>
          <a:r>
            <a:rPr lang="en-US" sz="2000" b="1" dirty="0" err="1">
              <a:latin typeface="Palatino Linotype" panose="02040502050505030304" pitchFamily="18" charset="0"/>
            </a:rPr>
            <a:t>menggambarkan</a:t>
          </a:r>
          <a:r>
            <a:rPr lang="en-US" sz="2000" b="1" dirty="0">
              <a:latin typeface="Palatino Linotype" panose="02040502050505030304" pitchFamily="18" charset="0"/>
            </a:rPr>
            <a:t> </a:t>
          </a:r>
          <a:r>
            <a:rPr lang="en-US" sz="2000" b="1" dirty="0" err="1">
              <a:latin typeface="Palatino Linotype" panose="02040502050505030304" pitchFamily="18" charset="0"/>
            </a:rPr>
            <a:t>efisiensi</a:t>
          </a:r>
          <a:r>
            <a:rPr lang="en-US" sz="2000" b="1" dirty="0">
              <a:latin typeface="Palatino Linotype" panose="02040502050505030304" pitchFamily="18" charset="0"/>
            </a:rPr>
            <a:t> </a:t>
          </a:r>
          <a:r>
            <a:rPr lang="en-US" sz="2000" b="1" dirty="0" err="1">
              <a:latin typeface="Palatino Linotype" panose="02040502050505030304" pitchFamily="18" charset="0"/>
            </a:rPr>
            <a:t>pelayanan</a:t>
          </a:r>
          <a:r>
            <a:rPr lang="en-US" sz="2000" b="1" dirty="0">
              <a:latin typeface="Palatino Linotype" panose="02040502050505030304" pitchFamily="18" charset="0"/>
            </a:rPr>
            <a:t> </a:t>
          </a:r>
          <a:r>
            <a:rPr lang="en-US" sz="2000" b="1" dirty="0" err="1">
              <a:latin typeface="Palatino Linotype" panose="02040502050505030304" pitchFamily="18" charset="0"/>
            </a:rPr>
            <a:t>obat</a:t>
          </a:r>
          <a:r>
            <a:rPr lang="en-US" sz="2000" b="1" dirty="0">
              <a:latin typeface="Palatino Linotype" panose="02040502050505030304" pitchFamily="18" charset="0"/>
            </a:rPr>
            <a:t> </a:t>
          </a:r>
          <a:r>
            <a:rPr lang="en-US" sz="2000" b="1" dirty="0" err="1">
              <a:latin typeface="Palatino Linotype" panose="02040502050505030304" pitchFamily="18" charset="0"/>
            </a:rPr>
            <a:t>kepada</a:t>
          </a:r>
          <a:r>
            <a:rPr lang="en-US" sz="2000" b="1" dirty="0">
              <a:latin typeface="Palatino Linotype" panose="02040502050505030304" pitchFamily="18" charset="0"/>
            </a:rPr>
            <a:t> </a:t>
          </a:r>
          <a:r>
            <a:rPr lang="en-US" sz="2000" b="1" dirty="0" err="1">
              <a:latin typeface="Palatino Linotype" panose="02040502050505030304" pitchFamily="18" charset="0"/>
            </a:rPr>
            <a:t>pasien</a:t>
          </a:r>
          <a:r>
            <a:rPr lang="en-US" sz="2000" b="1" dirty="0">
              <a:latin typeface="Palatino Linotype" panose="02040502050505030304" pitchFamily="18" charset="0"/>
            </a:rPr>
            <a:t> JKN dan </a:t>
          </a:r>
          <a:r>
            <a:rPr lang="en-US" sz="2000" b="1" dirty="0" err="1">
              <a:latin typeface="Palatino Linotype" panose="02040502050505030304" pitchFamily="18" charset="0"/>
            </a:rPr>
            <a:t>kepatuhan</a:t>
          </a:r>
          <a:r>
            <a:rPr lang="en-US" sz="2000" b="1" dirty="0">
              <a:latin typeface="Palatino Linotype" panose="02040502050505030304" pitchFamily="18" charset="0"/>
            </a:rPr>
            <a:t> </a:t>
          </a:r>
          <a:r>
            <a:rPr lang="en-US" sz="2000" b="1" dirty="0" err="1">
              <a:latin typeface="Palatino Linotype" panose="02040502050505030304" pitchFamily="18" charset="0"/>
            </a:rPr>
            <a:t>penggunaann</a:t>
          </a:r>
          <a:r>
            <a:rPr lang="en-US" sz="2000" b="1" dirty="0">
              <a:latin typeface="Palatino Linotype" panose="02040502050505030304" pitchFamily="18" charset="0"/>
            </a:rPr>
            <a:t> </a:t>
          </a:r>
          <a:r>
            <a:rPr lang="en-US" sz="2000" b="1" dirty="0" err="1">
              <a:latin typeface="Palatino Linotype" panose="02040502050505030304" pitchFamily="18" charset="0"/>
            </a:rPr>
            <a:t>Formularium</a:t>
          </a:r>
          <a:r>
            <a:rPr lang="en-US" sz="2000" b="1" dirty="0">
              <a:latin typeface="Palatino Linotype" panose="02040502050505030304" pitchFamily="18" charset="0"/>
            </a:rPr>
            <a:t> Nasional </a:t>
          </a:r>
          <a:r>
            <a:rPr lang="en-US" sz="2000" b="1" dirty="0" err="1">
              <a:latin typeface="Palatino Linotype" panose="02040502050505030304" pitchFamily="18" charset="0"/>
            </a:rPr>
            <a:t>sudah</a:t>
          </a:r>
          <a:r>
            <a:rPr lang="en-US" sz="2000" b="1" dirty="0">
              <a:latin typeface="Palatino Linotype" panose="02040502050505030304" pitchFamily="18" charset="0"/>
            </a:rPr>
            <a:t> </a:t>
          </a:r>
          <a:r>
            <a:rPr lang="en-US" sz="2000" b="1" dirty="0" err="1">
              <a:latin typeface="Palatino Linotype" panose="02040502050505030304" pitchFamily="18" charset="0"/>
            </a:rPr>
            <a:t>sesuai</a:t>
          </a:r>
          <a:r>
            <a:rPr lang="en-US" sz="2000" b="1" dirty="0">
              <a:latin typeface="Palatino Linotype" panose="02040502050505030304" pitchFamily="18" charset="0"/>
            </a:rPr>
            <a:t> </a:t>
          </a:r>
          <a:r>
            <a:rPr lang="en-US" sz="2000" b="1" dirty="0" err="1">
              <a:latin typeface="Palatino Linotype" panose="02040502050505030304" pitchFamily="18" charset="0"/>
            </a:rPr>
            <a:t>dengan</a:t>
          </a:r>
          <a:r>
            <a:rPr lang="en-US" sz="2000" b="1" dirty="0">
              <a:latin typeface="Palatino Linotype" panose="02040502050505030304" pitchFamily="18" charset="0"/>
            </a:rPr>
            <a:t> </a:t>
          </a:r>
          <a:r>
            <a:rPr lang="en-US" sz="2000" b="1" dirty="0" err="1">
              <a:latin typeface="Palatino Linotype" panose="02040502050505030304" pitchFamily="18" charset="0"/>
            </a:rPr>
            <a:t>standar</a:t>
          </a:r>
          <a:r>
            <a:rPr lang="en-US" sz="2000" b="1" dirty="0">
              <a:latin typeface="Palatino Linotype" panose="02040502050505030304" pitchFamily="18" charset="0"/>
            </a:rPr>
            <a:t> </a:t>
          </a:r>
          <a:endParaRPr lang="en-ID" sz="2000" b="1" dirty="0">
            <a:latin typeface="Palatino Linotype" panose="02040502050505030304" pitchFamily="18" charset="0"/>
          </a:endParaRPr>
        </a:p>
      </dgm:t>
    </dgm:pt>
    <dgm:pt modelId="{51424843-E266-4017-8A22-BDEFA936E389}" type="sibTrans" cxnId="{DA84EFD9-80FF-4AE7-A791-12BCBB4E5BFF}">
      <dgm:prSet/>
      <dgm:spPr/>
      <dgm:t>
        <a:bodyPr/>
        <a:lstStyle/>
        <a:p>
          <a:endParaRPr lang="en-ID" b="1"/>
        </a:p>
      </dgm:t>
    </dgm:pt>
    <dgm:pt modelId="{6B8B1D8A-4A73-4E69-AE39-65A85877D24F}" type="parTrans" cxnId="{DA84EFD9-80FF-4AE7-A791-12BCBB4E5BFF}">
      <dgm:prSet/>
      <dgm:spPr/>
      <dgm:t>
        <a:bodyPr/>
        <a:lstStyle/>
        <a:p>
          <a:endParaRPr lang="en-ID" b="1"/>
        </a:p>
      </dgm:t>
    </dgm:pt>
    <dgm:pt modelId="{216E9B46-482C-43A0-B18A-C29B2D831A5A}">
      <dgm:prSet phldrT="[Text]" custT="1"/>
      <dgm:spPr/>
      <dgm:t>
        <a:bodyPr/>
        <a:lstStyle/>
        <a:p>
          <a:r>
            <a:rPr lang="id-ID" sz="2000" b="1" dirty="0">
              <a:latin typeface="Palatino Linotype" panose="02040502050505030304" pitchFamily="18" charset="0"/>
            </a:rPr>
            <a:t>Pelayanan </a:t>
          </a:r>
          <a:r>
            <a:rPr lang="en-US" sz="2000" b="1" dirty="0">
              <a:latin typeface="Palatino Linotype" panose="02040502050505030304" pitchFamily="18" charset="0"/>
            </a:rPr>
            <a:t>K</a:t>
          </a:r>
          <a:r>
            <a:rPr lang="id-ID" sz="2000" b="1" dirty="0">
              <a:latin typeface="Palatino Linotype" panose="02040502050505030304" pitchFamily="18" charset="0"/>
            </a:rPr>
            <a:t>esehatan</a:t>
          </a:r>
          <a:r>
            <a:rPr lang="en-US" sz="2000" b="1" dirty="0">
              <a:latin typeface="Palatino Linotype" panose="02040502050505030304" pitchFamily="18" charset="0"/>
            </a:rPr>
            <a:t> </a:t>
          </a:r>
          <a:r>
            <a:rPr lang="id-ID" sz="2000" b="1" dirty="0">
              <a:latin typeface="Palatino Linotype" panose="02040502050505030304" pitchFamily="18" charset="0"/>
            </a:rPr>
            <a:t>dalam pelaksanaan J</a:t>
          </a:r>
          <a:r>
            <a:rPr lang="en-US" sz="2000" b="1" dirty="0">
              <a:latin typeface="Palatino Linotype" panose="02040502050505030304" pitchFamily="18" charset="0"/>
            </a:rPr>
            <a:t>KN</a:t>
          </a:r>
          <a:r>
            <a:rPr lang="id-ID" sz="2000" b="1" dirty="0">
              <a:latin typeface="Palatino Linotype" panose="02040502050505030304" pitchFamily="18" charset="0"/>
            </a:rPr>
            <a:t> </a:t>
          </a:r>
          <a:r>
            <a:rPr lang="en-US" sz="2000" b="1" dirty="0">
              <a:latin typeface="Palatino Linotype" panose="02040502050505030304" pitchFamily="18" charset="0"/>
            </a:rPr>
            <a:t>:</a:t>
          </a:r>
          <a:r>
            <a:rPr lang="id-ID" sz="2000" b="1" dirty="0">
              <a:latin typeface="Palatino Linotype" panose="02040502050505030304" pitchFamily="18" charset="0"/>
            </a:rPr>
            <a:t> pelayanan promotif, preventif, kuratif dan rehabilitatif termasuk pelayanan obat sesuai dengan kebutuhan medis</a:t>
          </a:r>
          <a:r>
            <a:rPr lang="en-US" sz="2000" b="1" dirty="0">
              <a:latin typeface="Palatino Linotype" panose="02040502050505030304" pitchFamily="18" charset="0"/>
            </a:rPr>
            <a:t>.</a:t>
          </a:r>
          <a:endParaRPr lang="en-ID" sz="2000" b="1" dirty="0">
            <a:latin typeface="Palatino Linotype" panose="02040502050505030304" pitchFamily="18" charset="0"/>
          </a:endParaRPr>
        </a:p>
      </dgm:t>
    </dgm:pt>
    <dgm:pt modelId="{B20B93CF-D248-4A10-BA25-5017571F05C3}" type="parTrans" cxnId="{E869D1E5-2478-4243-A88F-1C545137B46B}">
      <dgm:prSet/>
      <dgm:spPr/>
      <dgm:t>
        <a:bodyPr/>
        <a:lstStyle/>
        <a:p>
          <a:endParaRPr lang="en-ID" b="1"/>
        </a:p>
      </dgm:t>
    </dgm:pt>
    <dgm:pt modelId="{1B0B2848-DB26-451F-A4D6-19A5591AB653}" type="sibTrans" cxnId="{E869D1E5-2478-4243-A88F-1C545137B46B}">
      <dgm:prSet/>
      <dgm:spPr/>
      <dgm:t>
        <a:bodyPr/>
        <a:lstStyle/>
        <a:p>
          <a:endParaRPr lang="en-ID" b="1"/>
        </a:p>
      </dgm:t>
    </dgm:pt>
    <dgm:pt modelId="{9F7BCBE2-7976-42CF-8AE6-7C1DA8ABB80F}" type="pres">
      <dgm:prSet presAssocID="{C114B668-05F5-4A5C-9F8E-00BBEFFDD0A8}" presName="Name0" presStyleCnt="0">
        <dgm:presLayoutVars>
          <dgm:chMax val="1"/>
          <dgm:chPref val="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479D277A-EA90-441D-9774-EAF814170AF8}" type="pres">
      <dgm:prSet presAssocID="{CE2E9509-5882-4202-82AE-706E9F4C255F}" presName="Parent" presStyleLbl="node1" presStyleIdx="0" presStyleCnt="2" custScaleX="119495" custLinFactNeighborY="1416">
        <dgm:presLayoutVars>
          <dgm:chMax val="4"/>
          <dgm:chPref val="3"/>
        </dgm:presLayoutVars>
      </dgm:prSet>
      <dgm:spPr/>
      <dgm:t>
        <a:bodyPr/>
        <a:lstStyle/>
        <a:p>
          <a:endParaRPr lang="en-US"/>
        </a:p>
      </dgm:t>
    </dgm:pt>
    <dgm:pt modelId="{E9236631-B2D2-4DA2-9020-0D983F09D183}" type="pres">
      <dgm:prSet presAssocID="{216E9B46-482C-43A0-B18A-C29B2D831A5A}" presName="Accent" presStyleLbl="node1" presStyleIdx="1" presStyleCnt="2"/>
      <dgm:spPr/>
    </dgm:pt>
    <dgm:pt modelId="{FED863EE-5679-4471-BCCB-F1C5448266D1}" type="pres">
      <dgm:prSet presAssocID="{216E9B46-482C-43A0-B18A-C29B2D831A5A}" presName="Image1" presStyleLbl="fgImgPlace1" presStyleIdx="0" presStyleCnt="3"/>
      <dgm:spPr/>
    </dgm:pt>
    <dgm:pt modelId="{5C53A3DD-7280-43A9-AFF6-7D16A9BE4421}" type="pres">
      <dgm:prSet presAssocID="{216E9B46-482C-43A0-B18A-C29B2D831A5A}" presName="Child1" presStyleLbl="revTx" presStyleIdx="0" presStyleCnt="3" custScaleX="587386" custScaleY="125885" custLinFactX="100000" custLinFactNeighborX="147995" custLinFactNeighborY="-24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48587E-4E54-4BA7-9CB7-C48721931591}" type="pres">
      <dgm:prSet presAssocID="{792F2F21-4ED5-426D-B761-7BD18AE8C7CB}" presName="Image2" presStyleCnt="0"/>
      <dgm:spPr/>
    </dgm:pt>
    <dgm:pt modelId="{CA697AA2-125E-4ECE-BB26-E7D615EE1E0E}" type="pres">
      <dgm:prSet presAssocID="{792F2F21-4ED5-426D-B761-7BD18AE8C7CB}" presName="Image" presStyleLbl="fgImgPlace1" presStyleIdx="1" presStyleCnt="3"/>
      <dgm:spPr/>
    </dgm:pt>
    <dgm:pt modelId="{CCB49E9B-6790-4DEA-A19D-FF3911B53F87}" type="pres">
      <dgm:prSet presAssocID="{792F2F21-4ED5-426D-B761-7BD18AE8C7CB}" presName="Child2" presStyleLbl="revTx" presStyleIdx="1" presStyleCnt="3" custScaleX="571395" custLinFactX="100000" custLinFactNeighborX="143983" custLinFactNeighborY="10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BF83EC-06F5-4C4F-8BD9-B75F405FDC79}" type="pres">
      <dgm:prSet presAssocID="{4E1C3AEE-B21F-4454-8396-C54B5C99CF63}" presName="Image3" presStyleCnt="0"/>
      <dgm:spPr/>
    </dgm:pt>
    <dgm:pt modelId="{594ED96D-4472-4070-9B3B-EFACDC9A39D1}" type="pres">
      <dgm:prSet presAssocID="{4E1C3AEE-B21F-4454-8396-C54B5C99CF63}" presName="Image" presStyleLbl="fgImgPlace1" presStyleIdx="2" presStyleCnt="3"/>
      <dgm:spPr/>
    </dgm:pt>
    <dgm:pt modelId="{05E1FB1A-F89F-4829-BE5A-EE077CEBE5F0}" type="pres">
      <dgm:prSet presAssocID="{4E1C3AEE-B21F-4454-8396-C54B5C99CF63}" presName="Child3" presStyleLbl="revTx" presStyleIdx="2" presStyleCnt="3" custScaleX="594473" custScaleY="146282" custLinFactX="100000" custLinFactNeighborX="166672" custLinFactNeighborY="27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2E8413-0C9C-4B80-94A8-BACD1BA0C808}" type="presOf" srcId="{216E9B46-482C-43A0-B18A-C29B2D831A5A}" destId="{5C53A3DD-7280-43A9-AFF6-7D16A9BE4421}" srcOrd="0" destOrd="0" presId="urn:microsoft.com/office/officeart/2011/layout/RadialPictureList"/>
    <dgm:cxn modelId="{2CC1D96C-8E11-46B4-8836-B24A1C600F2A}" type="presOf" srcId="{C114B668-05F5-4A5C-9F8E-00BBEFFDD0A8}" destId="{9F7BCBE2-7976-42CF-8AE6-7C1DA8ABB80F}" srcOrd="0" destOrd="0" presId="urn:microsoft.com/office/officeart/2011/layout/RadialPictureList"/>
    <dgm:cxn modelId="{E869D1E5-2478-4243-A88F-1C545137B46B}" srcId="{CE2E9509-5882-4202-82AE-706E9F4C255F}" destId="{216E9B46-482C-43A0-B18A-C29B2D831A5A}" srcOrd="0" destOrd="0" parTransId="{B20B93CF-D248-4A10-BA25-5017571F05C3}" sibTransId="{1B0B2848-DB26-451F-A4D6-19A5591AB653}"/>
    <dgm:cxn modelId="{A21CB6E6-A20B-41E8-9000-D7DB3E8C2B58}" type="presOf" srcId="{792F2F21-4ED5-426D-B761-7BD18AE8C7CB}" destId="{CCB49E9B-6790-4DEA-A19D-FF3911B53F87}" srcOrd="0" destOrd="0" presId="urn:microsoft.com/office/officeart/2011/layout/RadialPictureList"/>
    <dgm:cxn modelId="{235A0AB0-5E53-4CAD-A4B4-62B5998C0763}" type="presOf" srcId="{4E1C3AEE-B21F-4454-8396-C54B5C99CF63}" destId="{05E1FB1A-F89F-4829-BE5A-EE077CEBE5F0}" srcOrd="0" destOrd="0" presId="urn:microsoft.com/office/officeart/2011/layout/RadialPictureList"/>
    <dgm:cxn modelId="{DA84EFD9-80FF-4AE7-A791-12BCBB4E5BFF}" srcId="{CE2E9509-5882-4202-82AE-706E9F4C255F}" destId="{4E1C3AEE-B21F-4454-8396-C54B5C99CF63}" srcOrd="2" destOrd="0" parTransId="{6B8B1D8A-4A73-4E69-AE39-65A85877D24F}" sibTransId="{51424843-E266-4017-8A22-BDEFA936E389}"/>
    <dgm:cxn modelId="{B771BEAD-6D06-4E89-8526-166EEB945964}" srcId="{CE2E9509-5882-4202-82AE-706E9F4C255F}" destId="{792F2F21-4ED5-426D-B761-7BD18AE8C7CB}" srcOrd="1" destOrd="0" parTransId="{2F26C5A2-73F0-4D8E-9F97-B85A44B73677}" sibTransId="{07F268F6-262E-4DDC-999B-1F4571FC86D5}"/>
    <dgm:cxn modelId="{8B60CEB5-9360-4C5D-A1B6-889BD22AE8F2}" type="presOf" srcId="{CE2E9509-5882-4202-82AE-706E9F4C255F}" destId="{479D277A-EA90-441D-9774-EAF814170AF8}" srcOrd="0" destOrd="0" presId="urn:microsoft.com/office/officeart/2011/layout/RadialPictureList"/>
    <dgm:cxn modelId="{21EEBF1A-2542-42CA-AC57-8CFD5F0ED143}" srcId="{C114B668-05F5-4A5C-9F8E-00BBEFFDD0A8}" destId="{CE2E9509-5882-4202-82AE-706E9F4C255F}" srcOrd="0" destOrd="0" parTransId="{51AA1821-CDA9-496B-84BB-3A59C9C2238A}" sibTransId="{A9231058-4A85-410B-89F6-1992EA4C2938}"/>
    <dgm:cxn modelId="{5C0A399C-D5A0-4649-9AB3-9470F287487E}" srcId="{C114B668-05F5-4A5C-9F8E-00BBEFFDD0A8}" destId="{A18696AC-9796-49E3-B222-9CBDC27C4834}" srcOrd="1" destOrd="0" parTransId="{D59815EC-044C-423A-B5E9-517C3AFFA332}" sibTransId="{78F6B2B3-C7D6-4BFC-8C97-21141722AE1C}"/>
    <dgm:cxn modelId="{EFB9F9CD-E4CA-441A-8B4D-69FEC289191C}" type="presParOf" srcId="{9F7BCBE2-7976-42CF-8AE6-7C1DA8ABB80F}" destId="{479D277A-EA90-441D-9774-EAF814170AF8}" srcOrd="0" destOrd="0" presId="urn:microsoft.com/office/officeart/2011/layout/RadialPictureList"/>
    <dgm:cxn modelId="{9C627FFB-DE2D-48C0-8204-D758E2A2B76C}" type="presParOf" srcId="{9F7BCBE2-7976-42CF-8AE6-7C1DA8ABB80F}" destId="{E9236631-B2D2-4DA2-9020-0D983F09D183}" srcOrd="1" destOrd="0" presId="urn:microsoft.com/office/officeart/2011/layout/RadialPictureList"/>
    <dgm:cxn modelId="{FC76905C-A971-4B7F-A8BF-E5E3132D0235}" type="presParOf" srcId="{9F7BCBE2-7976-42CF-8AE6-7C1DA8ABB80F}" destId="{FED863EE-5679-4471-BCCB-F1C5448266D1}" srcOrd="2" destOrd="0" presId="urn:microsoft.com/office/officeart/2011/layout/RadialPictureList"/>
    <dgm:cxn modelId="{791F3AA9-8146-4132-B1D0-1573B7C17156}" type="presParOf" srcId="{9F7BCBE2-7976-42CF-8AE6-7C1DA8ABB80F}" destId="{5C53A3DD-7280-43A9-AFF6-7D16A9BE4421}" srcOrd="3" destOrd="0" presId="urn:microsoft.com/office/officeart/2011/layout/RadialPictureList"/>
    <dgm:cxn modelId="{D72EB847-DF66-4F97-BFF6-A070C907C589}" type="presParOf" srcId="{9F7BCBE2-7976-42CF-8AE6-7C1DA8ABB80F}" destId="{2E48587E-4E54-4BA7-9CB7-C48721931591}" srcOrd="4" destOrd="0" presId="urn:microsoft.com/office/officeart/2011/layout/RadialPictureList"/>
    <dgm:cxn modelId="{C6429A78-67ED-4D5D-A1A1-50AC6C767199}" type="presParOf" srcId="{2E48587E-4E54-4BA7-9CB7-C48721931591}" destId="{CA697AA2-125E-4ECE-BB26-E7D615EE1E0E}" srcOrd="0" destOrd="0" presId="urn:microsoft.com/office/officeart/2011/layout/RadialPictureList"/>
    <dgm:cxn modelId="{C48BA2B0-79E0-4361-BA79-510ACED44C8E}" type="presParOf" srcId="{9F7BCBE2-7976-42CF-8AE6-7C1DA8ABB80F}" destId="{CCB49E9B-6790-4DEA-A19D-FF3911B53F87}" srcOrd="5" destOrd="0" presId="urn:microsoft.com/office/officeart/2011/layout/RadialPictureList"/>
    <dgm:cxn modelId="{F79D98A3-CE0E-46DC-9874-EB4B53775BBF}" type="presParOf" srcId="{9F7BCBE2-7976-42CF-8AE6-7C1DA8ABB80F}" destId="{C6BF83EC-06F5-4C4F-8BD9-B75F405FDC79}" srcOrd="6" destOrd="0" presId="urn:microsoft.com/office/officeart/2011/layout/RadialPictureList"/>
    <dgm:cxn modelId="{89EC374A-5385-40C0-AB16-51F83C464730}" type="presParOf" srcId="{C6BF83EC-06F5-4C4F-8BD9-B75F405FDC79}" destId="{594ED96D-4472-4070-9B3B-EFACDC9A39D1}" srcOrd="0" destOrd="0" presId="urn:microsoft.com/office/officeart/2011/layout/RadialPictureList"/>
    <dgm:cxn modelId="{73576167-86D0-498C-837F-3F12F3004DE8}" type="presParOf" srcId="{9F7BCBE2-7976-42CF-8AE6-7C1DA8ABB80F}" destId="{05E1FB1A-F89F-4829-BE5A-EE077CEBE5F0}" srcOrd="7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8CA873-98B5-4BC6-A276-28111A8705E5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ID"/>
        </a:p>
      </dgm:t>
    </dgm:pt>
    <dgm:pt modelId="{559B4AA5-9559-4259-87B8-233CAA826F6F}">
      <dgm:prSet phldrT="[Text]" custT="1"/>
      <dgm:spPr/>
      <dgm:t>
        <a:bodyPr/>
        <a:lstStyle/>
        <a:p>
          <a:pPr algn="ctr"/>
          <a:r>
            <a:rPr lang="en-US" sz="4000" b="1" dirty="0" err="1">
              <a:latin typeface="Agency FB" pitchFamily="34" charset="0"/>
              <a:cs typeface="Myanmar Text" panose="020B0502040204020203" pitchFamily="34" charset="0"/>
            </a:rPr>
            <a:t>Rumusan</a:t>
          </a:r>
          <a:r>
            <a:rPr lang="en-US" sz="4000" b="1" dirty="0">
              <a:latin typeface="Agency FB" pitchFamily="34" charset="0"/>
              <a:cs typeface="Myanmar Text" panose="020B0502040204020203" pitchFamily="34" charset="0"/>
            </a:rPr>
            <a:t> </a:t>
          </a:r>
          <a:r>
            <a:rPr lang="en-US" sz="4000" b="1" dirty="0" err="1">
              <a:latin typeface="Agency FB" pitchFamily="34" charset="0"/>
              <a:cs typeface="Myanmar Text" panose="020B0502040204020203" pitchFamily="34" charset="0"/>
            </a:rPr>
            <a:t>Masalah</a:t>
          </a:r>
          <a:endParaRPr lang="en-ID" sz="4000" b="1" dirty="0">
            <a:latin typeface="Agency FB" pitchFamily="34" charset="0"/>
            <a:cs typeface="Myanmar Text" panose="020B0502040204020203" pitchFamily="34" charset="0"/>
          </a:endParaRPr>
        </a:p>
      </dgm:t>
    </dgm:pt>
    <dgm:pt modelId="{A678BEF9-5DC5-43B6-8B54-556A16638676}" type="parTrans" cxnId="{5E61BFD2-9B6D-4DFD-8D40-3696DAD14701}">
      <dgm:prSet/>
      <dgm:spPr/>
      <dgm:t>
        <a:bodyPr/>
        <a:lstStyle/>
        <a:p>
          <a:pPr algn="ctr"/>
          <a:endParaRPr lang="en-ID">
            <a:latin typeface="Myanmar Text" panose="020B0502040204020203" pitchFamily="34" charset="0"/>
            <a:cs typeface="Myanmar Text" panose="020B0502040204020203" pitchFamily="34" charset="0"/>
          </a:endParaRPr>
        </a:p>
      </dgm:t>
    </dgm:pt>
    <dgm:pt modelId="{EE7FC3C0-407C-48B8-9875-DE35880992DB}" type="sibTrans" cxnId="{5E61BFD2-9B6D-4DFD-8D40-3696DAD14701}">
      <dgm:prSet/>
      <dgm:spPr/>
      <dgm:t>
        <a:bodyPr/>
        <a:lstStyle/>
        <a:p>
          <a:pPr algn="ctr"/>
          <a:endParaRPr lang="en-ID">
            <a:latin typeface="Myanmar Text" panose="020B0502040204020203" pitchFamily="34" charset="0"/>
            <a:cs typeface="Myanmar Text" panose="020B0502040204020203" pitchFamily="34" charset="0"/>
          </a:endParaRPr>
        </a:p>
      </dgm:t>
    </dgm:pt>
    <dgm:pt modelId="{5281C391-2D61-4803-AA50-F3559857204C}">
      <dgm:prSet phldrT="[Text]"/>
      <dgm:spPr/>
      <dgm:t>
        <a:bodyPr/>
        <a:lstStyle/>
        <a:p>
          <a:pPr algn="ctr">
            <a:lnSpc>
              <a:spcPct val="150000"/>
            </a:lnSpc>
          </a:pPr>
          <a:r>
            <a:rPr lang="id-ID" dirty="0" smtClean="0"/>
            <a:t>Berapa persentase angka kejadian </a:t>
          </a:r>
          <a:r>
            <a:rPr lang="en-US" dirty="0" err="1" smtClean="0"/>
            <a:t>kesesuaian</a:t>
          </a:r>
          <a:r>
            <a:rPr lang="en-US" dirty="0" smtClean="0"/>
            <a:t> </a:t>
          </a:r>
          <a:r>
            <a:rPr lang="en-US" dirty="0" err="1" smtClean="0"/>
            <a:t>resep</a:t>
          </a:r>
          <a:r>
            <a:rPr lang="en-US" dirty="0" smtClean="0"/>
            <a:t> </a:t>
          </a:r>
          <a:r>
            <a:rPr lang="en-US" dirty="0" err="1" smtClean="0"/>
            <a:t>terhadap</a:t>
          </a:r>
          <a:r>
            <a:rPr lang="en-US" dirty="0" smtClean="0"/>
            <a:t> </a:t>
          </a:r>
          <a:r>
            <a:rPr lang="en-US" dirty="0" err="1" smtClean="0"/>
            <a:t>Formularium</a:t>
          </a:r>
          <a:r>
            <a:rPr lang="en-US" dirty="0" smtClean="0"/>
            <a:t> </a:t>
          </a:r>
          <a:r>
            <a:rPr lang="en-US" dirty="0" err="1" smtClean="0"/>
            <a:t>Nasional</a:t>
          </a:r>
          <a:r>
            <a:rPr lang="en-US" dirty="0" smtClean="0"/>
            <a:t> di </a:t>
          </a:r>
          <a:r>
            <a:rPr lang="en-US" dirty="0" err="1" smtClean="0"/>
            <a:t>Rumah</a:t>
          </a:r>
          <a:r>
            <a:rPr lang="en-US" dirty="0" smtClean="0"/>
            <a:t> </a:t>
          </a:r>
          <a:r>
            <a:rPr lang="en-US" dirty="0" err="1" smtClean="0"/>
            <a:t>Sakit</a:t>
          </a:r>
          <a:r>
            <a:rPr lang="en-US" dirty="0" smtClean="0"/>
            <a:t>?</a:t>
          </a:r>
          <a:endParaRPr lang="en-ID" b="1" dirty="0">
            <a:latin typeface="+mj-lt"/>
            <a:cs typeface="Myanmar Text" panose="020B0502040204020203" pitchFamily="34" charset="0"/>
          </a:endParaRPr>
        </a:p>
      </dgm:t>
    </dgm:pt>
    <dgm:pt modelId="{49133A13-824C-4526-B7DE-2DB6D3C42041}" type="parTrans" cxnId="{004F12BE-21E4-45AF-8D2B-A5C37F723520}">
      <dgm:prSet/>
      <dgm:spPr/>
      <dgm:t>
        <a:bodyPr/>
        <a:lstStyle/>
        <a:p>
          <a:pPr algn="ctr"/>
          <a:endParaRPr lang="en-ID">
            <a:latin typeface="Myanmar Text" panose="020B0502040204020203" pitchFamily="34" charset="0"/>
            <a:cs typeface="Myanmar Text" panose="020B0502040204020203" pitchFamily="34" charset="0"/>
          </a:endParaRPr>
        </a:p>
      </dgm:t>
    </dgm:pt>
    <dgm:pt modelId="{C2597C4E-5313-4C13-B67F-AF6E48944B5B}" type="sibTrans" cxnId="{004F12BE-21E4-45AF-8D2B-A5C37F723520}">
      <dgm:prSet/>
      <dgm:spPr/>
      <dgm:t>
        <a:bodyPr/>
        <a:lstStyle/>
        <a:p>
          <a:pPr algn="ctr"/>
          <a:endParaRPr lang="en-ID">
            <a:latin typeface="Myanmar Text" panose="020B0502040204020203" pitchFamily="34" charset="0"/>
            <a:cs typeface="Myanmar Text" panose="020B0502040204020203" pitchFamily="34" charset="0"/>
          </a:endParaRPr>
        </a:p>
      </dgm:t>
    </dgm:pt>
    <dgm:pt modelId="{E36CF5EC-4316-4403-AAEC-BD07A64E903C}">
      <dgm:prSet phldrT="[Text]" custT="1"/>
      <dgm:spPr/>
      <dgm:t>
        <a:bodyPr/>
        <a:lstStyle/>
        <a:p>
          <a:pPr algn="ctr"/>
          <a:r>
            <a:rPr lang="en-US" sz="4000" b="1" dirty="0" err="1">
              <a:latin typeface="Agency FB" pitchFamily="34" charset="0"/>
              <a:cs typeface="Myanmar Text" panose="020B0502040204020203" pitchFamily="34" charset="0"/>
            </a:rPr>
            <a:t>Tujuan</a:t>
          </a:r>
          <a:r>
            <a:rPr lang="en-US" sz="4000" b="1" dirty="0">
              <a:latin typeface="Agency FB" pitchFamily="34" charset="0"/>
              <a:cs typeface="Myanmar Text" panose="020B0502040204020203" pitchFamily="34" charset="0"/>
            </a:rPr>
            <a:t> </a:t>
          </a:r>
          <a:r>
            <a:rPr lang="en-US" sz="4000" b="1" dirty="0" err="1">
              <a:latin typeface="Agency FB" pitchFamily="34" charset="0"/>
              <a:cs typeface="Myanmar Text" panose="020B0502040204020203" pitchFamily="34" charset="0"/>
            </a:rPr>
            <a:t>Penelitian</a:t>
          </a:r>
          <a:endParaRPr lang="en-ID" sz="4000" b="1" dirty="0">
            <a:latin typeface="Agency FB" pitchFamily="34" charset="0"/>
            <a:cs typeface="Myanmar Text" panose="020B0502040204020203" pitchFamily="34" charset="0"/>
          </a:endParaRPr>
        </a:p>
      </dgm:t>
    </dgm:pt>
    <dgm:pt modelId="{D6277357-7F4D-464F-8BA0-99CD658E8B12}" type="parTrans" cxnId="{A53FCCB9-E16B-45EC-8EFA-873C01F84CB7}">
      <dgm:prSet/>
      <dgm:spPr/>
      <dgm:t>
        <a:bodyPr/>
        <a:lstStyle/>
        <a:p>
          <a:pPr algn="ctr"/>
          <a:endParaRPr lang="en-ID">
            <a:latin typeface="Myanmar Text" panose="020B0502040204020203" pitchFamily="34" charset="0"/>
            <a:cs typeface="Myanmar Text" panose="020B0502040204020203" pitchFamily="34" charset="0"/>
          </a:endParaRPr>
        </a:p>
      </dgm:t>
    </dgm:pt>
    <dgm:pt modelId="{784DBDFA-E732-4E77-82F2-DF4F25454068}" type="sibTrans" cxnId="{A53FCCB9-E16B-45EC-8EFA-873C01F84CB7}">
      <dgm:prSet/>
      <dgm:spPr/>
      <dgm:t>
        <a:bodyPr/>
        <a:lstStyle/>
        <a:p>
          <a:pPr algn="ctr"/>
          <a:endParaRPr lang="en-ID">
            <a:latin typeface="Myanmar Text" panose="020B0502040204020203" pitchFamily="34" charset="0"/>
            <a:cs typeface="Myanmar Text" panose="020B0502040204020203" pitchFamily="34" charset="0"/>
          </a:endParaRPr>
        </a:p>
      </dgm:t>
    </dgm:pt>
    <dgm:pt modelId="{5A1686E2-AE2A-407F-9E02-F7E0B0985B6D}">
      <dgm:prSet phldrT="[Text]"/>
      <dgm:spPr/>
      <dgm:t>
        <a:bodyPr/>
        <a:lstStyle/>
        <a:p>
          <a:pPr algn="ctr">
            <a:lnSpc>
              <a:spcPct val="150000"/>
            </a:lnSpc>
          </a:pPr>
          <a:endParaRPr lang="en-ID" b="1" dirty="0">
            <a:latin typeface="+mj-lt"/>
            <a:cs typeface="Myanmar Text" panose="020B0502040204020203" pitchFamily="34" charset="0"/>
          </a:endParaRPr>
        </a:p>
      </dgm:t>
    </dgm:pt>
    <dgm:pt modelId="{A8D80A97-4FCA-4013-8526-F4B36A2AEE3A}" type="parTrans" cxnId="{C1EDB68F-AD31-443C-A223-7E6AFCD2B539}">
      <dgm:prSet/>
      <dgm:spPr/>
      <dgm:t>
        <a:bodyPr/>
        <a:lstStyle/>
        <a:p>
          <a:endParaRPr lang="en-US"/>
        </a:p>
      </dgm:t>
    </dgm:pt>
    <dgm:pt modelId="{9FAC4F80-0CF2-4A39-8120-1362C0B43530}" type="sibTrans" cxnId="{C1EDB68F-AD31-443C-A223-7E6AFCD2B539}">
      <dgm:prSet/>
      <dgm:spPr/>
      <dgm:t>
        <a:bodyPr/>
        <a:lstStyle/>
        <a:p>
          <a:endParaRPr lang="en-US"/>
        </a:p>
      </dgm:t>
    </dgm:pt>
    <dgm:pt modelId="{E4B7B7F3-DA23-46A8-8702-86638BF3256B}">
      <dgm:prSet phldrT="[Text]"/>
      <dgm:spPr/>
      <dgm:t>
        <a:bodyPr/>
        <a:lstStyle/>
        <a:p>
          <a:pPr algn="ctr">
            <a:lnSpc>
              <a:spcPct val="150000"/>
            </a:lnSpc>
          </a:pPr>
          <a:endParaRPr lang="en-ID" b="1" dirty="0">
            <a:latin typeface="+mj-lt"/>
            <a:cs typeface="Myanmar Text" panose="020B0502040204020203" pitchFamily="34" charset="0"/>
          </a:endParaRPr>
        </a:p>
      </dgm:t>
    </dgm:pt>
    <dgm:pt modelId="{2F3FD433-21BE-402E-871B-62A7C3625747}" type="parTrans" cxnId="{FDC3EF7F-8359-4590-8B9A-7BACFA004D1D}">
      <dgm:prSet/>
      <dgm:spPr/>
      <dgm:t>
        <a:bodyPr/>
        <a:lstStyle/>
        <a:p>
          <a:endParaRPr lang="en-US"/>
        </a:p>
      </dgm:t>
    </dgm:pt>
    <dgm:pt modelId="{B120DA53-0570-4AA2-AABA-18BB15BE42B6}" type="sibTrans" cxnId="{FDC3EF7F-8359-4590-8B9A-7BACFA004D1D}">
      <dgm:prSet/>
      <dgm:spPr/>
      <dgm:t>
        <a:bodyPr/>
        <a:lstStyle/>
        <a:p>
          <a:endParaRPr lang="en-US"/>
        </a:p>
      </dgm:t>
    </dgm:pt>
    <dgm:pt modelId="{303F1CF0-1AA7-429D-A87C-2A46033FBEBD}">
      <dgm:prSet phldrT="[Text]"/>
      <dgm:spPr/>
      <dgm:t>
        <a:bodyPr/>
        <a:lstStyle/>
        <a:p>
          <a:pPr algn="ctr">
            <a:lnSpc>
              <a:spcPct val="150000"/>
            </a:lnSpc>
          </a:pPr>
          <a:endParaRPr lang="en-ID" b="1" dirty="0">
            <a:latin typeface="+mj-lt"/>
            <a:cs typeface="Myanmar Text" panose="020B0502040204020203" pitchFamily="34" charset="0"/>
          </a:endParaRPr>
        </a:p>
      </dgm:t>
    </dgm:pt>
    <dgm:pt modelId="{C5A8F88F-62E1-4AED-B13C-41116E977942}" type="parTrans" cxnId="{778B88A4-D3CE-4CC9-8E2C-4295A419E704}">
      <dgm:prSet/>
      <dgm:spPr/>
      <dgm:t>
        <a:bodyPr/>
        <a:lstStyle/>
        <a:p>
          <a:endParaRPr lang="en-US"/>
        </a:p>
      </dgm:t>
    </dgm:pt>
    <dgm:pt modelId="{D97BB83D-0983-4D93-82D2-667534C4CC5A}" type="sibTrans" cxnId="{778B88A4-D3CE-4CC9-8E2C-4295A419E704}">
      <dgm:prSet/>
      <dgm:spPr/>
      <dgm:t>
        <a:bodyPr/>
        <a:lstStyle/>
        <a:p>
          <a:endParaRPr lang="en-US"/>
        </a:p>
      </dgm:t>
    </dgm:pt>
    <dgm:pt modelId="{75C8D62A-26B4-4CA5-8A4D-9C7E899D1D63}">
      <dgm:prSet phldrT="[Text]"/>
      <dgm:spPr/>
      <dgm:t>
        <a:bodyPr/>
        <a:lstStyle/>
        <a:p>
          <a:pPr algn="ctr">
            <a:lnSpc>
              <a:spcPct val="150000"/>
            </a:lnSpc>
          </a:pPr>
          <a:r>
            <a:rPr lang="id-ID" dirty="0" smtClean="0"/>
            <a:t>Mengetahui </a:t>
          </a:r>
          <a:r>
            <a:rPr lang="en-US" dirty="0" err="1" smtClean="0"/>
            <a:t>persentase</a:t>
          </a:r>
          <a:r>
            <a:rPr lang="en-US" dirty="0" smtClean="0"/>
            <a:t> </a:t>
          </a:r>
          <a:r>
            <a:rPr lang="id-ID" dirty="0" smtClean="0"/>
            <a:t>angka kejadian </a:t>
          </a:r>
          <a:r>
            <a:rPr lang="en-US" dirty="0" err="1" smtClean="0"/>
            <a:t>kesesuaian</a:t>
          </a:r>
          <a:r>
            <a:rPr lang="en-US" dirty="0" smtClean="0"/>
            <a:t> </a:t>
          </a:r>
          <a:r>
            <a:rPr lang="en-US" dirty="0" err="1" smtClean="0"/>
            <a:t>resep</a:t>
          </a:r>
          <a:r>
            <a:rPr lang="en-US" dirty="0" smtClean="0"/>
            <a:t> </a:t>
          </a:r>
          <a:r>
            <a:rPr lang="en-US" dirty="0" err="1" smtClean="0"/>
            <a:t>terhadap</a:t>
          </a:r>
          <a:r>
            <a:rPr lang="en-US" dirty="0" smtClean="0"/>
            <a:t> </a:t>
          </a:r>
          <a:r>
            <a:rPr lang="en-US" dirty="0" err="1" smtClean="0"/>
            <a:t>Formularium</a:t>
          </a:r>
          <a:r>
            <a:rPr lang="en-US" dirty="0" smtClean="0"/>
            <a:t> </a:t>
          </a:r>
          <a:r>
            <a:rPr lang="en-US" dirty="0" err="1" smtClean="0"/>
            <a:t>Nasional</a:t>
          </a:r>
          <a:r>
            <a:rPr lang="en-US" dirty="0" smtClean="0"/>
            <a:t> di </a:t>
          </a:r>
          <a:r>
            <a:rPr lang="en-US" dirty="0" err="1" smtClean="0"/>
            <a:t>Rumah</a:t>
          </a:r>
          <a:r>
            <a:rPr lang="en-US" dirty="0" smtClean="0"/>
            <a:t> </a:t>
          </a:r>
          <a:r>
            <a:rPr lang="en-US" dirty="0" err="1" smtClean="0"/>
            <a:t>Sakit</a:t>
          </a:r>
          <a:r>
            <a:rPr lang="en-US" dirty="0" smtClean="0"/>
            <a:t>. </a:t>
          </a:r>
          <a:endParaRPr lang="en-ID" b="1" dirty="0">
            <a:latin typeface="+mj-lt"/>
            <a:cs typeface="Myanmar Text" panose="020B0502040204020203" pitchFamily="34" charset="0"/>
          </a:endParaRPr>
        </a:p>
      </dgm:t>
    </dgm:pt>
    <dgm:pt modelId="{7C7BD80D-BF50-4CFF-A384-ABD974153B28}" type="parTrans" cxnId="{DE510A2E-0C07-4DBB-A8B1-967E8BBBF8AC}">
      <dgm:prSet/>
      <dgm:spPr/>
      <dgm:t>
        <a:bodyPr/>
        <a:lstStyle/>
        <a:p>
          <a:endParaRPr lang="en-US"/>
        </a:p>
      </dgm:t>
    </dgm:pt>
    <dgm:pt modelId="{A5640736-E3E8-442B-80EE-55E6DFEB4D34}" type="sibTrans" cxnId="{DE510A2E-0C07-4DBB-A8B1-967E8BBBF8AC}">
      <dgm:prSet/>
      <dgm:spPr/>
      <dgm:t>
        <a:bodyPr/>
        <a:lstStyle/>
        <a:p>
          <a:endParaRPr lang="en-US"/>
        </a:p>
      </dgm:t>
    </dgm:pt>
    <dgm:pt modelId="{67A360DE-DE5A-44E7-8A2A-42BB2A06D499}">
      <dgm:prSet phldrT="[Text]"/>
      <dgm:spPr/>
      <dgm:t>
        <a:bodyPr/>
        <a:lstStyle/>
        <a:p>
          <a:pPr algn="ctr">
            <a:lnSpc>
              <a:spcPct val="150000"/>
            </a:lnSpc>
          </a:pPr>
          <a:endParaRPr lang="en-ID" b="1" dirty="0">
            <a:latin typeface="+mj-lt"/>
            <a:cs typeface="Myanmar Text" panose="020B0502040204020203" pitchFamily="34" charset="0"/>
          </a:endParaRPr>
        </a:p>
      </dgm:t>
    </dgm:pt>
    <dgm:pt modelId="{8ECB3A18-2691-4342-981A-07C3A9B027E2}" type="parTrans" cxnId="{DC2167FE-2403-4579-8A7A-3FC3C5AC666D}">
      <dgm:prSet/>
      <dgm:spPr/>
      <dgm:t>
        <a:bodyPr/>
        <a:lstStyle/>
        <a:p>
          <a:endParaRPr lang="en-US"/>
        </a:p>
      </dgm:t>
    </dgm:pt>
    <dgm:pt modelId="{16C367A2-919D-4326-972A-48DCB79C760E}" type="sibTrans" cxnId="{DC2167FE-2403-4579-8A7A-3FC3C5AC666D}">
      <dgm:prSet/>
      <dgm:spPr/>
      <dgm:t>
        <a:bodyPr/>
        <a:lstStyle/>
        <a:p>
          <a:endParaRPr lang="en-US"/>
        </a:p>
      </dgm:t>
    </dgm:pt>
    <dgm:pt modelId="{40B959FF-A3D4-47A3-A15F-6C5965FDF699}" type="pres">
      <dgm:prSet presAssocID="{418CA873-98B5-4BC6-A276-28111A8705E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E65473-608B-4283-9B78-4E80587528DC}" type="pres">
      <dgm:prSet presAssocID="{559B4AA5-9559-4259-87B8-233CAA826F6F}" presName="composite" presStyleCnt="0"/>
      <dgm:spPr/>
    </dgm:pt>
    <dgm:pt modelId="{CBBF9875-6522-46CB-A8F5-3BFBC3B44FCD}" type="pres">
      <dgm:prSet presAssocID="{559B4AA5-9559-4259-87B8-233CAA826F6F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EA4515-7F2F-4155-80EB-31DE1A7E08B1}" type="pres">
      <dgm:prSet presAssocID="{559B4AA5-9559-4259-87B8-233CAA826F6F}" presName="desTx" presStyleLbl="alignAccFollowNode1" presStyleIdx="0" presStyleCnt="2" custScale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4E4E73-1AE4-4241-ADA6-E03D1FE40747}" type="pres">
      <dgm:prSet presAssocID="{EE7FC3C0-407C-48B8-9875-DE35880992DB}" presName="space" presStyleCnt="0"/>
      <dgm:spPr/>
    </dgm:pt>
    <dgm:pt modelId="{76504363-F541-4EF0-8ACF-E467628C92F1}" type="pres">
      <dgm:prSet presAssocID="{E36CF5EC-4316-4403-AAEC-BD07A64E903C}" presName="composite" presStyleCnt="0"/>
      <dgm:spPr/>
    </dgm:pt>
    <dgm:pt modelId="{3465203B-97DE-4751-A7E7-E311751C3FCD}" type="pres">
      <dgm:prSet presAssocID="{E36CF5EC-4316-4403-AAEC-BD07A64E903C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E175D7-5831-4C7C-942C-DF7FE53FBE58}" type="pres">
      <dgm:prSet presAssocID="{E36CF5EC-4316-4403-AAEC-BD07A64E903C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1EDB68F-AD31-443C-A223-7E6AFCD2B539}" srcId="{559B4AA5-9559-4259-87B8-233CAA826F6F}" destId="{5A1686E2-AE2A-407F-9E02-F7E0B0985B6D}" srcOrd="0" destOrd="0" parTransId="{A8D80A97-4FCA-4013-8526-F4B36A2AEE3A}" sibTransId="{9FAC4F80-0CF2-4A39-8120-1362C0B43530}"/>
    <dgm:cxn modelId="{9A52152C-F904-48CC-B35B-9E3067A48159}" type="presOf" srcId="{5A1686E2-AE2A-407F-9E02-F7E0B0985B6D}" destId="{0EEA4515-7F2F-4155-80EB-31DE1A7E08B1}" srcOrd="0" destOrd="0" presId="urn:microsoft.com/office/officeart/2005/8/layout/hList1"/>
    <dgm:cxn modelId="{DC2167FE-2403-4579-8A7A-3FC3C5AC666D}" srcId="{E36CF5EC-4316-4403-AAEC-BD07A64E903C}" destId="{67A360DE-DE5A-44E7-8A2A-42BB2A06D499}" srcOrd="1" destOrd="0" parTransId="{8ECB3A18-2691-4342-981A-07C3A9B027E2}" sibTransId="{16C367A2-919D-4326-972A-48DCB79C760E}"/>
    <dgm:cxn modelId="{778B88A4-D3CE-4CC9-8E2C-4295A419E704}" srcId="{E36CF5EC-4316-4403-AAEC-BD07A64E903C}" destId="{303F1CF0-1AA7-429D-A87C-2A46033FBEBD}" srcOrd="0" destOrd="0" parTransId="{C5A8F88F-62E1-4AED-B13C-41116E977942}" sibTransId="{D97BB83D-0983-4D93-82D2-667534C4CC5A}"/>
    <dgm:cxn modelId="{649995F5-E702-43A3-A9F8-3A29AEF122F9}" type="presOf" srcId="{418CA873-98B5-4BC6-A276-28111A8705E5}" destId="{40B959FF-A3D4-47A3-A15F-6C5965FDF699}" srcOrd="0" destOrd="0" presId="urn:microsoft.com/office/officeart/2005/8/layout/hList1"/>
    <dgm:cxn modelId="{5E61BFD2-9B6D-4DFD-8D40-3696DAD14701}" srcId="{418CA873-98B5-4BC6-A276-28111A8705E5}" destId="{559B4AA5-9559-4259-87B8-233CAA826F6F}" srcOrd="0" destOrd="0" parTransId="{A678BEF9-5DC5-43B6-8B54-556A16638676}" sibTransId="{EE7FC3C0-407C-48B8-9875-DE35880992DB}"/>
    <dgm:cxn modelId="{EF617C78-78B7-4E58-B4CA-313AFF01E42F}" type="presOf" srcId="{E4B7B7F3-DA23-46A8-8702-86638BF3256B}" destId="{0EEA4515-7F2F-4155-80EB-31DE1A7E08B1}" srcOrd="0" destOrd="1" presId="urn:microsoft.com/office/officeart/2005/8/layout/hList1"/>
    <dgm:cxn modelId="{1ABA3095-D659-477D-BF61-65F897547551}" type="presOf" srcId="{75C8D62A-26B4-4CA5-8A4D-9C7E899D1D63}" destId="{87E175D7-5831-4C7C-942C-DF7FE53FBE58}" srcOrd="0" destOrd="2" presId="urn:microsoft.com/office/officeart/2005/8/layout/hList1"/>
    <dgm:cxn modelId="{EE028453-3977-4A38-8AB8-9A604CBE6091}" type="presOf" srcId="{559B4AA5-9559-4259-87B8-233CAA826F6F}" destId="{CBBF9875-6522-46CB-A8F5-3BFBC3B44FCD}" srcOrd="0" destOrd="0" presId="urn:microsoft.com/office/officeart/2005/8/layout/hList1"/>
    <dgm:cxn modelId="{94688347-38D7-4380-ADB0-E0BA5D706EDB}" type="presOf" srcId="{303F1CF0-1AA7-429D-A87C-2A46033FBEBD}" destId="{87E175D7-5831-4C7C-942C-DF7FE53FBE58}" srcOrd="0" destOrd="0" presId="urn:microsoft.com/office/officeart/2005/8/layout/hList1"/>
    <dgm:cxn modelId="{C812A325-D3E9-4C3E-A58B-A334E10B08C4}" type="presOf" srcId="{5281C391-2D61-4803-AA50-F3559857204C}" destId="{0EEA4515-7F2F-4155-80EB-31DE1A7E08B1}" srcOrd="0" destOrd="2" presId="urn:microsoft.com/office/officeart/2005/8/layout/hList1"/>
    <dgm:cxn modelId="{EA1E25E3-3D18-4D40-B732-E2F893650114}" type="presOf" srcId="{E36CF5EC-4316-4403-AAEC-BD07A64E903C}" destId="{3465203B-97DE-4751-A7E7-E311751C3FCD}" srcOrd="0" destOrd="0" presId="urn:microsoft.com/office/officeart/2005/8/layout/hList1"/>
    <dgm:cxn modelId="{DE510A2E-0C07-4DBB-A8B1-967E8BBBF8AC}" srcId="{E36CF5EC-4316-4403-AAEC-BD07A64E903C}" destId="{75C8D62A-26B4-4CA5-8A4D-9C7E899D1D63}" srcOrd="2" destOrd="0" parTransId="{7C7BD80D-BF50-4CFF-A384-ABD974153B28}" sibTransId="{A5640736-E3E8-442B-80EE-55E6DFEB4D34}"/>
    <dgm:cxn modelId="{FDC3EF7F-8359-4590-8B9A-7BACFA004D1D}" srcId="{559B4AA5-9559-4259-87B8-233CAA826F6F}" destId="{E4B7B7F3-DA23-46A8-8702-86638BF3256B}" srcOrd="1" destOrd="0" parTransId="{2F3FD433-21BE-402E-871B-62A7C3625747}" sibTransId="{B120DA53-0570-4AA2-AABA-18BB15BE42B6}"/>
    <dgm:cxn modelId="{004F12BE-21E4-45AF-8D2B-A5C37F723520}" srcId="{559B4AA5-9559-4259-87B8-233CAA826F6F}" destId="{5281C391-2D61-4803-AA50-F3559857204C}" srcOrd="2" destOrd="0" parTransId="{49133A13-824C-4526-B7DE-2DB6D3C42041}" sibTransId="{C2597C4E-5313-4C13-B67F-AF6E48944B5B}"/>
    <dgm:cxn modelId="{A53FCCB9-E16B-45EC-8EFA-873C01F84CB7}" srcId="{418CA873-98B5-4BC6-A276-28111A8705E5}" destId="{E36CF5EC-4316-4403-AAEC-BD07A64E903C}" srcOrd="1" destOrd="0" parTransId="{D6277357-7F4D-464F-8BA0-99CD658E8B12}" sibTransId="{784DBDFA-E732-4E77-82F2-DF4F25454068}"/>
    <dgm:cxn modelId="{C06D1F81-B439-4590-B1A5-317251180366}" type="presOf" srcId="{67A360DE-DE5A-44E7-8A2A-42BB2A06D499}" destId="{87E175D7-5831-4C7C-942C-DF7FE53FBE58}" srcOrd="0" destOrd="1" presId="urn:microsoft.com/office/officeart/2005/8/layout/hList1"/>
    <dgm:cxn modelId="{EF7C482E-B7B2-4024-9382-A0436EF3DB2C}" type="presParOf" srcId="{40B959FF-A3D4-47A3-A15F-6C5965FDF699}" destId="{1EE65473-608B-4283-9B78-4E80587528DC}" srcOrd="0" destOrd="0" presId="urn:microsoft.com/office/officeart/2005/8/layout/hList1"/>
    <dgm:cxn modelId="{81B84653-F69B-4B8D-9AF6-64A4457C5B83}" type="presParOf" srcId="{1EE65473-608B-4283-9B78-4E80587528DC}" destId="{CBBF9875-6522-46CB-A8F5-3BFBC3B44FCD}" srcOrd="0" destOrd="0" presId="urn:microsoft.com/office/officeart/2005/8/layout/hList1"/>
    <dgm:cxn modelId="{C21B092A-7515-4F1A-B763-C00FD39BA824}" type="presParOf" srcId="{1EE65473-608B-4283-9B78-4E80587528DC}" destId="{0EEA4515-7F2F-4155-80EB-31DE1A7E08B1}" srcOrd="1" destOrd="0" presId="urn:microsoft.com/office/officeart/2005/8/layout/hList1"/>
    <dgm:cxn modelId="{B2BEDAD1-948A-4539-A481-1C4C9B5B11E6}" type="presParOf" srcId="{40B959FF-A3D4-47A3-A15F-6C5965FDF699}" destId="{A64E4E73-1AE4-4241-ADA6-E03D1FE40747}" srcOrd="1" destOrd="0" presId="urn:microsoft.com/office/officeart/2005/8/layout/hList1"/>
    <dgm:cxn modelId="{E63A6B7D-D748-415E-8D58-FBA5536A115E}" type="presParOf" srcId="{40B959FF-A3D4-47A3-A15F-6C5965FDF699}" destId="{76504363-F541-4EF0-8ACF-E467628C92F1}" srcOrd="2" destOrd="0" presId="urn:microsoft.com/office/officeart/2005/8/layout/hList1"/>
    <dgm:cxn modelId="{8E9AE2CF-9658-44E7-A223-FE0329FA8FBC}" type="presParOf" srcId="{76504363-F541-4EF0-8ACF-E467628C92F1}" destId="{3465203B-97DE-4751-A7E7-E311751C3FCD}" srcOrd="0" destOrd="0" presId="urn:microsoft.com/office/officeart/2005/8/layout/hList1"/>
    <dgm:cxn modelId="{116127E9-0336-49D9-A218-E555528F59A5}" type="presParOf" srcId="{76504363-F541-4EF0-8ACF-E467628C92F1}" destId="{87E175D7-5831-4C7C-942C-DF7FE53FBE5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22FE16-E0D3-4281-A6E2-E3F0AB932BE1}" type="doc">
      <dgm:prSet loTypeId="urn:microsoft.com/office/officeart/2005/8/layout/target3" loCatId="list" qsTypeId="urn:microsoft.com/office/officeart/2005/8/quickstyle/simple4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C4DCDD22-7BC0-411E-BA87-A0FB1082E662}">
      <dgm:prSet phldrT="[Text]" custT="1"/>
      <dgm:spPr/>
      <dgm:t>
        <a:bodyPr/>
        <a:lstStyle/>
        <a:p>
          <a:r>
            <a:rPr lang="id-ID" sz="2000" b="1" dirty="0" smtClean="0">
              <a:latin typeface="+mn-lt"/>
            </a:rPr>
            <a:t>Rancangan Penelitian </a:t>
          </a:r>
          <a:endParaRPr lang="en-US" sz="2000" b="1" dirty="0">
            <a:latin typeface="+mn-lt"/>
          </a:endParaRPr>
        </a:p>
      </dgm:t>
    </dgm:pt>
    <dgm:pt modelId="{36884B93-82EB-40A8-ABA8-9583EE1F2087}" type="parTrans" cxnId="{CD2D1450-324B-450A-9392-28805CB4A385}">
      <dgm:prSet/>
      <dgm:spPr/>
      <dgm:t>
        <a:bodyPr/>
        <a:lstStyle/>
        <a:p>
          <a:endParaRPr lang="en-US"/>
        </a:p>
      </dgm:t>
    </dgm:pt>
    <dgm:pt modelId="{B4506D61-315D-4936-AB44-5FF25299B2CF}" type="sibTrans" cxnId="{CD2D1450-324B-450A-9392-28805CB4A385}">
      <dgm:prSet/>
      <dgm:spPr/>
      <dgm:t>
        <a:bodyPr/>
        <a:lstStyle/>
        <a:p>
          <a:endParaRPr lang="en-US"/>
        </a:p>
      </dgm:t>
    </dgm:pt>
    <dgm:pt modelId="{C0CD613D-DFCE-417C-BBE9-CCE5443E2CDB}">
      <dgm:prSet phldrT="[Text]" custT="1"/>
      <dgm:spPr/>
      <dgm:t>
        <a:bodyPr/>
        <a:lstStyle/>
        <a:p>
          <a:r>
            <a:rPr lang="en-US" sz="1800" dirty="0" err="1" smtClean="0">
              <a:latin typeface="Aparajita" pitchFamily="34" charset="0"/>
              <a:cs typeface="Aparajita" pitchFamily="34" charset="0"/>
            </a:rPr>
            <a:t>Penelitian</a:t>
          </a:r>
          <a:r>
            <a:rPr lang="en-US" sz="18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1800" dirty="0" err="1" smtClean="0">
              <a:latin typeface="Aparajita" pitchFamily="34" charset="0"/>
              <a:cs typeface="Aparajita" pitchFamily="34" charset="0"/>
            </a:rPr>
            <a:t>studi</a:t>
          </a:r>
          <a:r>
            <a:rPr lang="en-US" sz="18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1800" dirty="0" err="1" smtClean="0">
              <a:latin typeface="Aparajita" pitchFamily="34" charset="0"/>
              <a:cs typeface="Aparajita" pitchFamily="34" charset="0"/>
            </a:rPr>
            <a:t>literatur</a:t>
          </a:r>
          <a:endParaRPr lang="en-US" sz="1800" dirty="0">
            <a:latin typeface="Aparajita" pitchFamily="34" charset="0"/>
            <a:cs typeface="Aparajita" pitchFamily="34" charset="0"/>
          </a:endParaRPr>
        </a:p>
      </dgm:t>
    </dgm:pt>
    <dgm:pt modelId="{26C22D3C-880C-4A8A-B63F-1D759B7161FC}" type="parTrans" cxnId="{5FE494F6-27E5-49CC-A497-03CA0FD2CD80}">
      <dgm:prSet/>
      <dgm:spPr/>
      <dgm:t>
        <a:bodyPr/>
        <a:lstStyle/>
        <a:p>
          <a:endParaRPr lang="en-US"/>
        </a:p>
      </dgm:t>
    </dgm:pt>
    <dgm:pt modelId="{A72AF7D2-4042-4C18-8993-C1B3E004D604}" type="sibTrans" cxnId="{5FE494F6-27E5-49CC-A497-03CA0FD2CD80}">
      <dgm:prSet/>
      <dgm:spPr/>
      <dgm:t>
        <a:bodyPr/>
        <a:lstStyle/>
        <a:p>
          <a:endParaRPr lang="en-US"/>
        </a:p>
      </dgm:t>
    </dgm:pt>
    <dgm:pt modelId="{E37C1F89-9AEF-4890-AC3E-194061F17432}">
      <dgm:prSet phldrT="[Text]" custT="1"/>
      <dgm:spPr/>
      <dgm:t>
        <a:bodyPr/>
        <a:lstStyle/>
        <a:p>
          <a:r>
            <a:rPr lang="id-ID" sz="1800" b="1" dirty="0" smtClean="0">
              <a:latin typeface="+mn-lt"/>
              <a:cs typeface="Aparajita" pitchFamily="34" charset="0"/>
            </a:rPr>
            <a:t>Objek Penelitian </a:t>
          </a:r>
          <a:endParaRPr lang="en-US" sz="1800" b="1" dirty="0">
            <a:latin typeface="+mn-lt"/>
            <a:cs typeface="Aparajita" pitchFamily="34" charset="0"/>
          </a:endParaRPr>
        </a:p>
      </dgm:t>
    </dgm:pt>
    <dgm:pt modelId="{42736F34-B6DC-4479-A074-24E29CDBBE6F}" type="parTrans" cxnId="{01BE3877-E880-4B04-A0AE-4E989E00101D}">
      <dgm:prSet/>
      <dgm:spPr/>
      <dgm:t>
        <a:bodyPr/>
        <a:lstStyle/>
        <a:p>
          <a:endParaRPr lang="en-US"/>
        </a:p>
      </dgm:t>
    </dgm:pt>
    <dgm:pt modelId="{8BBC61C7-0F06-44A4-AFC8-32AB26F5BB5F}" type="sibTrans" cxnId="{01BE3877-E880-4B04-A0AE-4E989E00101D}">
      <dgm:prSet/>
      <dgm:spPr/>
      <dgm:t>
        <a:bodyPr/>
        <a:lstStyle/>
        <a:p>
          <a:endParaRPr lang="en-US"/>
        </a:p>
      </dgm:t>
    </dgm:pt>
    <dgm:pt modelId="{A6983070-3005-479F-B6A6-0997681FDF7B}">
      <dgm:prSet phldrT="[Text]" custT="1"/>
      <dgm:spPr/>
      <dgm:t>
        <a:bodyPr/>
        <a:lstStyle/>
        <a:p>
          <a:r>
            <a:rPr lang="en-US" sz="1600" dirty="0" err="1" smtClean="0"/>
            <a:t>Identifikasi</a:t>
          </a:r>
          <a:r>
            <a:rPr lang="en-US" sz="1600" dirty="0" smtClean="0"/>
            <a:t> </a:t>
          </a:r>
          <a:r>
            <a:rPr lang="en-US" sz="1600" dirty="0" err="1" smtClean="0"/>
            <a:t>kesesuaian</a:t>
          </a:r>
          <a:r>
            <a:rPr lang="en-US" sz="1600" dirty="0" smtClean="0"/>
            <a:t> </a:t>
          </a:r>
          <a:r>
            <a:rPr lang="en-US" sz="1600" dirty="0" err="1" smtClean="0"/>
            <a:t>resep</a:t>
          </a:r>
          <a:r>
            <a:rPr lang="en-US" sz="1600" dirty="0" smtClean="0"/>
            <a:t> </a:t>
          </a:r>
          <a:r>
            <a:rPr lang="en-US" sz="1600" dirty="0" err="1" smtClean="0"/>
            <a:t>pasien</a:t>
          </a:r>
          <a:r>
            <a:rPr lang="en-US" sz="1600" dirty="0" smtClean="0"/>
            <a:t> BPJS </a:t>
          </a:r>
          <a:r>
            <a:rPr lang="en-US" sz="1600" dirty="0" err="1" smtClean="0"/>
            <a:t>dengan</a:t>
          </a:r>
          <a:r>
            <a:rPr lang="en-US" sz="1600" dirty="0" smtClean="0"/>
            <a:t> </a:t>
          </a:r>
          <a:r>
            <a:rPr lang="en-US" sz="1600" dirty="0" err="1" smtClean="0"/>
            <a:t>Formularium</a:t>
          </a:r>
          <a:r>
            <a:rPr lang="en-US" sz="1600" dirty="0" smtClean="0"/>
            <a:t> </a:t>
          </a:r>
          <a:r>
            <a:rPr lang="en-US" sz="1600" dirty="0" err="1" smtClean="0"/>
            <a:t>Nasional</a:t>
          </a:r>
          <a:r>
            <a:rPr lang="en-US" sz="1600" dirty="0" smtClean="0"/>
            <a:t> di </a:t>
          </a:r>
          <a:r>
            <a:rPr lang="en-US" sz="1600" dirty="0" err="1" smtClean="0"/>
            <a:t>beberapa</a:t>
          </a:r>
          <a:r>
            <a:rPr lang="en-US" sz="1600" dirty="0" smtClean="0"/>
            <a:t> </a:t>
          </a:r>
          <a:r>
            <a:rPr lang="en-US" sz="1600" dirty="0" err="1" smtClean="0"/>
            <a:t>Rumah</a:t>
          </a:r>
          <a:r>
            <a:rPr lang="en-US" sz="1600" dirty="0" smtClean="0"/>
            <a:t> </a:t>
          </a:r>
          <a:r>
            <a:rPr lang="en-US" sz="1600" dirty="0" err="1" smtClean="0"/>
            <a:t>Sakit</a:t>
          </a:r>
          <a:r>
            <a:rPr lang="en-US" sz="1600" dirty="0" smtClean="0"/>
            <a:t> di Indonesia.</a:t>
          </a:r>
          <a:endParaRPr lang="en-US" sz="1600" dirty="0">
            <a:latin typeface="Aparajita" pitchFamily="34" charset="0"/>
            <a:cs typeface="Aparajita" pitchFamily="34" charset="0"/>
          </a:endParaRPr>
        </a:p>
      </dgm:t>
    </dgm:pt>
    <dgm:pt modelId="{133DCB8B-796F-4B15-90D7-9BAB96A73D75}" type="parTrans" cxnId="{7DCABC83-C413-4FFC-BC09-7127842911CD}">
      <dgm:prSet/>
      <dgm:spPr/>
      <dgm:t>
        <a:bodyPr/>
        <a:lstStyle/>
        <a:p>
          <a:endParaRPr lang="en-US"/>
        </a:p>
      </dgm:t>
    </dgm:pt>
    <dgm:pt modelId="{E9DEC691-DD17-4D28-824A-061211316F19}" type="sibTrans" cxnId="{7DCABC83-C413-4FFC-BC09-7127842911CD}">
      <dgm:prSet/>
      <dgm:spPr/>
      <dgm:t>
        <a:bodyPr/>
        <a:lstStyle/>
        <a:p>
          <a:endParaRPr lang="en-US"/>
        </a:p>
      </dgm:t>
    </dgm:pt>
    <dgm:pt modelId="{27D4D5AD-0AFD-4001-9BFE-0482D071C6F4}">
      <dgm:prSet phldrT="[Text]" custT="1"/>
      <dgm:spPr/>
      <dgm:t>
        <a:bodyPr/>
        <a:lstStyle/>
        <a:p>
          <a:r>
            <a:rPr lang="id-ID" sz="2000" b="1" dirty="0" smtClean="0">
              <a:latin typeface="+mn-lt"/>
            </a:rPr>
            <a:t>Analisis Data</a:t>
          </a:r>
          <a:endParaRPr lang="en-US" sz="2000" b="1" dirty="0">
            <a:latin typeface="+mn-lt"/>
          </a:endParaRPr>
        </a:p>
      </dgm:t>
    </dgm:pt>
    <dgm:pt modelId="{FB03055E-BC40-43EE-98FD-4DA9A009D00D}" type="parTrans" cxnId="{C0A9888B-0A27-4328-8626-643E445EF8E1}">
      <dgm:prSet/>
      <dgm:spPr/>
      <dgm:t>
        <a:bodyPr/>
        <a:lstStyle/>
        <a:p>
          <a:endParaRPr lang="en-US"/>
        </a:p>
      </dgm:t>
    </dgm:pt>
    <dgm:pt modelId="{604A168E-BB5D-4245-8F84-B97D1AE599B4}" type="sibTrans" cxnId="{C0A9888B-0A27-4328-8626-643E445EF8E1}">
      <dgm:prSet/>
      <dgm:spPr/>
      <dgm:t>
        <a:bodyPr/>
        <a:lstStyle/>
        <a:p>
          <a:endParaRPr lang="en-US"/>
        </a:p>
      </dgm:t>
    </dgm:pt>
    <dgm:pt modelId="{0DB0270D-7DE0-4C35-84DE-0B1F7DCB0568}">
      <dgm:prSet phldrT="[Text]" custT="1"/>
      <dgm:spPr/>
      <dgm:t>
        <a:bodyPr/>
        <a:lstStyle/>
        <a:p>
          <a:r>
            <a:rPr lang="en-US" sz="2400" dirty="0" err="1" smtClean="0">
              <a:latin typeface="Aparajita" pitchFamily="34" charset="0"/>
              <a:cs typeface="Aparajita" pitchFamily="34" charset="0"/>
            </a:rPr>
            <a:t>Metode</a:t>
          </a:r>
          <a:r>
            <a:rPr lang="en-US" sz="24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2400" dirty="0" err="1" smtClean="0">
              <a:latin typeface="Aparajita" pitchFamily="34" charset="0"/>
              <a:cs typeface="Aparajita" pitchFamily="34" charset="0"/>
            </a:rPr>
            <a:t>analisis</a:t>
          </a:r>
          <a:r>
            <a:rPr lang="en-US" sz="24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2400" dirty="0" err="1" smtClean="0">
              <a:latin typeface="Aparajita" pitchFamily="34" charset="0"/>
              <a:cs typeface="Aparajita" pitchFamily="34" charset="0"/>
            </a:rPr>
            <a:t>deskriptif</a:t>
          </a:r>
          <a:r>
            <a:rPr lang="en-US" sz="24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2400" dirty="0" err="1" smtClean="0">
              <a:latin typeface="Aparajita" pitchFamily="34" charset="0"/>
              <a:cs typeface="Aparajita" pitchFamily="34" charset="0"/>
            </a:rPr>
            <a:t>analisa</a:t>
          </a:r>
          <a:r>
            <a:rPr lang="en-US" sz="24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2400" dirty="0" err="1" smtClean="0">
              <a:latin typeface="Aparajita" pitchFamily="34" charset="0"/>
              <a:cs typeface="Aparajita" pitchFamily="34" charset="0"/>
            </a:rPr>
            <a:t>dengan</a:t>
          </a:r>
          <a:r>
            <a:rPr lang="en-US" sz="24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2400" dirty="0" err="1" smtClean="0">
              <a:latin typeface="Aparajita" pitchFamily="34" charset="0"/>
              <a:cs typeface="Aparajita" pitchFamily="34" charset="0"/>
            </a:rPr>
            <a:t>gambaran</a:t>
          </a:r>
          <a:r>
            <a:rPr lang="en-US" sz="24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2400" dirty="0" err="1" smtClean="0">
              <a:latin typeface="Aparajita" pitchFamily="34" charset="0"/>
              <a:cs typeface="Aparajita" pitchFamily="34" charset="0"/>
            </a:rPr>
            <a:t>dari</a:t>
          </a:r>
          <a:r>
            <a:rPr lang="en-US" sz="2400" dirty="0" smtClean="0">
              <a:latin typeface="Aparajita" pitchFamily="34" charset="0"/>
              <a:cs typeface="Aparajita" pitchFamily="34" charset="0"/>
            </a:rPr>
            <a:t> data.</a:t>
          </a:r>
          <a:endParaRPr lang="en-US" sz="2400" dirty="0">
            <a:latin typeface="Aparajita" pitchFamily="34" charset="0"/>
            <a:cs typeface="Aparajita" pitchFamily="34" charset="0"/>
          </a:endParaRPr>
        </a:p>
      </dgm:t>
    </dgm:pt>
    <dgm:pt modelId="{97A82EA1-E2A7-42E2-A9D9-1F903D78F8D7}" type="parTrans" cxnId="{6C271764-63E5-4C67-B5B1-62690F9C45D1}">
      <dgm:prSet/>
      <dgm:spPr/>
      <dgm:t>
        <a:bodyPr/>
        <a:lstStyle/>
        <a:p>
          <a:endParaRPr lang="en-US"/>
        </a:p>
      </dgm:t>
    </dgm:pt>
    <dgm:pt modelId="{2B85AA5E-22DB-4615-A7C8-B1E2ADCBB34C}" type="sibTrans" cxnId="{6C271764-63E5-4C67-B5B1-62690F9C45D1}">
      <dgm:prSet/>
      <dgm:spPr/>
      <dgm:t>
        <a:bodyPr/>
        <a:lstStyle/>
        <a:p>
          <a:endParaRPr lang="en-US"/>
        </a:p>
      </dgm:t>
    </dgm:pt>
    <dgm:pt modelId="{3521F577-084D-4B84-BAAF-2D1CECD5F316}">
      <dgm:prSet phldrT="[Text]" custT="1"/>
      <dgm:spPr/>
      <dgm:t>
        <a:bodyPr/>
        <a:lstStyle/>
        <a:p>
          <a:r>
            <a:rPr lang="en-US" sz="2000" b="1" dirty="0" err="1" smtClean="0">
              <a:latin typeface="+mn-lt"/>
            </a:rPr>
            <a:t>Jadwal</a:t>
          </a:r>
          <a:r>
            <a:rPr lang="en-US" sz="2000" b="1" dirty="0" smtClean="0">
              <a:latin typeface="+mn-lt"/>
            </a:rPr>
            <a:t> </a:t>
          </a:r>
          <a:r>
            <a:rPr lang="en-US" sz="2000" b="1" dirty="0" err="1" smtClean="0">
              <a:latin typeface="+mn-lt"/>
            </a:rPr>
            <a:t>Penelitian</a:t>
          </a:r>
          <a:endParaRPr lang="en-US" sz="2000" b="1" dirty="0">
            <a:latin typeface="+mn-lt"/>
          </a:endParaRPr>
        </a:p>
      </dgm:t>
    </dgm:pt>
    <dgm:pt modelId="{0C18053D-CC2C-4603-86E6-611A83A3A59E}" type="parTrans" cxnId="{1200D279-6570-4C19-BD8F-BC49DB798ACF}">
      <dgm:prSet/>
      <dgm:spPr/>
      <dgm:t>
        <a:bodyPr/>
        <a:lstStyle/>
        <a:p>
          <a:endParaRPr lang="en-US"/>
        </a:p>
      </dgm:t>
    </dgm:pt>
    <dgm:pt modelId="{FF2A275F-E61C-4FDD-BFDE-334C1FB0F8D4}" type="sibTrans" cxnId="{1200D279-6570-4C19-BD8F-BC49DB798ACF}">
      <dgm:prSet/>
      <dgm:spPr/>
      <dgm:t>
        <a:bodyPr/>
        <a:lstStyle/>
        <a:p>
          <a:endParaRPr lang="en-US"/>
        </a:p>
      </dgm:t>
    </dgm:pt>
    <dgm:pt modelId="{B5C2E96A-F9B4-4958-A231-1109DE38A39B}">
      <dgm:prSet phldrT="[Text]" custT="1"/>
      <dgm:spPr/>
      <dgm:t>
        <a:bodyPr/>
        <a:lstStyle/>
        <a:p>
          <a:endParaRPr lang="en-US" sz="1800" dirty="0">
            <a:latin typeface="Aparajita" pitchFamily="34" charset="0"/>
            <a:cs typeface="Aparajita" pitchFamily="34" charset="0"/>
          </a:endParaRPr>
        </a:p>
      </dgm:t>
    </dgm:pt>
    <dgm:pt modelId="{EC7C84A4-0307-40E1-9E99-9CE0E41283B4}" type="parTrans" cxnId="{E26EE95B-F55A-43EA-87B2-15610C9B0C56}">
      <dgm:prSet/>
      <dgm:spPr/>
      <dgm:t>
        <a:bodyPr/>
        <a:lstStyle/>
        <a:p>
          <a:endParaRPr lang="en-US"/>
        </a:p>
      </dgm:t>
    </dgm:pt>
    <dgm:pt modelId="{E52ED2DC-8DD4-435E-95DA-F400129D4BD2}" type="sibTrans" cxnId="{E26EE95B-F55A-43EA-87B2-15610C9B0C56}">
      <dgm:prSet/>
      <dgm:spPr/>
      <dgm:t>
        <a:bodyPr/>
        <a:lstStyle/>
        <a:p>
          <a:endParaRPr lang="en-US"/>
        </a:p>
      </dgm:t>
    </dgm:pt>
    <dgm:pt modelId="{9F119B95-D207-45A1-913B-6C71E5944495}">
      <dgm:prSet phldrT="[Text]" custT="1"/>
      <dgm:spPr/>
      <dgm:t>
        <a:bodyPr/>
        <a:lstStyle/>
        <a:p>
          <a:r>
            <a:rPr lang="en-US" sz="2800" dirty="0" smtClean="0">
              <a:latin typeface="Aparajita" pitchFamily="34" charset="0"/>
              <a:cs typeface="Aparajita" pitchFamily="34" charset="0"/>
            </a:rPr>
            <a:t>Mei – </a:t>
          </a:r>
          <a:r>
            <a:rPr lang="en-US" sz="2800" dirty="0" err="1" smtClean="0">
              <a:latin typeface="Aparajita" pitchFamily="34" charset="0"/>
              <a:cs typeface="Aparajita" pitchFamily="34" charset="0"/>
            </a:rPr>
            <a:t>Juli</a:t>
          </a:r>
          <a:r>
            <a:rPr lang="en-US" sz="28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2800" dirty="0" smtClean="0">
              <a:latin typeface="Aparajita" pitchFamily="34" charset="0"/>
              <a:cs typeface="Aparajita" pitchFamily="34" charset="0"/>
            </a:rPr>
            <a:t>2020</a:t>
          </a:r>
          <a:endParaRPr lang="en-US" sz="2800" dirty="0">
            <a:latin typeface="Aparajita" pitchFamily="34" charset="0"/>
            <a:cs typeface="Aparajita" pitchFamily="34" charset="0"/>
          </a:endParaRPr>
        </a:p>
      </dgm:t>
    </dgm:pt>
    <dgm:pt modelId="{7BE55947-3D2A-465E-8A5B-F4F54AEA6B80}" type="parTrans" cxnId="{23B26507-1DEF-4758-A76E-F60C6780E6A2}">
      <dgm:prSet/>
      <dgm:spPr/>
      <dgm:t>
        <a:bodyPr/>
        <a:lstStyle/>
        <a:p>
          <a:endParaRPr lang="en-US"/>
        </a:p>
      </dgm:t>
    </dgm:pt>
    <dgm:pt modelId="{8AB4BFB2-32AF-4699-B8C8-9DCFC889685D}" type="sibTrans" cxnId="{23B26507-1DEF-4758-A76E-F60C6780E6A2}">
      <dgm:prSet/>
      <dgm:spPr/>
      <dgm:t>
        <a:bodyPr/>
        <a:lstStyle/>
        <a:p>
          <a:endParaRPr lang="en-US"/>
        </a:p>
      </dgm:t>
    </dgm:pt>
    <dgm:pt modelId="{8D5D2365-FE11-48EA-9282-D9C70C1F5CF4}">
      <dgm:prSet phldrT="[Text]" custT="1"/>
      <dgm:spPr/>
      <dgm:t>
        <a:bodyPr/>
        <a:lstStyle/>
        <a:p>
          <a:r>
            <a:rPr lang="en-US" sz="1800" dirty="0" err="1" smtClean="0">
              <a:latin typeface="Aparajita" pitchFamily="34" charset="0"/>
              <a:cs typeface="Aparajita" pitchFamily="34" charset="0"/>
            </a:rPr>
            <a:t>Reduki</a:t>
          </a:r>
          <a:r>
            <a:rPr lang="en-US" sz="1800" dirty="0" smtClean="0">
              <a:latin typeface="Aparajita" pitchFamily="34" charset="0"/>
              <a:cs typeface="Aparajita" pitchFamily="34" charset="0"/>
            </a:rPr>
            <a:t> data (data </a:t>
          </a:r>
          <a:r>
            <a:rPr lang="en-US" sz="1800" dirty="0" err="1" smtClean="0">
              <a:latin typeface="Aparajita" pitchFamily="34" charset="0"/>
              <a:cs typeface="Aparajita" pitchFamily="34" charset="0"/>
            </a:rPr>
            <a:t>utama</a:t>
          </a:r>
          <a:r>
            <a:rPr lang="en-US" sz="18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1800" dirty="0" err="1" smtClean="0">
              <a:latin typeface="Aparajita" pitchFamily="34" charset="0"/>
              <a:cs typeface="Aparajita" pitchFamily="34" charset="0"/>
            </a:rPr>
            <a:t>inti</a:t>
          </a:r>
          <a:r>
            <a:rPr lang="en-US" sz="18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1800" dirty="0" err="1" smtClean="0">
              <a:latin typeface="Aparajita" pitchFamily="34" charset="0"/>
              <a:cs typeface="Aparajita" pitchFamily="34" charset="0"/>
            </a:rPr>
            <a:t>tulisan</a:t>
          </a:r>
          <a:r>
            <a:rPr lang="en-US" sz="1800" dirty="0" smtClean="0">
              <a:latin typeface="Aparajita" pitchFamily="34" charset="0"/>
              <a:cs typeface="Aparajita" pitchFamily="34" charset="0"/>
            </a:rPr>
            <a:t>)</a:t>
          </a:r>
          <a:endParaRPr lang="en-US" sz="1800" dirty="0">
            <a:latin typeface="Aparajita" pitchFamily="34" charset="0"/>
            <a:cs typeface="Aparajita" pitchFamily="34" charset="0"/>
          </a:endParaRPr>
        </a:p>
      </dgm:t>
    </dgm:pt>
    <dgm:pt modelId="{31E24E3B-9F87-4A4E-8684-11AB95CF3B6E}" type="parTrans" cxnId="{C76199DC-5019-4514-BDD7-B1CD97A02D59}">
      <dgm:prSet/>
      <dgm:spPr/>
      <dgm:t>
        <a:bodyPr/>
        <a:lstStyle/>
        <a:p>
          <a:endParaRPr lang="en-US"/>
        </a:p>
      </dgm:t>
    </dgm:pt>
    <dgm:pt modelId="{B0C35C5E-CB9C-4660-9C7D-B66EEEBC3D6E}" type="sibTrans" cxnId="{C76199DC-5019-4514-BDD7-B1CD97A02D59}">
      <dgm:prSet/>
      <dgm:spPr/>
      <dgm:t>
        <a:bodyPr/>
        <a:lstStyle/>
        <a:p>
          <a:endParaRPr lang="en-US"/>
        </a:p>
      </dgm:t>
    </dgm:pt>
    <dgm:pt modelId="{5AAD6748-466A-4EAC-BB0F-85360DDDB5A9}">
      <dgm:prSet phldrT="[Text]" custT="1"/>
      <dgm:spPr/>
      <dgm:t>
        <a:bodyPr/>
        <a:lstStyle/>
        <a:p>
          <a:r>
            <a:rPr lang="en-US" sz="1800" dirty="0" err="1" smtClean="0">
              <a:latin typeface="Aparajita" pitchFamily="34" charset="0"/>
              <a:cs typeface="Aparajita" pitchFamily="34" charset="0"/>
            </a:rPr>
            <a:t>Penyajian</a:t>
          </a:r>
          <a:r>
            <a:rPr lang="en-US" sz="1800" dirty="0" smtClean="0">
              <a:latin typeface="Aparajita" pitchFamily="34" charset="0"/>
              <a:cs typeface="Aparajita" pitchFamily="34" charset="0"/>
            </a:rPr>
            <a:t> data (</a:t>
          </a:r>
          <a:r>
            <a:rPr lang="en-US" sz="1800" dirty="0" err="1" smtClean="0">
              <a:latin typeface="Aparajita" pitchFamily="34" charset="0"/>
              <a:cs typeface="Aparajita" pitchFamily="34" charset="0"/>
            </a:rPr>
            <a:t>tabel</a:t>
          </a:r>
          <a:r>
            <a:rPr lang="en-US" sz="18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1800" dirty="0" err="1" smtClean="0">
              <a:latin typeface="Aparajita" pitchFamily="34" charset="0"/>
              <a:cs typeface="Aparajita" pitchFamily="34" charset="0"/>
            </a:rPr>
            <a:t>deskriptif</a:t>
          </a:r>
          <a:r>
            <a:rPr lang="en-US" sz="1800" dirty="0" smtClean="0">
              <a:latin typeface="Aparajita" pitchFamily="34" charset="0"/>
              <a:cs typeface="Aparajita" pitchFamily="34" charset="0"/>
            </a:rPr>
            <a:t>)</a:t>
          </a:r>
          <a:endParaRPr lang="en-US" sz="1800" dirty="0">
            <a:latin typeface="Aparajita" pitchFamily="34" charset="0"/>
            <a:cs typeface="Aparajita" pitchFamily="34" charset="0"/>
          </a:endParaRPr>
        </a:p>
      </dgm:t>
    </dgm:pt>
    <dgm:pt modelId="{44001861-AAE0-439A-91C1-C969B2F99DFC}" type="parTrans" cxnId="{8025EDEA-D4E2-4FEE-80C4-5FED2A0051DE}">
      <dgm:prSet/>
      <dgm:spPr/>
      <dgm:t>
        <a:bodyPr/>
        <a:lstStyle/>
        <a:p>
          <a:endParaRPr lang="en-US"/>
        </a:p>
      </dgm:t>
    </dgm:pt>
    <dgm:pt modelId="{B021CD93-92B9-4823-88BE-07D8DF2B042A}" type="sibTrans" cxnId="{8025EDEA-D4E2-4FEE-80C4-5FED2A0051DE}">
      <dgm:prSet/>
      <dgm:spPr/>
      <dgm:t>
        <a:bodyPr/>
        <a:lstStyle/>
        <a:p>
          <a:endParaRPr lang="en-US"/>
        </a:p>
      </dgm:t>
    </dgm:pt>
    <dgm:pt modelId="{F736C893-88D4-4F9A-9520-D86840E9F94E}">
      <dgm:prSet phldrT="[Text]" custT="1"/>
      <dgm:spPr/>
      <dgm:t>
        <a:bodyPr/>
        <a:lstStyle/>
        <a:p>
          <a:r>
            <a:rPr lang="en-US" sz="1800" dirty="0" err="1" smtClean="0">
              <a:latin typeface="Aparajita" pitchFamily="34" charset="0"/>
              <a:cs typeface="Aparajita" pitchFamily="34" charset="0"/>
            </a:rPr>
            <a:t>Penarikan</a:t>
          </a:r>
          <a:r>
            <a:rPr lang="en-US" sz="18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1800" dirty="0" err="1" smtClean="0">
              <a:latin typeface="Aparajita" pitchFamily="34" charset="0"/>
              <a:cs typeface="Aparajita" pitchFamily="34" charset="0"/>
            </a:rPr>
            <a:t>kesimpuan</a:t>
          </a:r>
          <a:r>
            <a:rPr lang="en-US" sz="1800" dirty="0" smtClean="0">
              <a:latin typeface="Aparajita" pitchFamily="34" charset="0"/>
              <a:cs typeface="Aparajita" pitchFamily="34" charset="0"/>
            </a:rPr>
            <a:t> (</a:t>
          </a:r>
          <a:r>
            <a:rPr lang="en-US" sz="1800" dirty="0" err="1" smtClean="0">
              <a:latin typeface="Aparajita" pitchFamily="34" charset="0"/>
              <a:cs typeface="Aparajita" pitchFamily="34" charset="0"/>
            </a:rPr>
            <a:t>verifikasi</a:t>
          </a:r>
          <a:r>
            <a:rPr lang="en-US" sz="18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1800" dirty="0" err="1" smtClean="0">
              <a:latin typeface="Aparajita" pitchFamily="34" charset="0"/>
              <a:cs typeface="Aparajita" pitchFamily="34" charset="0"/>
            </a:rPr>
            <a:t>dan</a:t>
          </a:r>
          <a:r>
            <a:rPr lang="en-US" sz="18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1800" dirty="0" err="1" smtClean="0">
              <a:latin typeface="Aparajita" pitchFamily="34" charset="0"/>
              <a:cs typeface="Aparajita" pitchFamily="34" charset="0"/>
            </a:rPr>
            <a:t>tinjauan</a:t>
          </a:r>
          <a:r>
            <a:rPr lang="en-US" sz="18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1800" dirty="0" err="1" smtClean="0">
              <a:latin typeface="Aparajita" pitchFamily="34" charset="0"/>
              <a:cs typeface="Aparajita" pitchFamily="34" charset="0"/>
            </a:rPr>
            <a:t>ulang</a:t>
          </a:r>
          <a:r>
            <a:rPr lang="en-US" sz="1800" dirty="0" smtClean="0">
              <a:latin typeface="Aparajita" pitchFamily="34" charset="0"/>
              <a:cs typeface="Aparajita" pitchFamily="34" charset="0"/>
            </a:rPr>
            <a:t>)</a:t>
          </a:r>
          <a:endParaRPr lang="en-US" sz="1800" dirty="0">
            <a:latin typeface="Aparajita" pitchFamily="34" charset="0"/>
            <a:cs typeface="Aparajita" pitchFamily="34" charset="0"/>
          </a:endParaRPr>
        </a:p>
      </dgm:t>
    </dgm:pt>
    <dgm:pt modelId="{3CBD4830-5469-4F52-BD02-853C42B6F341}" type="parTrans" cxnId="{D8AC3EF1-020B-4838-8ABF-E5390B3B48EB}">
      <dgm:prSet/>
      <dgm:spPr/>
      <dgm:t>
        <a:bodyPr/>
        <a:lstStyle/>
        <a:p>
          <a:endParaRPr lang="en-US"/>
        </a:p>
      </dgm:t>
    </dgm:pt>
    <dgm:pt modelId="{2A6520A1-874C-4481-AC80-0AD8F85CD4E5}" type="sibTrans" cxnId="{D8AC3EF1-020B-4838-8ABF-E5390B3B48EB}">
      <dgm:prSet/>
      <dgm:spPr/>
      <dgm:t>
        <a:bodyPr/>
        <a:lstStyle/>
        <a:p>
          <a:endParaRPr lang="en-US"/>
        </a:p>
      </dgm:t>
    </dgm:pt>
    <dgm:pt modelId="{B4881D1F-9AFD-46A5-AD49-6B801FF312B5}" type="pres">
      <dgm:prSet presAssocID="{E922FE16-E0D3-4281-A6E2-E3F0AB932BE1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3D2621-98A5-4BC5-9212-EC0BDFCBFF39}" type="pres">
      <dgm:prSet presAssocID="{C4DCDD22-7BC0-411E-BA87-A0FB1082E662}" presName="circle1" presStyleLbl="node1" presStyleIdx="0" presStyleCnt="4"/>
      <dgm:spPr/>
    </dgm:pt>
    <dgm:pt modelId="{153DB8DB-71FB-4B18-9448-75C8FF38E599}" type="pres">
      <dgm:prSet presAssocID="{C4DCDD22-7BC0-411E-BA87-A0FB1082E662}" presName="space" presStyleCnt="0"/>
      <dgm:spPr/>
    </dgm:pt>
    <dgm:pt modelId="{F22AD986-0166-4A38-AE41-54B13802A886}" type="pres">
      <dgm:prSet presAssocID="{C4DCDD22-7BC0-411E-BA87-A0FB1082E662}" presName="rect1" presStyleLbl="alignAcc1" presStyleIdx="0" presStyleCnt="4"/>
      <dgm:spPr/>
      <dgm:t>
        <a:bodyPr/>
        <a:lstStyle/>
        <a:p>
          <a:endParaRPr lang="en-US"/>
        </a:p>
      </dgm:t>
    </dgm:pt>
    <dgm:pt modelId="{10D11B21-52F1-49CA-B0D3-32290FC40C02}" type="pres">
      <dgm:prSet presAssocID="{E37C1F89-9AEF-4890-AC3E-194061F17432}" presName="vertSpace2" presStyleLbl="node1" presStyleIdx="0" presStyleCnt="4"/>
      <dgm:spPr/>
    </dgm:pt>
    <dgm:pt modelId="{736F91C9-2A45-4C5D-BC98-9930055370B8}" type="pres">
      <dgm:prSet presAssocID="{E37C1F89-9AEF-4890-AC3E-194061F17432}" presName="circle2" presStyleLbl="node1" presStyleIdx="1" presStyleCnt="4"/>
      <dgm:spPr/>
    </dgm:pt>
    <dgm:pt modelId="{0AC89810-66F7-49FD-B4AB-3CC9F7628F85}" type="pres">
      <dgm:prSet presAssocID="{E37C1F89-9AEF-4890-AC3E-194061F17432}" presName="rect2" presStyleLbl="alignAcc1" presStyleIdx="1" presStyleCnt="4"/>
      <dgm:spPr/>
      <dgm:t>
        <a:bodyPr/>
        <a:lstStyle/>
        <a:p>
          <a:endParaRPr lang="en-US"/>
        </a:p>
      </dgm:t>
    </dgm:pt>
    <dgm:pt modelId="{29F8E751-DDCF-4D65-A4F6-BA602DC6AF65}" type="pres">
      <dgm:prSet presAssocID="{27D4D5AD-0AFD-4001-9BFE-0482D071C6F4}" presName="vertSpace3" presStyleLbl="node1" presStyleIdx="1" presStyleCnt="4"/>
      <dgm:spPr/>
    </dgm:pt>
    <dgm:pt modelId="{A14865F9-F9C9-47C5-8925-F52CBE959640}" type="pres">
      <dgm:prSet presAssocID="{27D4D5AD-0AFD-4001-9BFE-0482D071C6F4}" presName="circle3" presStyleLbl="node1" presStyleIdx="2" presStyleCnt="4"/>
      <dgm:spPr/>
    </dgm:pt>
    <dgm:pt modelId="{44949057-8E73-496E-99CB-9C82AB4370D4}" type="pres">
      <dgm:prSet presAssocID="{27D4D5AD-0AFD-4001-9BFE-0482D071C6F4}" presName="rect3" presStyleLbl="alignAcc1" presStyleIdx="2" presStyleCnt="4"/>
      <dgm:spPr/>
      <dgm:t>
        <a:bodyPr/>
        <a:lstStyle/>
        <a:p>
          <a:endParaRPr lang="en-US"/>
        </a:p>
      </dgm:t>
    </dgm:pt>
    <dgm:pt modelId="{56E01A56-4CD6-4761-AFA4-21BDBD6A949D}" type="pres">
      <dgm:prSet presAssocID="{3521F577-084D-4B84-BAAF-2D1CECD5F316}" presName="vertSpace4" presStyleLbl="node1" presStyleIdx="2" presStyleCnt="4"/>
      <dgm:spPr/>
    </dgm:pt>
    <dgm:pt modelId="{FA1187BD-018E-45CA-AC2C-C5F7745BD771}" type="pres">
      <dgm:prSet presAssocID="{3521F577-084D-4B84-BAAF-2D1CECD5F316}" presName="circle4" presStyleLbl="node1" presStyleIdx="3" presStyleCnt="4"/>
      <dgm:spPr/>
    </dgm:pt>
    <dgm:pt modelId="{8A934021-86F8-4C9F-8B1A-ADE3BB60EDD1}" type="pres">
      <dgm:prSet presAssocID="{3521F577-084D-4B84-BAAF-2D1CECD5F316}" presName="rect4" presStyleLbl="alignAcc1" presStyleIdx="3" presStyleCnt="4"/>
      <dgm:spPr/>
      <dgm:t>
        <a:bodyPr/>
        <a:lstStyle/>
        <a:p>
          <a:endParaRPr lang="en-US"/>
        </a:p>
      </dgm:t>
    </dgm:pt>
    <dgm:pt modelId="{1D501C23-A5E5-4C93-BA1D-EC464D9DD6EC}" type="pres">
      <dgm:prSet presAssocID="{C4DCDD22-7BC0-411E-BA87-A0FB1082E662}" presName="rect1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B9AF6D-1B86-415F-8663-6C0002407E75}" type="pres">
      <dgm:prSet presAssocID="{C4DCDD22-7BC0-411E-BA87-A0FB1082E662}" presName="rect1ChTx" presStyleLbl="alignAcc1" presStyleIdx="3" presStyleCnt="4" custScaleX="123108" custLinFactNeighborX="-2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BB9293-C56B-4A4B-BA2E-022BA5F29C50}" type="pres">
      <dgm:prSet presAssocID="{E37C1F89-9AEF-4890-AC3E-194061F17432}" presName="rect2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529986-C2CA-4306-B067-D9290A28A7F1}" type="pres">
      <dgm:prSet presAssocID="{E37C1F89-9AEF-4890-AC3E-194061F17432}" presName="rect2ChTx" presStyleLbl="alignAcc1" presStyleIdx="3" presStyleCnt="4" custScaleX="111035" custLinFactNeighborX="-58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267E9B-38A9-4F62-B969-AC2079B37A22}" type="pres">
      <dgm:prSet presAssocID="{27D4D5AD-0AFD-4001-9BFE-0482D071C6F4}" presName="rect3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C68C28-F2BB-4F59-842E-D0D280AB170F}" type="pres">
      <dgm:prSet presAssocID="{27D4D5AD-0AFD-4001-9BFE-0482D071C6F4}" presName="rect3ChTx" presStyleLbl="alignAcc1" presStyleIdx="3" presStyleCnt="4" custScaleX="110680" custLinFactNeighborX="-61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83D10F-91C7-4E94-A556-8FF7206DAC7B}" type="pres">
      <dgm:prSet presAssocID="{3521F577-084D-4B84-BAAF-2D1CECD5F316}" presName="rect4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AA81E3-F5E1-4134-8DAC-00656E011FDE}" type="pres">
      <dgm:prSet presAssocID="{3521F577-084D-4B84-BAAF-2D1CECD5F316}" presName="rect4ChTx" presStyleLbl="alignAcc1" presStyleIdx="3" presStyleCnt="4" custLinFactNeighborX="-11293" custLinFactNeighborY="13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ABDC30-1C90-4EAC-B0EA-B41F97515C1D}" type="presOf" srcId="{E922FE16-E0D3-4281-A6E2-E3F0AB932BE1}" destId="{B4881D1F-9AFD-46A5-AD49-6B801FF312B5}" srcOrd="0" destOrd="0" presId="urn:microsoft.com/office/officeart/2005/8/layout/target3"/>
    <dgm:cxn modelId="{92D546B0-82E2-495D-9CAA-88C7C0B21D44}" type="presOf" srcId="{E37C1F89-9AEF-4890-AC3E-194061F17432}" destId="{A9BB9293-C56B-4A4B-BA2E-022BA5F29C50}" srcOrd="1" destOrd="0" presId="urn:microsoft.com/office/officeart/2005/8/layout/target3"/>
    <dgm:cxn modelId="{6C271764-63E5-4C67-B5B1-62690F9C45D1}" srcId="{27D4D5AD-0AFD-4001-9BFE-0482D071C6F4}" destId="{0DB0270D-7DE0-4C35-84DE-0B1F7DCB0568}" srcOrd="0" destOrd="0" parTransId="{97A82EA1-E2A7-42E2-A9D9-1F903D78F8D7}" sibTransId="{2B85AA5E-22DB-4615-A7C8-B1E2ADCBB34C}"/>
    <dgm:cxn modelId="{2B45DBBB-0947-4BE0-9AA5-1CD726B590DA}" type="presOf" srcId="{C0CD613D-DFCE-417C-BBE9-CCE5443E2CDB}" destId="{A4B9AF6D-1B86-415F-8663-6C0002407E75}" srcOrd="0" destOrd="0" presId="urn:microsoft.com/office/officeart/2005/8/layout/target3"/>
    <dgm:cxn modelId="{C0A9888B-0A27-4328-8626-643E445EF8E1}" srcId="{E922FE16-E0D3-4281-A6E2-E3F0AB932BE1}" destId="{27D4D5AD-0AFD-4001-9BFE-0482D071C6F4}" srcOrd="2" destOrd="0" parTransId="{FB03055E-BC40-43EE-98FD-4DA9A009D00D}" sibTransId="{604A168E-BB5D-4245-8F84-B97D1AE599B4}"/>
    <dgm:cxn modelId="{5FE494F6-27E5-49CC-A497-03CA0FD2CD80}" srcId="{C4DCDD22-7BC0-411E-BA87-A0FB1082E662}" destId="{C0CD613D-DFCE-417C-BBE9-CCE5443E2CDB}" srcOrd="0" destOrd="0" parTransId="{26C22D3C-880C-4A8A-B63F-1D759B7161FC}" sibTransId="{A72AF7D2-4042-4C18-8993-C1B3E004D604}"/>
    <dgm:cxn modelId="{7DCABC83-C413-4FFC-BC09-7127842911CD}" srcId="{E37C1F89-9AEF-4890-AC3E-194061F17432}" destId="{A6983070-3005-479F-B6A6-0997681FDF7B}" srcOrd="0" destOrd="0" parTransId="{133DCB8B-796F-4B15-90D7-9BAB96A73D75}" sibTransId="{E9DEC691-DD17-4D28-824A-061211316F19}"/>
    <dgm:cxn modelId="{23B26507-1DEF-4758-A76E-F60C6780E6A2}" srcId="{3521F577-084D-4B84-BAAF-2D1CECD5F316}" destId="{9F119B95-D207-45A1-913B-6C71E5944495}" srcOrd="0" destOrd="0" parTransId="{7BE55947-3D2A-465E-8A5B-F4F54AEA6B80}" sibTransId="{8AB4BFB2-32AF-4699-B8C8-9DCFC889685D}"/>
    <dgm:cxn modelId="{C76199DC-5019-4514-BDD7-B1CD97A02D59}" srcId="{C0CD613D-DFCE-417C-BBE9-CCE5443E2CDB}" destId="{8D5D2365-FE11-48EA-9282-D9C70C1F5CF4}" srcOrd="0" destOrd="0" parTransId="{31E24E3B-9F87-4A4E-8684-11AB95CF3B6E}" sibTransId="{B0C35C5E-CB9C-4660-9C7D-B66EEEBC3D6E}"/>
    <dgm:cxn modelId="{DA8F923F-41FE-48B5-A999-1CD99DBF1916}" type="presOf" srcId="{3521F577-084D-4B84-BAAF-2D1CECD5F316}" destId="{7783D10F-91C7-4E94-A556-8FF7206DAC7B}" srcOrd="1" destOrd="0" presId="urn:microsoft.com/office/officeart/2005/8/layout/target3"/>
    <dgm:cxn modelId="{01BE3877-E880-4B04-A0AE-4E989E00101D}" srcId="{E922FE16-E0D3-4281-A6E2-E3F0AB932BE1}" destId="{E37C1F89-9AEF-4890-AC3E-194061F17432}" srcOrd="1" destOrd="0" parTransId="{42736F34-B6DC-4479-A074-24E29CDBBE6F}" sibTransId="{8BBC61C7-0F06-44A4-AFC8-32AB26F5BB5F}"/>
    <dgm:cxn modelId="{5A67CDF3-D6BA-4296-80BF-B96C54DEE1B2}" type="presOf" srcId="{C4DCDD22-7BC0-411E-BA87-A0FB1082E662}" destId="{1D501C23-A5E5-4C93-BA1D-EC464D9DD6EC}" srcOrd="1" destOrd="0" presId="urn:microsoft.com/office/officeart/2005/8/layout/target3"/>
    <dgm:cxn modelId="{64056C9A-6695-43FD-96E7-655F51C4350D}" type="presOf" srcId="{3521F577-084D-4B84-BAAF-2D1CECD5F316}" destId="{8A934021-86F8-4C9F-8B1A-ADE3BB60EDD1}" srcOrd="0" destOrd="0" presId="urn:microsoft.com/office/officeart/2005/8/layout/target3"/>
    <dgm:cxn modelId="{458CD81D-B4A3-432A-B91F-B08EDEEC238B}" type="presOf" srcId="{27D4D5AD-0AFD-4001-9BFE-0482D071C6F4}" destId="{44949057-8E73-496E-99CB-9C82AB4370D4}" srcOrd="0" destOrd="0" presId="urn:microsoft.com/office/officeart/2005/8/layout/target3"/>
    <dgm:cxn modelId="{97E6DF67-01B6-471C-AC04-184727E7052B}" type="presOf" srcId="{9F119B95-D207-45A1-913B-6C71E5944495}" destId="{BDAA81E3-F5E1-4134-8DAC-00656E011FDE}" srcOrd="0" destOrd="0" presId="urn:microsoft.com/office/officeart/2005/8/layout/target3"/>
    <dgm:cxn modelId="{1200D279-6570-4C19-BD8F-BC49DB798ACF}" srcId="{E922FE16-E0D3-4281-A6E2-E3F0AB932BE1}" destId="{3521F577-084D-4B84-BAAF-2D1CECD5F316}" srcOrd="3" destOrd="0" parTransId="{0C18053D-CC2C-4603-86E6-611A83A3A59E}" sibTransId="{FF2A275F-E61C-4FDD-BFDE-334C1FB0F8D4}"/>
    <dgm:cxn modelId="{CD2D1450-324B-450A-9392-28805CB4A385}" srcId="{E922FE16-E0D3-4281-A6E2-E3F0AB932BE1}" destId="{C4DCDD22-7BC0-411E-BA87-A0FB1082E662}" srcOrd="0" destOrd="0" parTransId="{36884B93-82EB-40A8-ABA8-9583EE1F2087}" sibTransId="{B4506D61-315D-4936-AB44-5FF25299B2CF}"/>
    <dgm:cxn modelId="{73905B69-FC6B-4E29-BBF9-B210C85CC10F}" type="presOf" srcId="{27D4D5AD-0AFD-4001-9BFE-0482D071C6F4}" destId="{DE267E9B-38A9-4F62-B969-AC2079B37A22}" srcOrd="1" destOrd="0" presId="urn:microsoft.com/office/officeart/2005/8/layout/target3"/>
    <dgm:cxn modelId="{7F69261F-F3D5-48C2-BF3B-6920125131D3}" type="presOf" srcId="{E37C1F89-9AEF-4890-AC3E-194061F17432}" destId="{0AC89810-66F7-49FD-B4AB-3CC9F7628F85}" srcOrd="0" destOrd="0" presId="urn:microsoft.com/office/officeart/2005/8/layout/target3"/>
    <dgm:cxn modelId="{E26EE95B-F55A-43EA-87B2-15610C9B0C56}" srcId="{3521F577-084D-4B84-BAAF-2D1CECD5F316}" destId="{B5C2E96A-F9B4-4958-A231-1109DE38A39B}" srcOrd="1" destOrd="0" parTransId="{EC7C84A4-0307-40E1-9E99-9CE0E41283B4}" sibTransId="{E52ED2DC-8DD4-435E-95DA-F400129D4BD2}"/>
    <dgm:cxn modelId="{D8AC3EF1-020B-4838-8ABF-E5390B3B48EB}" srcId="{C0CD613D-DFCE-417C-BBE9-CCE5443E2CDB}" destId="{F736C893-88D4-4F9A-9520-D86840E9F94E}" srcOrd="2" destOrd="0" parTransId="{3CBD4830-5469-4F52-BD02-853C42B6F341}" sibTransId="{2A6520A1-874C-4481-AC80-0AD8F85CD4E5}"/>
    <dgm:cxn modelId="{312C1FD5-85AA-4F69-B65A-3D787F50AF7E}" type="presOf" srcId="{C4DCDD22-7BC0-411E-BA87-A0FB1082E662}" destId="{F22AD986-0166-4A38-AE41-54B13802A886}" srcOrd="0" destOrd="0" presId="urn:microsoft.com/office/officeart/2005/8/layout/target3"/>
    <dgm:cxn modelId="{61A80986-9E7C-43F4-9920-48AF3E443DB2}" type="presOf" srcId="{0DB0270D-7DE0-4C35-84DE-0B1F7DCB0568}" destId="{10C68C28-F2BB-4F59-842E-D0D280AB170F}" srcOrd="0" destOrd="0" presId="urn:microsoft.com/office/officeart/2005/8/layout/target3"/>
    <dgm:cxn modelId="{BC4A5D2E-37DB-4A36-AB7A-BC97BBB929A8}" type="presOf" srcId="{B5C2E96A-F9B4-4958-A231-1109DE38A39B}" destId="{BDAA81E3-F5E1-4134-8DAC-00656E011FDE}" srcOrd="0" destOrd="1" presId="urn:microsoft.com/office/officeart/2005/8/layout/target3"/>
    <dgm:cxn modelId="{81BAD90C-DBCC-4BF7-9281-87E0B9BED8C9}" type="presOf" srcId="{5AAD6748-466A-4EAC-BB0F-85360DDDB5A9}" destId="{A4B9AF6D-1B86-415F-8663-6C0002407E75}" srcOrd="0" destOrd="2" presId="urn:microsoft.com/office/officeart/2005/8/layout/target3"/>
    <dgm:cxn modelId="{972FA147-131B-42B0-AC9E-853CB757D160}" type="presOf" srcId="{A6983070-3005-479F-B6A6-0997681FDF7B}" destId="{B0529986-C2CA-4306-B067-D9290A28A7F1}" srcOrd="0" destOrd="0" presId="urn:microsoft.com/office/officeart/2005/8/layout/target3"/>
    <dgm:cxn modelId="{103873C5-F9A1-414C-A6B0-5E8168BC931F}" type="presOf" srcId="{8D5D2365-FE11-48EA-9282-D9C70C1F5CF4}" destId="{A4B9AF6D-1B86-415F-8663-6C0002407E75}" srcOrd="0" destOrd="1" presId="urn:microsoft.com/office/officeart/2005/8/layout/target3"/>
    <dgm:cxn modelId="{8025EDEA-D4E2-4FEE-80C4-5FED2A0051DE}" srcId="{C0CD613D-DFCE-417C-BBE9-CCE5443E2CDB}" destId="{5AAD6748-466A-4EAC-BB0F-85360DDDB5A9}" srcOrd="1" destOrd="0" parTransId="{44001861-AAE0-439A-91C1-C969B2F99DFC}" sibTransId="{B021CD93-92B9-4823-88BE-07D8DF2B042A}"/>
    <dgm:cxn modelId="{A32B1EC9-099B-4738-A332-CA31BD496FCD}" type="presOf" srcId="{F736C893-88D4-4F9A-9520-D86840E9F94E}" destId="{A4B9AF6D-1B86-415F-8663-6C0002407E75}" srcOrd="0" destOrd="3" presId="urn:microsoft.com/office/officeart/2005/8/layout/target3"/>
    <dgm:cxn modelId="{130FA049-B0CE-4548-B00F-E8028F8D5B44}" type="presParOf" srcId="{B4881D1F-9AFD-46A5-AD49-6B801FF312B5}" destId="{3F3D2621-98A5-4BC5-9212-EC0BDFCBFF39}" srcOrd="0" destOrd="0" presId="urn:microsoft.com/office/officeart/2005/8/layout/target3"/>
    <dgm:cxn modelId="{A5339D5E-6090-4D9B-A096-A1063FCEC58A}" type="presParOf" srcId="{B4881D1F-9AFD-46A5-AD49-6B801FF312B5}" destId="{153DB8DB-71FB-4B18-9448-75C8FF38E599}" srcOrd="1" destOrd="0" presId="urn:microsoft.com/office/officeart/2005/8/layout/target3"/>
    <dgm:cxn modelId="{5D1E60F9-87AE-4FF9-8F36-00405B36AFE3}" type="presParOf" srcId="{B4881D1F-9AFD-46A5-AD49-6B801FF312B5}" destId="{F22AD986-0166-4A38-AE41-54B13802A886}" srcOrd="2" destOrd="0" presId="urn:microsoft.com/office/officeart/2005/8/layout/target3"/>
    <dgm:cxn modelId="{F9C5289E-E4B7-4C79-8670-31B64B1811A2}" type="presParOf" srcId="{B4881D1F-9AFD-46A5-AD49-6B801FF312B5}" destId="{10D11B21-52F1-49CA-B0D3-32290FC40C02}" srcOrd="3" destOrd="0" presId="urn:microsoft.com/office/officeart/2005/8/layout/target3"/>
    <dgm:cxn modelId="{D6B48168-DD25-4135-931A-D343C9FD98DC}" type="presParOf" srcId="{B4881D1F-9AFD-46A5-AD49-6B801FF312B5}" destId="{736F91C9-2A45-4C5D-BC98-9930055370B8}" srcOrd="4" destOrd="0" presId="urn:microsoft.com/office/officeart/2005/8/layout/target3"/>
    <dgm:cxn modelId="{80DCF679-812F-4CDE-9DFA-238625FCBEE6}" type="presParOf" srcId="{B4881D1F-9AFD-46A5-AD49-6B801FF312B5}" destId="{0AC89810-66F7-49FD-B4AB-3CC9F7628F85}" srcOrd="5" destOrd="0" presId="urn:microsoft.com/office/officeart/2005/8/layout/target3"/>
    <dgm:cxn modelId="{33941181-3A3C-4B80-A3CD-14B9E7CA7FB3}" type="presParOf" srcId="{B4881D1F-9AFD-46A5-AD49-6B801FF312B5}" destId="{29F8E751-DDCF-4D65-A4F6-BA602DC6AF65}" srcOrd="6" destOrd="0" presId="urn:microsoft.com/office/officeart/2005/8/layout/target3"/>
    <dgm:cxn modelId="{9C16B774-2C7F-4964-8E0B-DC0241F6EA3C}" type="presParOf" srcId="{B4881D1F-9AFD-46A5-AD49-6B801FF312B5}" destId="{A14865F9-F9C9-47C5-8925-F52CBE959640}" srcOrd="7" destOrd="0" presId="urn:microsoft.com/office/officeart/2005/8/layout/target3"/>
    <dgm:cxn modelId="{1E145AA7-604B-4BAD-9091-71A9D9CD22EA}" type="presParOf" srcId="{B4881D1F-9AFD-46A5-AD49-6B801FF312B5}" destId="{44949057-8E73-496E-99CB-9C82AB4370D4}" srcOrd="8" destOrd="0" presId="urn:microsoft.com/office/officeart/2005/8/layout/target3"/>
    <dgm:cxn modelId="{E5E9F228-B1A8-40BB-95EC-11242A113A03}" type="presParOf" srcId="{B4881D1F-9AFD-46A5-AD49-6B801FF312B5}" destId="{56E01A56-4CD6-4761-AFA4-21BDBD6A949D}" srcOrd="9" destOrd="0" presId="urn:microsoft.com/office/officeart/2005/8/layout/target3"/>
    <dgm:cxn modelId="{4B1DFE92-7062-4B66-BA59-BB114555A82B}" type="presParOf" srcId="{B4881D1F-9AFD-46A5-AD49-6B801FF312B5}" destId="{FA1187BD-018E-45CA-AC2C-C5F7745BD771}" srcOrd="10" destOrd="0" presId="urn:microsoft.com/office/officeart/2005/8/layout/target3"/>
    <dgm:cxn modelId="{11BCF88C-6160-4043-9C81-1AFFE46936B7}" type="presParOf" srcId="{B4881D1F-9AFD-46A5-AD49-6B801FF312B5}" destId="{8A934021-86F8-4C9F-8B1A-ADE3BB60EDD1}" srcOrd="11" destOrd="0" presId="urn:microsoft.com/office/officeart/2005/8/layout/target3"/>
    <dgm:cxn modelId="{3C17D821-3CD6-48C9-8F07-6A6B7B5148F1}" type="presParOf" srcId="{B4881D1F-9AFD-46A5-AD49-6B801FF312B5}" destId="{1D501C23-A5E5-4C93-BA1D-EC464D9DD6EC}" srcOrd="12" destOrd="0" presId="urn:microsoft.com/office/officeart/2005/8/layout/target3"/>
    <dgm:cxn modelId="{7F9944D9-304E-4286-92E0-43BB7764BFA7}" type="presParOf" srcId="{B4881D1F-9AFD-46A5-AD49-6B801FF312B5}" destId="{A4B9AF6D-1B86-415F-8663-6C0002407E75}" srcOrd="13" destOrd="0" presId="urn:microsoft.com/office/officeart/2005/8/layout/target3"/>
    <dgm:cxn modelId="{62FBAE76-4017-4BB9-A01A-0E64C6C68B13}" type="presParOf" srcId="{B4881D1F-9AFD-46A5-AD49-6B801FF312B5}" destId="{A9BB9293-C56B-4A4B-BA2E-022BA5F29C50}" srcOrd="14" destOrd="0" presId="urn:microsoft.com/office/officeart/2005/8/layout/target3"/>
    <dgm:cxn modelId="{41CBACA4-D06E-4E34-AF7C-DAEC8E8DB165}" type="presParOf" srcId="{B4881D1F-9AFD-46A5-AD49-6B801FF312B5}" destId="{B0529986-C2CA-4306-B067-D9290A28A7F1}" srcOrd="15" destOrd="0" presId="urn:microsoft.com/office/officeart/2005/8/layout/target3"/>
    <dgm:cxn modelId="{F86F45CA-EA3D-42FC-A7B2-DDBEEC7CDE7F}" type="presParOf" srcId="{B4881D1F-9AFD-46A5-AD49-6B801FF312B5}" destId="{DE267E9B-38A9-4F62-B969-AC2079B37A22}" srcOrd="16" destOrd="0" presId="urn:microsoft.com/office/officeart/2005/8/layout/target3"/>
    <dgm:cxn modelId="{B98DFC13-C590-4385-92D1-E9DA2FAE29EC}" type="presParOf" srcId="{B4881D1F-9AFD-46A5-AD49-6B801FF312B5}" destId="{10C68C28-F2BB-4F59-842E-D0D280AB170F}" srcOrd="17" destOrd="0" presId="urn:microsoft.com/office/officeart/2005/8/layout/target3"/>
    <dgm:cxn modelId="{E853E9AD-DEA0-4170-A530-6E3C0B942A5A}" type="presParOf" srcId="{B4881D1F-9AFD-46A5-AD49-6B801FF312B5}" destId="{7783D10F-91C7-4E94-A556-8FF7206DAC7B}" srcOrd="18" destOrd="0" presId="urn:microsoft.com/office/officeart/2005/8/layout/target3"/>
    <dgm:cxn modelId="{EBCD507F-9B0B-48D8-A591-31D232B07B19}" type="presParOf" srcId="{B4881D1F-9AFD-46A5-AD49-6B801FF312B5}" destId="{BDAA81E3-F5E1-4134-8DAC-00656E011FDE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9D277A-EA90-441D-9774-EAF814170AF8}">
      <dsp:nvSpPr>
        <dsp:cNvPr id="0" name=""/>
        <dsp:cNvSpPr/>
      </dsp:nvSpPr>
      <dsp:spPr>
        <a:xfrm>
          <a:off x="4443656" y="1098844"/>
          <a:ext cx="2302863" cy="1927258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err="1">
              <a:latin typeface="+mj-lt"/>
            </a:rPr>
            <a:t>Latar</a:t>
          </a:r>
          <a:r>
            <a:rPr lang="en-US" sz="3100" b="1" kern="1200" dirty="0">
              <a:latin typeface="+mj-lt"/>
            </a:rPr>
            <a:t> </a:t>
          </a:r>
          <a:r>
            <a:rPr lang="en-US" sz="3100" b="1" kern="1200" dirty="0" err="1">
              <a:latin typeface="+mj-lt"/>
            </a:rPr>
            <a:t>Belakang</a:t>
          </a:r>
          <a:endParaRPr lang="en-ID" sz="3100" b="1" kern="1200" dirty="0">
            <a:latin typeface="+mj-lt"/>
          </a:endParaRPr>
        </a:p>
      </dsp:txBody>
      <dsp:txXfrm>
        <a:off x="4780902" y="1381084"/>
        <a:ext cx="1628371" cy="1362778"/>
      </dsp:txXfrm>
    </dsp:sp>
    <dsp:sp modelId="{E9236631-B2D2-4DA2-9020-0D983F09D183}">
      <dsp:nvSpPr>
        <dsp:cNvPr id="0" name=""/>
        <dsp:cNvSpPr/>
      </dsp:nvSpPr>
      <dsp:spPr>
        <a:xfrm>
          <a:off x="3637696" y="0"/>
          <a:ext cx="3884842" cy="4049713"/>
        </a:xfrm>
        <a:prstGeom prst="blockArc">
          <a:avLst>
            <a:gd name="adj1" fmla="val 17527788"/>
            <a:gd name="adj2" fmla="val 4119114"/>
            <a:gd name="adj3" fmla="val 575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D863EE-5679-4471-BCCB-F1C5448266D1}">
      <dsp:nvSpPr>
        <dsp:cNvPr id="0" name=""/>
        <dsp:cNvSpPr/>
      </dsp:nvSpPr>
      <dsp:spPr>
        <a:xfrm>
          <a:off x="6498212" y="341390"/>
          <a:ext cx="1032388" cy="103267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C53A3DD-7280-43A9-AFF6-7D16A9BE4421}">
      <dsp:nvSpPr>
        <dsp:cNvPr id="0" name=""/>
        <dsp:cNvSpPr/>
      </dsp:nvSpPr>
      <dsp:spPr>
        <a:xfrm>
          <a:off x="7668356" y="203701"/>
          <a:ext cx="8117038" cy="12581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id-ID" sz="2000" b="1" kern="1200" dirty="0">
              <a:latin typeface="Palatino Linotype" panose="02040502050505030304" pitchFamily="18" charset="0"/>
            </a:rPr>
            <a:t>Pelayanan </a:t>
          </a:r>
          <a:r>
            <a:rPr lang="en-US" sz="2000" b="1" kern="1200" dirty="0">
              <a:latin typeface="Palatino Linotype" panose="02040502050505030304" pitchFamily="18" charset="0"/>
            </a:rPr>
            <a:t>K</a:t>
          </a:r>
          <a:r>
            <a:rPr lang="id-ID" sz="2000" b="1" kern="1200" dirty="0">
              <a:latin typeface="Palatino Linotype" panose="02040502050505030304" pitchFamily="18" charset="0"/>
            </a:rPr>
            <a:t>esehatan</a:t>
          </a:r>
          <a:r>
            <a:rPr lang="en-US" sz="2000" b="1" kern="1200" dirty="0">
              <a:latin typeface="Palatino Linotype" panose="02040502050505030304" pitchFamily="18" charset="0"/>
            </a:rPr>
            <a:t> </a:t>
          </a:r>
          <a:r>
            <a:rPr lang="id-ID" sz="2000" b="1" kern="1200" dirty="0">
              <a:latin typeface="Palatino Linotype" panose="02040502050505030304" pitchFamily="18" charset="0"/>
            </a:rPr>
            <a:t>dalam pelaksanaan J</a:t>
          </a:r>
          <a:r>
            <a:rPr lang="en-US" sz="2000" b="1" kern="1200" dirty="0">
              <a:latin typeface="Palatino Linotype" panose="02040502050505030304" pitchFamily="18" charset="0"/>
            </a:rPr>
            <a:t>KN</a:t>
          </a:r>
          <a:r>
            <a:rPr lang="id-ID" sz="2000" b="1" kern="1200" dirty="0">
              <a:latin typeface="Palatino Linotype" panose="02040502050505030304" pitchFamily="18" charset="0"/>
            </a:rPr>
            <a:t> </a:t>
          </a:r>
          <a:r>
            <a:rPr lang="en-US" sz="2000" b="1" kern="1200" dirty="0">
              <a:latin typeface="Palatino Linotype" panose="02040502050505030304" pitchFamily="18" charset="0"/>
            </a:rPr>
            <a:t>:</a:t>
          </a:r>
          <a:r>
            <a:rPr lang="id-ID" sz="2000" b="1" kern="1200" dirty="0">
              <a:latin typeface="Palatino Linotype" panose="02040502050505030304" pitchFamily="18" charset="0"/>
            </a:rPr>
            <a:t> pelayanan promotif, preventif, kuratif dan rehabilitatif termasuk pelayanan obat sesuai dengan kebutuhan medis</a:t>
          </a:r>
          <a:r>
            <a:rPr lang="en-US" sz="2000" b="1" kern="1200" dirty="0">
              <a:latin typeface="Palatino Linotype" panose="02040502050505030304" pitchFamily="18" charset="0"/>
            </a:rPr>
            <a:t>.</a:t>
          </a:r>
          <a:endParaRPr lang="en-ID" sz="2000" b="1" kern="1200" dirty="0">
            <a:latin typeface="Palatino Linotype" panose="02040502050505030304" pitchFamily="18" charset="0"/>
          </a:endParaRPr>
        </a:p>
      </dsp:txBody>
      <dsp:txXfrm>
        <a:off x="7668356" y="203701"/>
        <a:ext cx="8117038" cy="1258181"/>
      </dsp:txXfrm>
    </dsp:sp>
    <dsp:sp modelId="{CA697AA2-125E-4ECE-BB26-E7D615EE1E0E}">
      <dsp:nvSpPr>
        <dsp:cNvPr id="0" name=""/>
        <dsp:cNvSpPr/>
      </dsp:nvSpPr>
      <dsp:spPr>
        <a:xfrm>
          <a:off x="6897233" y="1516212"/>
          <a:ext cx="1032388" cy="103267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CB49E9B-6790-4DEA-A19D-FF3911B53F87}">
      <dsp:nvSpPr>
        <dsp:cNvPr id="0" name=""/>
        <dsp:cNvSpPr/>
      </dsp:nvSpPr>
      <dsp:spPr>
        <a:xfrm>
          <a:off x="8128183" y="1541495"/>
          <a:ext cx="7896059" cy="999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id-ID" sz="2000" b="1" kern="1200" dirty="0">
              <a:latin typeface="Palatino Linotype" panose="02040502050505030304" pitchFamily="18" charset="0"/>
            </a:rPr>
            <a:t>Formularium Nasional merupakan daftar obat terpilih sebagai acuan dalam pelaksanaan JKN </a:t>
          </a:r>
          <a:endParaRPr lang="en-ID" sz="2000" b="1" kern="1200" dirty="0">
            <a:latin typeface="Palatino Linotype" panose="02040502050505030304" pitchFamily="18" charset="0"/>
          </a:endParaRPr>
        </a:p>
      </dsp:txBody>
      <dsp:txXfrm>
        <a:off x="8128183" y="1541495"/>
        <a:ext cx="7896059" cy="999469"/>
      </dsp:txXfrm>
    </dsp:sp>
    <dsp:sp modelId="{594ED96D-4472-4070-9B3B-EFACDC9A39D1}">
      <dsp:nvSpPr>
        <dsp:cNvPr id="0" name=""/>
        <dsp:cNvSpPr/>
      </dsp:nvSpPr>
      <dsp:spPr>
        <a:xfrm>
          <a:off x="6498212" y="2707638"/>
          <a:ext cx="1032388" cy="103267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5E1FB1A-F89F-4829-BE5A-EE077CEBE5F0}">
      <dsp:nvSpPr>
        <dsp:cNvPr id="0" name=""/>
        <dsp:cNvSpPr/>
      </dsp:nvSpPr>
      <dsp:spPr>
        <a:xfrm>
          <a:off x="7877485" y="2524674"/>
          <a:ext cx="8214972" cy="146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000" b="1" kern="1200" dirty="0" err="1">
              <a:latin typeface="Palatino Linotype" panose="02040502050505030304" pitchFamily="18" charset="0"/>
            </a:rPr>
            <a:t>Kepatuhan</a:t>
          </a:r>
          <a:r>
            <a:rPr lang="en-US" sz="2000" b="1" kern="1200" dirty="0">
              <a:latin typeface="Palatino Linotype" panose="02040502050505030304" pitchFamily="18" charset="0"/>
            </a:rPr>
            <a:t> </a:t>
          </a:r>
          <a:r>
            <a:rPr lang="en-US" sz="2000" b="1" kern="1200" dirty="0" err="1">
              <a:latin typeface="Palatino Linotype" panose="02040502050505030304" pitchFamily="18" charset="0"/>
            </a:rPr>
            <a:t>terhadap</a:t>
          </a:r>
          <a:r>
            <a:rPr lang="en-US" sz="2000" b="1" kern="1200" dirty="0">
              <a:latin typeface="Palatino Linotype" panose="02040502050505030304" pitchFamily="18" charset="0"/>
            </a:rPr>
            <a:t> </a:t>
          </a:r>
          <a:r>
            <a:rPr lang="en-US" sz="2000" b="1" kern="1200" dirty="0" err="1">
              <a:latin typeface="Palatino Linotype" panose="02040502050505030304" pitchFamily="18" charset="0"/>
            </a:rPr>
            <a:t>penggunaan</a:t>
          </a:r>
          <a:r>
            <a:rPr lang="en-US" sz="2000" b="1" kern="1200" dirty="0">
              <a:latin typeface="Palatino Linotype" panose="02040502050505030304" pitchFamily="18" charset="0"/>
            </a:rPr>
            <a:t> </a:t>
          </a:r>
          <a:r>
            <a:rPr lang="en-US" sz="2000" b="1" kern="1200" dirty="0" err="1">
              <a:latin typeface="Palatino Linotype" panose="02040502050505030304" pitchFamily="18" charset="0"/>
            </a:rPr>
            <a:t>Formularium</a:t>
          </a:r>
          <a:r>
            <a:rPr lang="en-US" sz="2000" b="1" kern="1200" dirty="0">
              <a:latin typeface="Palatino Linotype" panose="02040502050505030304" pitchFamily="18" charset="0"/>
            </a:rPr>
            <a:t> Nasional </a:t>
          </a:r>
          <a:r>
            <a:rPr lang="en-US" sz="2000" b="1" kern="1200" dirty="0" err="1">
              <a:latin typeface="Palatino Linotype" panose="02040502050505030304" pitchFamily="18" charset="0"/>
            </a:rPr>
            <a:t>menggambarkan</a:t>
          </a:r>
          <a:r>
            <a:rPr lang="en-US" sz="2000" b="1" kern="1200" dirty="0">
              <a:latin typeface="Palatino Linotype" panose="02040502050505030304" pitchFamily="18" charset="0"/>
            </a:rPr>
            <a:t> </a:t>
          </a:r>
          <a:r>
            <a:rPr lang="en-US" sz="2000" b="1" kern="1200" dirty="0" err="1">
              <a:latin typeface="Palatino Linotype" panose="02040502050505030304" pitchFamily="18" charset="0"/>
            </a:rPr>
            <a:t>efisiensi</a:t>
          </a:r>
          <a:r>
            <a:rPr lang="en-US" sz="2000" b="1" kern="1200" dirty="0">
              <a:latin typeface="Palatino Linotype" panose="02040502050505030304" pitchFamily="18" charset="0"/>
            </a:rPr>
            <a:t> </a:t>
          </a:r>
          <a:r>
            <a:rPr lang="en-US" sz="2000" b="1" kern="1200" dirty="0" err="1">
              <a:latin typeface="Palatino Linotype" panose="02040502050505030304" pitchFamily="18" charset="0"/>
            </a:rPr>
            <a:t>pelayanan</a:t>
          </a:r>
          <a:r>
            <a:rPr lang="en-US" sz="2000" b="1" kern="1200" dirty="0">
              <a:latin typeface="Palatino Linotype" panose="02040502050505030304" pitchFamily="18" charset="0"/>
            </a:rPr>
            <a:t> </a:t>
          </a:r>
          <a:r>
            <a:rPr lang="en-US" sz="2000" b="1" kern="1200" dirty="0" err="1">
              <a:latin typeface="Palatino Linotype" panose="02040502050505030304" pitchFamily="18" charset="0"/>
            </a:rPr>
            <a:t>obat</a:t>
          </a:r>
          <a:r>
            <a:rPr lang="en-US" sz="2000" b="1" kern="1200" dirty="0">
              <a:latin typeface="Palatino Linotype" panose="02040502050505030304" pitchFamily="18" charset="0"/>
            </a:rPr>
            <a:t> </a:t>
          </a:r>
          <a:r>
            <a:rPr lang="en-US" sz="2000" b="1" kern="1200" dirty="0" err="1">
              <a:latin typeface="Palatino Linotype" panose="02040502050505030304" pitchFamily="18" charset="0"/>
            </a:rPr>
            <a:t>kepada</a:t>
          </a:r>
          <a:r>
            <a:rPr lang="en-US" sz="2000" b="1" kern="1200" dirty="0">
              <a:latin typeface="Palatino Linotype" panose="02040502050505030304" pitchFamily="18" charset="0"/>
            </a:rPr>
            <a:t> </a:t>
          </a:r>
          <a:r>
            <a:rPr lang="en-US" sz="2000" b="1" kern="1200" dirty="0" err="1">
              <a:latin typeface="Palatino Linotype" panose="02040502050505030304" pitchFamily="18" charset="0"/>
            </a:rPr>
            <a:t>pasien</a:t>
          </a:r>
          <a:r>
            <a:rPr lang="en-US" sz="2000" b="1" kern="1200" dirty="0">
              <a:latin typeface="Palatino Linotype" panose="02040502050505030304" pitchFamily="18" charset="0"/>
            </a:rPr>
            <a:t> JKN dan </a:t>
          </a:r>
          <a:r>
            <a:rPr lang="en-US" sz="2000" b="1" kern="1200" dirty="0" err="1">
              <a:latin typeface="Palatino Linotype" panose="02040502050505030304" pitchFamily="18" charset="0"/>
            </a:rPr>
            <a:t>kepatuhan</a:t>
          </a:r>
          <a:r>
            <a:rPr lang="en-US" sz="2000" b="1" kern="1200" dirty="0">
              <a:latin typeface="Palatino Linotype" panose="02040502050505030304" pitchFamily="18" charset="0"/>
            </a:rPr>
            <a:t> </a:t>
          </a:r>
          <a:r>
            <a:rPr lang="en-US" sz="2000" b="1" kern="1200" dirty="0" err="1">
              <a:latin typeface="Palatino Linotype" panose="02040502050505030304" pitchFamily="18" charset="0"/>
            </a:rPr>
            <a:t>penggunaann</a:t>
          </a:r>
          <a:r>
            <a:rPr lang="en-US" sz="2000" b="1" kern="1200" dirty="0">
              <a:latin typeface="Palatino Linotype" panose="02040502050505030304" pitchFamily="18" charset="0"/>
            </a:rPr>
            <a:t> </a:t>
          </a:r>
          <a:r>
            <a:rPr lang="en-US" sz="2000" b="1" kern="1200" dirty="0" err="1">
              <a:latin typeface="Palatino Linotype" panose="02040502050505030304" pitchFamily="18" charset="0"/>
            </a:rPr>
            <a:t>Formularium</a:t>
          </a:r>
          <a:r>
            <a:rPr lang="en-US" sz="2000" b="1" kern="1200" dirty="0">
              <a:latin typeface="Palatino Linotype" panose="02040502050505030304" pitchFamily="18" charset="0"/>
            </a:rPr>
            <a:t> Nasional </a:t>
          </a:r>
          <a:r>
            <a:rPr lang="en-US" sz="2000" b="1" kern="1200" dirty="0" err="1">
              <a:latin typeface="Palatino Linotype" panose="02040502050505030304" pitchFamily="18" charset="0"/>
            </a:rPr>
            <a:t>sudah</a:t>
          </a:r>
          <a:r>
            <a:rPr lang="en-US" sz="2000" b="1" kern="1200" dirty="0">
              <a:latin typeface="Palatino Linotype" panose="02040502050505030304" pitchFamily="18" charset="0"/>
            </a:rPr>
            <a:t> </a:t>
          </a:r>
          <a:r>
            <a:rPr lang="en-US" sz="2000" b="1" kern="1200" dirty="0" err="1">
              <a:latin typeface="Palatino Linotype" panose="02040502050505030304" pitchFamily="18" charset="0"/>
            </a:rPr>
            <a:t>sesuai</a:t>
          </a:r>
          <a:r>
            <a:rPr lang="en-US" sz="2000" b="1" kern="1200" dirty="0">
              <a:latin typeface="Palatino Linotype" panose="02040502050505030304" pitchFamily="18" charset="0"/>
            </a:rPr>
            <a:t> </a:t>
          </a:r>
          <a:r>
            <a:rPr lang="en-US" sz="2000" b="1" kern="1200" dirty="0" err="1">
              <a:latin typeface="Palatino Linotype" panose="02040502050505030304" pitchFamily="18" charset="0"/>
            </a:rPr>
            <a:t>dengan</a:t>
          </a:r>
          <a:r>
            <a:rPr lang="en-US" sz="2000" b="1" kern="1200" dirty="0">
              <a:latin typeface="Palatino Linotype" panose="02040502050505030304" pitchFamily="18" charset="0"/>
            </a:rPr>
            <a:t> </a:t>
          </a:r>
          <a:r>
            <a:rPr lang="en-US" sz="2000" b="1" kern="1200" dirty="0" err="1">
              <a:latin typeface="Palatino Linotype" panose="02040502050505030304" pitchFamily="18" charset="0"/>
            </a:rPr>
            <a:t>standar</a:t>
          </a:r>
          <a:r>
            <a:rPr lang="en-US" sz="2000" b="1" kern="1200" dirty="0">
              <a:latin typeface="Palatino Linotype" panose="02040502050505030304" pitchFamily="18" charset="0"/>
            </a:rPr>
            <a:t> </a:t>
          </a:r>
          <a:endParaRPr lang="en-ID" sz="2000" b="1" kern="1200" dirty="0">
            <a:latin typeface="Palatino Linotype" panose="02040502050505030304" pitchFamily="18" charset="0"/>
          </a:endParaRPr>
        </a:p>
      </dsp:txBody>
      <dsp:txXfrm>
        <a:off x="7877485" y="2524674"/>
        <a:ext cx="8214972" cy="14620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BF9875-6522-46CB-A8F5-3BFBC3B44FCD}">
      <dsp:nvSpPr>
        <dsp:cNvPr id="0" name=""/>
        <dsp:cNvSpPr/>
      </dsp:nvSpPr>
      <dsp:spPr>
        <a:xfrm>
          <a:off x="52" y="240232"/>
          <a:ext cx="4990954" cy="9047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162560" rIns="284480" bIns="16256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err="1">
              <a:latin typeface="Agency FB" pitchFamily="34" charset="0"/>
              <a:cs typeface="Myanmar Text" panose="020B0502040204020203" pitchFamily="34" charset="0"/>
            </a:rPr>
            <a:t>Rumusan</a:t>
          </a:r>
          <a:r>
            <a:rPr lang="en-US" sz="4000" b="1" kern="1200" dirty="0">
              <a:latin typeface="Agency FB" pitchFamily="34" charset="0"/>
              <a:cs typeface="Myanmar Text" panose="020B0502040204020203" pitchFamily="34" charset="0"/>
            </a:rPr>
            <a:t> </a:t>
          </a:r>
          <a:r>
            <a:rPr lang="en-US" sz="4000" b="1" kern="1200" dirty="0" err="1">
              <a:latin typeface="Agency FB" pitchFamily="34" charset="0"/>
              <a:cs typeface="Myanmar Text" panose="020B0502040204020203" pitchFamily="34" charset="0"/>
            </a:rPr>
            <a:t>Masalah</a:t>
          </a:r>
          <a:endParaRPr lang="en-ID" sz="4000" b="1" kern="1200" dirty="0">
            <a:latin typeface="Agency FB" pitchFamily="34" charset="0"/>
            <a:cs typeface="Myanmar Text" panose="020B0502040204020203" pitchFamily="34" charset="0"/>
          </a:endParaRPr>
        </a:p>
      </dsp:txBody>
      <dsp:txXfrm>
        <a:off x="52" y="240232"/>
        <a:ext cx="4990954" cy="904747"/>
      </dsp:txXfrm>
    </dsp:sp>
    <dsp:sp modelId="{0EEA4515-7F2F-4155-80EB-31DE1A7E08B1}">
      <dsp:nvSpPr>
        <dsp:cNvPr id="0" name=""/>
        <dsp:cNvSpPr/>
      </dsp:nvSpPr>
      <dsp:spPr>
        <a:xfrm>
          <a:off x="52" y="1144980"/>
          <a:ext cx="4990954" cy="399672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ctr" defTabSz="11557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ID" sz="2600" b="1" kern="1200" dirty="0">
            <a:latin typeface="+mj-lt"/>
            <a:cs typeface="Myanmar Text" panose="020B0502040204020203" pitchFamily="34" charset="0"/>
          </a:endParaRPr>
        </a:p>
        <a:p>
          <a:pPr marL="228600" lvl="1" indent="-228600" algn="ctr" defTabSz="11557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ID" sz="2600" b="1" kern="1200" dirty="0">
            <a:latin typeface="+mj-lt"/>
            <a:cs typeface="Myanmar Text" panose="020B0502040204020203" pitchFamily="34" charset="0"/>
          </a:endParaRPr>
        </a:p>
        <a:p>
          <a:pPr marL="228600" lvl="1" indent="-228600" algn="ctr" defTabSz="11557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600" kern="1200" dirty="0" smtClean="0"/>
            <a:t>Berapa persentase angka kejadian </a:t>
          </a:r>
          <a:r>
            <a:rPr lang="en-US" sz="2600" kern="1200" dirty="0" err="1" smtClean="0"/>
            <a:t>kesesuaian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resep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terhadap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Formularium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Nasional</a:t>
          </a:r>
          <a:r>
            <a:rPr lang="en-US" sz="2600" kern="1200" dirty="0" smtClean="0"/>
            <a:t> di </a:t>
          </a:r>
          <a:r>
            <a:rPr lang="en-US" sz="2600" kern="1200" dirty="0" err="1" smtClean="0"/>
            <a:t>Rumah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Sakit</a:t>
          </a:r>
          <a:r>
            <a:rPr lang="en-US" sz="2600" kern="1200" dirty="0" smtClean="0"/>
            <a:t>?</a:t>
          </a:r>
          <a:endParaRPr lang="en-ID" sz="2600" b="1" kern="1200" dirty="0">
            <a:latin typeface="+mj-lt"/>
            <a:cs typeface="Myanmar Text" panose="020B0502040204020203" pitchFamily="34" charset="0"/>
          </a:endParaRPr>
        </a:p>
      </dsp:txBody>
      <dsp:txXfrm>
        <a:off x="52" y="1144980"/>
        <a:ext cx="4990954" cy="3996720"/>
      </dsp:txXfrm>
    </dsp:sp>
    <dsp:sp modelId="{3465203B-97DE-4751-A7E7-E311751C3FCD}">
      <dsp:nvSpPr>
        <dsp:cNvPr id="0" name=""/>
        <dsp:cNvSpPr/>
      </dsp:nvSpPr>
      <dsp:spPr>
        <a:xfrm>
          <a:off x="5689740" y="240232"/>
          <a:ext cx="4990954" cy="904747"/>
        </a:xfrm>
        <a:prstGeom prst="rect">
          <a:avLst/>
        </a:prstGeom>
        <a:solidFill>
          <a:schemeClr val="accent2">
            <a:hueOff val="1907790"/>
            <a:satOff val="-43528"/>
            <a:lumOff val="16079"/>
            <a:alphaOff val="0"/>
          </a:schemeClr>
        </a:solidFill>
        <a:ln w="12700" cap="flat" cmpd="sng" algn="ctr">
          <a:solidFill>
            <a:schemeClr val="accent2">
              <a:hueOff val="1907790"/>
              <a:satOff val="-43528"/>
              <a:lumOff val="160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162560" rIns="284480" bIns="16256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err="1">
              <a:latin typeface="Agency FB" pitchFamily="34" charset="0"/>
              <a:cs typeface="Myanmar Text" panose="020B0502040204020203" pitchFamily="34" charset="0"/>
            </a:rPr>
            <a:t>Tujuan</a:t>
          </a:r>
          <a:r>
            <a:rPr lang="en-US" sz="4000" b="1" kern="1200" dirty="0">
              <a:latin typeface="Agency FB" pitchFamily="34" charset="0"/>
              <a:cs typeface="Myanmar Text" panose="020B0502040204020203" pitchFamily="34" charset="0"/>
            </a:rPr>
            <a:t> </a:t>
          </a:r>
          <a:r>
            <a:rPr lang="en-US" sz="4000" b="1" kern="1200" dirty="0" err="1">
              <a:latin typeface="Agency FB" pitchFamily="34" charset="0"/>
              <a:cs typeface="Myanmar Text" panose="020B0502040204020203" pitchFamily="34" charset="0"/>
            </a:rPr>
            <a:t>Penelitian</a:t>
          </a:r>
          <a:endParaRPr lang="en-ID" sz="4000" b="1" kern="1200" dirty="0">
            <a:latin typeface="Agency FB" pitchFamily="34" charset="0"/>
            <a:cs typeface="Myanmar Text" panose="020B0502040204020203" pitchFamily="34" charset="0"/>
          </a:endParaRPr>
        </a:p>
      </dsp:txBody>
      <dsp:txXfrm>
        <a:off x="5689740" y="240232"/>
        <a:ext cx="4990954" cy="904747"/>
      </dsp:txXfrm>
    </dsp:sp>
    <dsp:sp modelId="{87E175D7-5831-4C7C-942C-DF7FE53FBE58}">
      <dsp:nvSpPr>
        <dsp:cNvPr id="0" name=""/>
        <dsp:cNvSpPr/>
      </dsp:nvSpPr>
      <dsp:spPr>
        <a:xfrm>
          <a:off x="5689740" y="1144980"/>
          <a:ext cx="4990954" cy="3996720"/>
        </a:xfrm>
        <a:prstGeom prst="rect">
          <a:avLst/>
        </a:prstGeom>
        <a:solidFill>
          <a:schemeClr val="accent2">
            <a:tint val="40000"/>
            <a:alpha val="90000"/>
            <a:hueOff val="1974561"/>
            <a:satOff val="-5173"/>
            <a:lumOff val="185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974561"/>
              <a:satOff val="-5173"/>
              <a:lumOff val="18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ctr" defTabSz="11557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ID" sz="2600" b="1" kern="1200" dirty="0">
            <a:latin typeface="+mj-lt"/>
            <a:cs typeface="Myanmar Text" panose="020B0502040204020203" pitchFamily="34" charset="0"/>
          </a:endParaRPr>
        </a:p>
        <a:p>
          <a:pPr marL="228600" lvl="1" indent="-228600" algn="ctr" defTabSz="11557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ID" sz="2600" b="1" kern="1200" dirty="0">
            <a:latin typeface="+mj-lt"/>
            <a:cs typeface="Myanmar Text" panose="020B0502040204020203" pitchFamily="34" charset="0"/>
          </a:endParaRPr>
        </a:p>
        <a:p>
          <a:pPr marL="228600" lvl="1" indent="-228600" algn="ctr" defTabSz="11557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600" kern="1200" dirty="0" smtClean="0"/>
            <a:t>Mengetahui </a:t>
          </a:r>
          <a:r>
            <a:rPr lang="en-US" sz="2600" kern="1200" dirty="0" err="1" smtClean="0"/>
            <a:t>persentase</a:t>
          </a:r>
          <a:r>
            <a:rPr lang="en-US" sz="2600" kern="1200" dirty="0" smtClean="0"/>
            <a:t> </a:t>
          </a:r>
          <a:r>
            <a:rPr lang="id-ID" sz="2600" kern="1200" dirty="0" smtClean="0"/>
            <a:t>angka kejadian </a:t>
          </a:r>
          <a:r>
            <a:rPr lang="en-US" sz="2600" kern="1200" dirty="0" err="1" smtClean="0"/>
            <a:t>kesesuaian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resep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terhadap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Formularium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Nasional</a:t>
          </a:r>
          <a:r>
            <a:rPr lang="en-US" sz="2600" kern="1200" dirty="0" smtClean="0"/>
            <a:t> di </a:t>
          </a:r>
          <a:r>
            <a:rPr lang="en-US" sz="2600" kern="1200" dirty="0" err="1" smtClean="0"/>
            <a:t>Rumah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Sakit</a:t>
          </a:r>
          <a:r>
            <a:rPr lang="en-US" sz="2600" kern="1200" dirty="0" smtClean="0"/>
            <a:t>. </a:t>
          </a:r>
          <a:endParaRPr lang="en-ID" sz="2600" b="1" kern="1200" dirty="0">
            <a:latin typeface="+mj-lt"/>
            <a:cs typeface="Myanmar Text" panose="020B0502040204020203" pitchFamily="34" charset="0"/>
          </a:endParaRPr>
        </a:p>
      </dsp:txBody>
      <dsp:txXfrm>
        <a:off x="5689740" y="1144980"/>
        <a:ext cx="4990954" cy="39967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D2621-98A5-4BC5-9212-EC0BDFCBFF39}">
      <dsp:nvSpPr>
        <dsp:cNvPr id="0" name=""/>
        <dsp:cNvSpPr/>
      </dsp:nvSpPr>
      <dsp:spPr>
        <a:xfrm>
          <a:off x="-241496" y="0"/>
          <a:ext cx="5459105" cy="5459105"/>
        </a:xfrm>
        <a:prstGeom prst="pie">
          <a:avLst>
            <a:gd name="adj1" fmla="val 5400000"/>
            <a:gd name="adj2" fmla="val 1620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shade val="80000"/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2">
                <a:shade val="80000"/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2AD986-0166-4A38-AE41-54B13802A886}">
      <dsp:nvSpPr>
        <dsp:cNvPr id="0" name=""/>
        <dsp:cNvSpPr/>
      </dsp:nvSpPr>
      <dsp:spPr>
        <a:xfrm>
          <a:off x="2488055" y="0"/>
          <a:ext cx="8360628" cy="545910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>
              <a:latin typeface="+mn-lt"/>
            </a:rPr>
            <a:t>Rancangan Penelitian </a:t>
          </a:r>
          <a:endParaRPr lang="en-US" sz="2000" b="1" kern="1200" dirty="0">
            <a:latin typeface="+mn-lt"/>
          </a:endParaRPr>
        </a:p>
      </dsp:txBody>
      <dsp:txXfrm>
        <a:off x="2488055" y="0"/>
        <a:ext cx="4180314" cy="1160059"/>
      </dsp:txXfrm>
    </dsp:sp>
    <dsp:sp modelId="{736F91C9-2A45-4C5D-BC98-9930055370B8}">
      <dsp:nvSpPr>
        <dsp:cNvPr id="0" name=""/>
        <dsp:cNvSpPr/>
      </dsp:nvSpPr>
      <dsp:spPr>
        <a:xfrm>
          <a:off x="475010" y="1160059"/>
          <a:ext cx="4026089" cy="4026089"/>
        </a:xfrm>
        <a:prstGeom prst="pie">
          <a:avLst>
            <a:gd name="adj1" fmla="val 5400000"/>
            <a:gd name="adj2" fmla="val 1620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shade val="80000"/>
                <a:hueOff val="-79340"/>
                <a:satOff val="-14280"/>
                <a:lumOff val="11530"/>
                <a:alphaOff val="0"/>
                <a:shade val="36000"/>
                <a:satMod val="120000"/>
              </a:schemeClr>
              <a:schemeClr val="accent2">
                <a:shade val="80000"/>
                <a:hueOff val="-79340"/>
                <a:satOff val="-14280"/>
                <a:lumOff val="1153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C89810-66F7-49FD-B4AB-3CC9F7628F85}">
      <dsp:nvSpPr>
        <dsp:cNvPr id="0" name=""/>
        <dsp:cNvSpPr/>
      </dsp:nvSpPr>
      <dsp:spPr>
        <a:xfrm>
          <a:off x="2488055" y="1160059"/>
          <a:ext cx="8360628" cy="402608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80000"/>
              <a:hueOff val="-79340"/>
              <a:satOff val="-14280"/>
              <a:lumOff val="1153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b="1" kern="1200" dirty="0" smtClean="0">
              <a:latin typeface="+mn-lt"/>
              <a:cs typeface="Aparajita" pitchFamily="34" charset="0"/>
            </a:rPr>
            <a:t>Objek Penelitian </a:t>
          </a:r>
          <a:endParaRPr lang="en-US" sz="1800" b="1" kern="1200" dirty="0">
            <a:latin typeface="+mn-lt"/>
            <a:cs typeface="Aparajita" pitchFamily="34" charset="0"/>
          </a:endParaRPr>
        </a:p>
      </dsp:txBody>
      <dsp:txXfrm>
        <a:off x="2488055" y="1160059"/>
        <a:ext cx="4180314" cy="1160059"/>
      </dsp:txXfrm>
    </dsp:sp>
    <dsp:sp modelId="{A14865F9-F9C9-47C5-8925-F52CBE959640}">
      <dsp:nvSpPr>
        <dsp:cNvPr id="0" name=""/>
        <dsp:cNvSpPr/>
      </dsp:nvSpPr>
      <dsp:spPr>
        <a:xfrm>
          <a:off x="1191518" y="2320119"/>
          <a:ext cx="2593074" cy="2593074"/>
        </a:xfrm>
        <a:prstGeom prst="pie">
          <a:avLst>
            <a:gd name="adj1" fmla="val 5400000"/>
            <a:gd name="adj2" fmla="val 1620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shade val="80000"/>
                <a:hueOff val="-158679"/>
                <a:satOff val="-28560"/>
                <a:lumOff val="23061"/>
                <a:alphaOff val="0"/>
                <a:shade val="36000"/>
                <a:satMod val="120000"/>
              </a:schemeClr>
              <a:schemeClr val="accent2">
                <a:shade val="80000"/>
                <a:hueOff val="-158679"/>
                <a:satOff val="-28560"/>
                <a:lumOff val="23061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4949057-8E73-496E-99CB-9C82AB4370D4}">
      <dsp:nvSpPr>
        <dsp:cNvPr id="0" name=""/>
        <dsp:cNvSpPr/>
      </dsp:nvSpPr>
      <dsp:spPr>
        <a:xfrm>
          <a:off x="2488055" y="2320119"/>
          <a:ext cx="8360628" cy="259307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80000"/>
              <a:hueOff val="-158679"/>
              <a:satOff val="-28560"/>
              <a:lumOff val="2306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>
              <a:latin typeface="+mn-lt"/>
            </a:rPr>
            <a:t>Analisis Data</a:t>
          </a:r>
          <a:endParaRPr lang="en-US" sz="2000" b="1" kern="1200" dirty="0">
            <a:latin typeface="+mn-lt"/>
          </a:endParaRPr>
        </a:p>
      </dsp:txBody>
      <dsp:txXfrm>
        <a:off x="2488055" y="2320119"/>
        <a:ext cx="4180314" cy="1160059"/>
      </dsp:txXfrm>
    </dsp:sp>
    <dsp:sp modelId="{FA1187BD-018E-45CA-AC2C-C5F7745BD771}">
      <dsp:nvSpPr>
        <dsp:cNvPr id="0" name=""/>
        <dsp:cNvSpPr/>
      </dsp:nvSpPr>
      <dsp:spPr>
        <a:xfrm>
          <a:off x="1908025" y="3480179"/>
          <a:ext cx="1160059" cy="1160059"/>
        </a:xfrm>
        <a:prstGeom prst="pie">
          <a:avLst>
            <a:gd name="adj1" fmla="val 5400000"/>
            <a:gd name="adj2" fmla="val 1620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shade val="80000"/>
                <a:hueOff val="-238019"/>
                <a:satOff val="-42840"/>
                <a:lumOff val="34591"/>
                <a:alphaOff val="0"/>
                <a:shade val="36000"/>
                <a:satMod val="120000"/>
              </a:schemeClr>
              <a:schemeClr val="accent2">
                <a:shade val="80000"/>
                <a:hueOff val="-238019"/>
                <a:satOff val="-42840"/>
                <a:lumOff val="34591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934021-86F8-4C9F-8B1A-ADE3BB60EDD1}">
      <dsp:nvSpPr>
        <dsp:cNvPr id="0" name=""/>
        <dsp:cNvSpPr/>
      </dsp:nvSpPr>
      <dsp:spPr>
        <a:xfrm>
          <a:off x="2488055" y="3480179"/>
          <a:ext cx="8360628" cy="116005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80000"/>
              <a:hueOff val="-238019"/>
              <a:satOff val="-42840"/>
              <a:lumOff val="3459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latin typeface="+mn-lt"/>
            </a:rPr>
            <a:t>Jadwal</a:t>
          </a:r>
          <a:r>
            <a:rPr lang="en-US" sz="2000" b="1" kern="1200" dirty="0" smtClean="0">
              <a:latin typeface="+mn-lt"/>
            </a:rPr>
            <a:t> </a:t>
          </a:r>
          <a:r>
            <a:rPr lang="en-US" sz="2000" b="1" kern="1200" dirty="0" err="1" smtClean="0">
              <a:latin typeface="+mn-lt"/>
            </a:rPr>
            <a:t>Penelitian</a:t>
          </a:r>
          <a:endParaRPr lang="en-US" sz="2000" b="1" kern="1200" dirty="0">
            <a:latin typeface="+mn-lt"/>
          </a:endParaRPr>
        </a:p>
      </dsp:txBody>
      <dsp:txXfrm>
        <a:off x="2488055" y="3480179"/>
        <a:ext cx="4180314" cy="1160059"/>
      </dsp:txXfrm>
    </dsp:sp>
    <dsp:sp modelId="{A4B9AF6D-1B86-415F-8663-6C0002407E75}">
      <dsp:nvSpPr>
        <dsp:cNvPr id="0" name=""/>
        <dsp:cNvSpPr/>
      </dsp:nvSpPr>
      <dsp:spPr>
        <a:xfrm>
          <a:off x="6176054" y="0"/>
          <a:ext cx="5146301" cy="1160059"/>
        </a:xfrm>
        <a:prstGeom prst="rect">
          <a:avLst/>
        </a:prstGeom>
        <a:noFill/>
        <a:ln w="6350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>
              <a:latin typeface="Aparajita" pitchFamily="34" charset="0"/>
              <a:cs typeface="Aparajita" pitchFamily="34" charset="0"/>
            </a:rPr>
            <a:t>Penelitian</a:t>
          </a:r>
          <a:r>
            <a:rPr lang="en-US" sz="1800" kern="12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1800" kern="1200" dirty="0" err="1" smtClean="0">
              <a:latin typeface="Aparajita" pitchFamily="34" charset="0"/>
              <a:cs typeface="Aparajita" pitchFamily="34" charset="0"/>
            </a:rPr>
            <a:t>studi</a:t>
          </a:r>
          <a:r>
            <a:rPr lang="en-US" sz="1800" kern="12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1800" kern="1200" dirty="0" err="1" smtClean="0">
              <a:latin typeface="Aparajita" pitchFamily="34" charset="0"/>
              <a:cs typeface="Aparajita" pitchFamily="34" charset="0"/>
            </a:rPr>
            <a:t>literatur</a:t>
          </a:r>
          <a:endParaRPr lang="en-US" sz="1800" kern="1200" dirty="0">
            <a:latin typeface="Aparajita" pitchFamily="34" charset="0"/>
            <a:cs typeface="Aparajita" pitchFamily="34" charset="0"/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>
              <a:latin typeface="Aparajita" pitchFamily="34" charset="0"/>
              <a:cs typeface="Aparajita" pitchFamily="34" charset="0"/>
            </a:rPr>
            <a:t>Reduki</a:t>
          </a:r>
          <a:r>
            <a:rPr lang="en-US" sz="1800" kern="1200" dirty="0" smtClean="0">
              <a:latin typeface="Aparajita" pitchFamily="34" charset="0"/>
              <a:cs typeface="Aparajita" pitchFamily="34" charset="0"/>
            </a:rPr>
            <a:t> data (data </a:t>
          </a:r>
          <a:r>
            <a:rPr lang="en-US" sz="1800" kern="1200" dirty="0" err="1" smtClean="0">
              <a:latin typeface="Aparajita" pitchFamily="34" charset="0"/>
              <a:cs typeface="Aparajita" pitchFamily="34" charset="0"/>
            </a:rPr>
            <a:t>utama</a:t>
          </a:r>
          <a:r>
            <a:rPr lang="en-US" sz="1800" kern="12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1800" kern="1200" dirty="0" err="1" smtClean="0">
              <a:latin typeface="Aparajita" pitchFamily="34" charset="0"/>
              <a:cs typeface="Aparajita" pitchFamily="34" charset="0"/>
            </a:rPr>
            <a:t>inti</a:t>
          </a:r>
          <a:r>
            <a:rPr lang="en-US" sz="1800" kern="12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1800" kern="1200" dirty="0" err="1" smtClean="0">
              <a:latin typeface="Aparajita" pitchFamily="34" charset="0"/>
              <a:cs typeface="Aparajita" pitchFamily="34" charset="0"/>
            </a:rPr>
            <a:t>tulisan</a:t>
          </a:r>
          <a:r>
            <a:rPr lang="en-US" sz="1800" kern="1200" dirty="0" smtClean="0">
              <a:latin typeface="Aparajita" pitchFamily="34" charset="0"/>
              <a:cs typeface="Aparajita" pitchFamily="34" charset="0"/>
            </a:rPr>
            <a:t>)</a:t>
          </a:r>
          <a:endParaRPr lang="en-US" sz="1800" kern="1200" dirty="0">
            <a:latin typeface="Aparajita" pitchFamily="34" charset="0"/>
            <a:cs typeface="Aparajita" pitchFamily="34" charset="0"/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>
              <a:latin typeface="Aparajita" pitchFamily="34" charset="0"/>
              <a:cs typeface="Aparajita" pitchFamily="34" charset="0"/>
            </a:rPr>
            <a:t>Penyajian</a:t>
          </a:r>
          <a:r>
            <a:rPr lang="en-US" sz="1800" kern="1200" dirty="0" smtClean="0">
              <a:latin typeface="Aparajita" pitchFamily="34" charset="0"/>
              <a:cs typeface="Aparajita" pitchFamily="34" charset="0"/>
            </a:rPr>
            <a:t> data (</a:t>
          </a:r>
          <a:r>
            <a:rPr lang="en-US" sz="1800" kern="1200" dirty="0" err="1" smtClean="0">
              <a:latin typeface="Aparajita" pitchFamily="34" charset="0"/>
              <a:cs typeface="Aparajita" pitchFamily="34" charset="0"/>
            </a:rPr>
            <a:t>tabel</a:t>
          </a:r>
          <a:r>
            <a:rPr lang="en-US" sz="1800" kern="12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1800" kern="1200" dirty="0" err="1" smtClean="0">
              <a:latin typeface="Aparajita" pitchFamily="34" charset="0"/>
              <a:cs typeface="Aparajita" pitchFamily="34" charset="0"/>
            </a:rPr>
            <a:t>deskriptif</a:t>
          </a:r>
          <a:r>
            <a:rPr lang="en-US" sz="1800" kern="1200" dirty="0" smtClean="0">
              <a:latin typeface="Aparajita" pitchFamily="34" charset="0"/>
              <a:cs typeface="Aparajita" pitchFamily="34" charset="0"/>
            </a:rPr>
            <a:t>)</a:t>
          </a:r>
          <a:endParaRPr lang="en-US" sz="1800" kern="1200" dirty="0">
            <a:latin typeface="Aparajita" pitchFamily="34" charset="0"/>
            <a:cs typeface="Aparajita" pitchFamily="34" charset="0"/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>
              <a:latin typeface="Aparajita" pitchFamily="34" charset="0"/>
              <a:cs typeface="Aparajita" pitchFamily="34" charset="0"/>
            </a:rPr>
            <a:t>Penarikan</a:t>
          </a:r>
          <a:r>
            <a:rPr lang="en-US" sz="1800" kern="12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1800" kern="1200" dirty="0" err="1" smtClean="0">
              <a:latin typeface="Aparajita" pitchFamily="34" charset="0"/>
              <a:cs typeface="Aparajita" pitchFamily="34" charset="0"/>
            </a:rPr>
            <a:t>kesimpuan</a:t>
          </a:r>
          <a:r>
            <a:rPr lang="en-US" sz="1800" kern="1200" dirty="0" smtClean="0">
              <a:latin typeface="Aparajita" pitchFamily="34" charset="0"/>
              <a:cs typeface="Aparajita" pitchFamily="34" charset="0"/>
            </a:rPr>
            <a:t> (</a:t>
          </a:r>
          <a:r>
            <a:rPr lang="en-US" sz="1800" kern="1200" dirty="0" err="1" smtClean="0">
              <a:latin typeface="Aparajita" pitchFamily="34" charset="0"/>
              <a:cs typeface="Aparajita" pitchFamily="34" charset="0"/>
            </a:rPr>
            <a:t>verifikasi</a:t>
          </a:r>
          <a:r>
            <a:rPr lang="en-US" sz="1800" kern="12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1800" kern="1200" dirty="0" err="1" smtClean="0">
              <a:latin typeface="Aparajita" pitchFamily="34" charset="0"/>
              <a:cs typeface="Aparajita" pitchFamily="34" charset="0"/>
            </a:rPr>
            <a:t>dan</a:t>
          </a:r>
          <a:r>
            <a:rPr lang="en-US" sz="1800" kern="12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1800" kern="1200" dirty="0" err="1" smtClean="0">
              <a:latin typeface="Aparajita" pitchFamily="34" charset="0"/>
              <a:cs typeface="Aparajita" pitchFamily="34" charset="0"/>
            </a:rPr>
            <a:t>tinjauan</a:t>
          </a:r>
          <a:r>
            <a:rPr lang="en-US" sz="1800" kern="12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1800" kern="1200" dirty="0" err="1" smtClean="0">
              <a:latin typeface="Aparajita" pitchFamily="34" charset="0"/>
              <a:cs typeface="Aparajita" pitchFamily="34" charset="0"/>
            </a:rPr>
            <a:t>ulang</a:t>
          </a:r>
          <a:r>
            <a:rPr lang="en-US" sz="1800" kern="1200" dirty="0" smtClean="0">
              <a:latin typeface="Aparajita" pitchFamily="34" charset="0"/>
              <a:cs typeface="Aparajita" pitchFamily="34" charset="0"/>
            </a:rPr>
            <a:t>)</a:t>
          </a:r>
          <a:endParaRPr lang="en-US" sz="1800" kern="1200" dirty="0">
            <a:latin typeface="Aparajita" pitchFamily="34" charset="0"/>
            <a:cs typeface="Aparajita" pitchFamily="34" charset="0"/>
          </a:endParaRPr>
        </a:p>
      </dsp:txBody>
      <dsp:txXfrm>
        <a:off x="6176054" y="0"/>
        <a:ext cx="5146301" cy="1160059"/>
      </dsp:txXfrm>
    </dsp:sp>
    <dsp:sp modelId="{B0529986-C2CA-4306-B067-D9290A28A7F1}">
      <dsp:nvSpPr>
        <dsp:cNvPr id="0" name=""/>
        <dsp:cNvSpPr/>
      </dsp:nvSpPr>
      <dsp:spPr>
        <a:xfrm>
          <a:off x="6194677" y="1160059"/>
          <a:ext cx="4641611" cy="1160059"/>
        </a:xfrm>
        <a:prstGeom prst="rect">
          <a:avLst/>
        </a:prstGeom>
        <a:noFill/>
        <a:ln w="6350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/>
            <a:t>Identifikasi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kesesuaian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resep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pasien</a:t>
          </a:r>
          <a:r>
            <a:rPr lang="en-US" sz="1600" kern="1200" dirty="0" smtClean="0"/>
            <a:t> BPJS </a:t>
          </a:r>
          <a:r>
            <a:rPr lang="en-US" sz="1600" kern="1200" dirty="0" err="1" smtClean="0"/>
            <a:t>dengan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Formularium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Nasional</a:t>
          </a:r>
          <a:r>
            <a:rPr lang="en-US" sz="1600" kern="1200" dirty="0" smtClean="0"/>
            <a:t> di </a:t>
          </a:r>
          <a:r>
            <a:rPr lang="en-US" sz="1600" kern="1200" dirty="0" err="1" smtClean="0"/>
            <a:t>beberapa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Rumah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Sakit</a:t>
          </a:r>
          <a:r>
            <a:rPr lang="en-US" sz="1600" kern="1200" dirty="0" smtClean="0"/>
            <a:t> di Indonesia.</a:t>
          </a:r>
          <a:endParaRPr lang="en-US" sz="1600" kern="1200" dirty="0">
            <a:latin typeface="Aparajita" pitchFamily="34" charset="0"/>
            <a:cs typeface="Aparajita" pitchFamily="34" charset="0"/>
          </a:endParaRPr>
        </a:p>
      </dsp:txBody>
      <dsp:txXfrm>
        <a:off x="6194677" y="1160059"/>
        <a:ext cx="4641611" cy="1160059"/>
      </dsp:txXfrm>
    </dsp:sp>
    <dsp:sp modelId="{10C68C28-F2BB-4F59-842E-D0D280AB170F}">
      <dsp:nvSpPr>
        <dsp:cNvPr id="0" name=""/>
        <dsp:cNvSpPr/>
      </dsp:nvSpPr>
      <dsp:spPr>
        <a:xfrm>
          <a:off x="6188595" y="2320119"/>
          <a:ext cx="4626771" cy="1160059"/>
        </a:xfrm>
        <a:prstGeom prst="rect">
          <a:avLst/>
        </a:prstGeom>
        <a:noFill/>
        <a:ln w="6350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>
              <a:latin typeface="Aparajita" pitchFamily="34" charset="0"/>
              <a:cs typeface="Aparajita" pitchFamily="34" charset="0"/>
            </a:rPr>
            <a:t>Metode</a:t>
          </a:r>
          <a:r>
            <a:rPr lang="en-US" sz="2400" kern="12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2400" kern="1200" dirty="0" err="1" smtClean="0">
              <a:latin typeface="Aparajita" pitchFamily="34" charset="0"/>
              <a:cs typeface="Aparajita" pitchFamily="34" charset="0"/>
            </a:rPr>
            <a:t>analisis</a:t>
          </a:r>
          <a:r>
            <a:rPr lang="en-US" sz="2400" kern="12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2400" kern="1200" dirty="0" err="1" smtClean="0">
              <a:latin typeface="Aparajita" pitchFamily="34" charset="0"/>
              <a:cs typeface="Aparajita" pitchFamily="34" charset="0"/>
            </a:rPr>
            <a:t>deskriptif</a:t>
          </a:r>
          <a:r>
            <a:rPr lang="en-US" sz="2400" kern="12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2400" kern="1200" dirty="0" err="1" smtClean="0">
              <a:latin typeface="Aparajita" pitchFamily="34" charset="0"/>
              <a:cs typeface="Aparajita" pitchFamily="34" charset="0"/>
            </a:rPr>
            <a:t>analisa</a:t>
          </a:r>
          <a:r>
            <a:rPr lang="en-US" sz="2400" kern="12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2400" kern="1200" dirty="0" err="1" smtClean="0">
              <a:latin typeface="Aparajita" pitchFamily="34" charset="0"/>
              <a:cs typeface="Aparajita" pitchFamily="34" charset="0"/>
            </a:rPr>
            <a:t>dengan</a:t>
          </a:r>
          <a:r>
            <a:rPr lang="en-US" sz="2400" kern="12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2400" kern="1200" dirty="0" err="1" smtClean="0">
              <a:latin typeface="Aparajita" pitchFamily="34" charset="0"/>
              <a:cs typeface="Aparajita" pitchFamily="34" charset="0"/>
            </a:rPr>
            <a:t>gambaran</a:t>
          </a:r>
          <a:r>
            <a:rPr lang="en-US" sz="2400" kern="12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2400" kern="1200" dirty="0" err="1" smtClean="0">
              <a:latin typeface="Aparajita" pitchFamily="34" charset="0"/>
              <a:cs typeface="Aparajita" pitchFamily="34" charset="0"/>
            </a:rPr>
            <a:t>dari</a:t>
          </a:r>
          <a:r>
            <a:rPr lang="en-US" sz="2400" kern="1200" dirty="0" smtClean="0">
              <a:latin typeface="Aparajita" pitchFamily="34" charset="0"/>
              <a:cs typeface="Aparajita" pitchFamily="34" charset="0"/>
            </a:rPr>
            <a:t> data.</a:t>
          </a:r>
          <a:endParaRPr lang="en-US" sz="2400" kern="1200" dirty="0">
            <a:latin typeface="Aparajita" pitchFamily="34" charset="0"/>
            <a:cs typeface="Aparajita" pitchFamily="34" charset="0"/>
          </a:endParaRPr>
        </a:p>
      </dsp:txBody>
      <dsp:txXfrm>
        <a:off x="6188595" y="2320119"/>
        <a:ext cx="4626771" cy="1160059"/>
      </dsp:txXfrm>
    </dsp:sp>
    <dsp:sp modelId="{BDAA81E3-F5E1-4134-8DAC-00656E011FDE}">
      <dsp:nvSpPr>
        <dsp:cNvPr id="0" name=""/>
        <dsp:cNvSpPr/>
      </dsp:nvSpPr>
      <dsp:spPr>
        <a:xfrm>
          <a:off x="6196287" y="3496350"/>
          <a:ext cx="4180314" cy="1160059"/>
        </a:xfrm>
        <a:prstGeom prst="rect">
          <a:avLst/>
        </a:prstGeom>
        <a:noFill/>
        <a:ln w="6350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>
              <a:latin typeface="Aparajita" pitchFamily="34" charset="0"/>
              <a:cs typeface="Aparajita" pitchFamily="34" charset="0"/>
            </a:rPr>
            <a:t>Mei – </a:t>
          </a:r>
          <a:r>
            <a:rPr lang="en-US" sz="2800" kern="1200" dirty="0" err="1" smtClean="0">
              <a:latin typeface="Aparajita" pitchFamily="34" charset="0"/>
              <a:cs typeface="Aparajita" pitchFamily="34" charset="0"/>
            </a:rPr>
            <a:t>Juli</a:t>
          </a:r>
          <a:r>
            <a:rPr lang="en-US" sz="2800" kern="1200" dirty="0" smtClean="0">
              <a:latin typeface="Aparajita" pitchFamily="34" charset="0"/>
              <a:cs typeface="Aparajita" pitchFamily="34" charset="0"/>
            </a:rPr>
            <a:t> </a:t>
          </a:r>
          <a:r>
            <a:rPr lang="en-US" sz="2800" kern="1200" dirty="0" smtClean="0">
              <a:latin typeface="Aparajita" pitchFamily="34" charset="0"/>
              <a:cs typeface="Aparajita" pitchFamily="34" charset="0"/>
            </a:rPr>
            <a:t>2020</a:t>
          </a:r>
          <a:endParaRPr lang="en-US" sz="2800" kern="1200" dirty="0">
            <a:latin typeface="Aparajita" pitchFamily="34" charset="0"/>
            <a:cs typeface="Aparajita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>
            <a:latin typeface="Aparajita" pitchFamily="34" charset="0"/>
            <a:cs typeface="Aparajita" pitchFamily="34" charset="0"/>
          </a:endParaRPr>
        </a:p>
      </dsp:txBody>
      <dsp:txXfrm>
        <a:off x="6196287" y="3496350"/>
        <a:ext cx="4180314" cy="11600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5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558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97669AF7-7BEB-44E4-9852-375E34362B5B}" type="datetime1">
              <a:rPr lang="en-US" smtClean="0"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731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7/15/2020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542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7/15/2020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736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7/15/2020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00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7/15/2020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49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EA474-078D-4E9B-9B14-09A87B19DC46}" type="datetime1">
              <a:rPr lang="en-US" smtClean="0"/>
              <a:t>7/15/2020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126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D986-8816-4272-A432-0437A28A9828}" type="datetime1">
              <a:rPr lang="en-US" smtClean="0"/>
              <a:t>7/15/2020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307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008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311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62D6E202-B606-4609-B914-27C9371A1F6D}" type="datetime1">
              <a:rPr lang="en-US" smtClean="0"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551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0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9.jpg"/><Relationship Id="rId4" Type="http://schemas.openxmlformats.org/officeDocument/2006/relationships/diagramLayout" Target="../diagrams/layout1.xml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D49B7DE-1CF3-4A26-98C5-9217CF263F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95" b="7935"/>
          <a:stretch/>
        </p:blipFill>
        <p:spPr>
          <a:xfrm>
            <a:off x="-5386" y="-99238"/>
            <a:ext cx="12192031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6B18F6-7198-4726-9288-D82A5CBE37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821" y="802945"/>
            <a:ext cx="7754410" cy="1280161"/>
          </a:xfrm>
        </p:spPr>
        <p:txBody>
          <a:bodyPr anchor="ctr"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gency FB" pitchFamily="34" charset="0"/>
              </a:rPr>
              <a:t>STUDI </a:t>
            </a:r>
            <a:r>
              <a:rPr lang="en-US" sz="3600" b="1" dirty="0" smtClean="0">
                <a:solidFill>
                  <a:schemeClr val="bg1"/>
                </a:solidFill>
                <a:latin typeface="Agency FB" pitchFamily="34" charset="0"/>
              </a:rPr>
              <a:t>LITERATUR </a:t>
            </a:r>
            <a:r>
              <a:rPr lang="en-US" sz="3600" b="1" dirty="0">
                <a:solidFill>
                  <a:schemeClr val="bg1"/>
                </a:solidFill>
                <a:latin typeface="Agency FB" pitchFamily="34" charset="0"/>
              </a:rPr>
              <a:t>IDENTIFIKASI KESESUAIAN RESEP PASIEN BPJS </a:t>
            </a:r>
            <a:r>
              <a:rPr lang="en-US" sz="3600" b="1" dirty="0" err="1" smtClean="0">
                <a:solidFill>
                  <a:schemeClr val="bg1"/>
                </a:solidFill>
                <a:latin typeface="Agency FB" pitchFamily="34" charset="0"/>
              </a:rPr>
              <a:t>terhadap</a:t>
            </a:r>
            <a:r>
              <a:rPr lang="en-US" sz="3600" b="1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latin typeface="Agency FB" pitchFamily="34" charset="0"/>
              </a:rPr>
              <a:t>FORMULARIUM NASIONAL </a:t>
            </a:r>
            <a:r>
              <a:rPr lang="en-US" sz="3600" b="1" dirty="0" smtClean="0">
                <a:solidFill>
                  <a:schemeClr val="bg1"/>
                </a:solidFill>
                <a:latin typeface="Agency FB" pitchFamily="34" charset="0"/>
              </a:rPr>
              <a:t>DI </a:t>
            </a:r>
            <a:r>
              <a:rPr lang="en-US" sz="3600" b="1" dirty="0">
                <a:solidFill>
                  <a:schemeClr val="bg1"/>
                </a:solidFill>
                <a:latin typeface="Agency FB" pitchFamily="34" charset="0"/>
              </a:rPr>
              <a:t>RUMAH </a:t>
            </a:r>
            <a:r>
              <a:rPr lang="en-US" sz="3600" b="1" dirty="0" smtClean="0">
                <a:solidFill>
                  <a:schemeClr val="bg1"/>
                </a:solidFill>
                <a:latin typeface="Agency FB" pitchFamily="34" charset="0"/>
              </a:rPr>
              <a:t>SAKIT</a:t>
            </a:r>
            <a:r>
              <a:rPr lang="en-ID" sz="3600" dirty="0">
                <a:solidFill>
                  <a:schemeClr val="bg1"/>
                </a:solidFill>
                <a:latin typeface="Agency FB" pitchFamily="34" charset="0"/>
              </a:rPr>
              <a:t/>
            </a:r>
            <a:br>
              <a:rPr lang="en-ID" sz="3600" dirty="0">
                <a:solidFill>
                  <a:schemeClr val="bg1"/>
                </a:solidFill>
                <a:latin typeface="Agency FB" pitchFamily="34" charset="0"/>
              </a:rPr>
            </a:br>
            <a:endParaRPr lang="en-ID" sz="36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9196EF4-C607-4C0F-A7F6-7D97869E5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89580" y="457201"/>
            <a:ext cx="3073745" cy="1280160"/>
          </a:xfrm>
        </p:spPr>
        <p:txBody>
          <a:bodyPr anchor="ctr">
            <a:normAutofit/>
          </a:bodyPr>
          <a:lstStyle/>
          <a:p>
            <a:endParaRPr lang="en-ID" sz="1500" dirty="0">
              <a:solidFill>
                <a:srgbClr val="FFFFFF"/>
              </a:solidFill>
            </a:endParaRPr>
          </a:p>
        </p:txBody>
      </p:sp>
      <p:sp>
        <p:nvSpPr>
          <p:cNvPr id="7" name="AutoShape 4" descr="BPJS Kesehatan - BERBAGI LOGO">
            <a:extLst>
              <a:ext uri="{FF2B5EF4-FFF2-40B4-BE49-F238E27FC236}">
                <a16:creationId xmlns="" xmlns:a16="http://schemas.microsoft.com/office/drawing/2014/main" id="{0464D472-7F90-4B11-BE27-547424184F1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/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75E4E811-2E0E-40DA-B5C5-2F36D52D8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310" y="364600"/>
            <a:ext cx="1616599" cy="1616599"/>
          </a:xfrm>
          <a:prstGeom prst="rect">
            <a:avLst/>
          </a:prstGeom>
        </p:spPr>
      </p:pic>
      <p:sp>
        <p:nvSpPr>
          <p:cNvPr id="18" name="Flowchart: Predefined Process 17">
            <a:extLst>
              <a:ext uri="{FF2B5EF4-FFF2-40B4-BE49-F238E27FC236}">
                <a16:creationId xmlns="" xmlns:a16="http://schemas.microsoft.com/office/drawing/2014/main" id="{F8E0FAF9-28A1-477E-9497-2106635BFA13}"/>
              </a:ext>
            </a:extLst>
          </p:cNvPr>
          <p:cNvSpPr/>
          <p:nvPr/>
        </p:nvSpPr>
        <p:spPr>
          <a:xfrm>
            <a:off x="3526787" y="3338659"/>
            <a:ext cx="4842305" cy="1022246"/>
          </a:xfrm>
          <a:prstGeom prst="flowChartPredefinedProcess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5400" dir="2700000" algn="br" rotWithShape="0">
              <a:srgbClr val="000000">
                <a:alpha val="60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High Tower Text" panose="02040502050506030303" pitchFamily="18" charset="0"/>
              </a:rPr>
              <a:t>DINA EKA NURTY</a:t>
            </a:r>
          </a:p>
          <a:p>
            <a:pPr algn="ctr"/>
            <a:r>
              <a:rPr lang="en-US" sz="2800" b="1" dirty="0">
                <a:latin typeface="High Tower Text" panose="02040502050506030303" pitchFamily="18" charset="0"/>
              </a:rPr>
              <a:t>19484015412</a:t>
            </a:r>
            <a:endParaRPr lang="en-ID" sz="2800" b="1" dirty="0">
              <a:latin typeface="High Tower Text" panose="02040502050506030303" pitchFamily="18" charset="0"/>
            </a:endParaRPr>
          </a:p>
        </p:txBody>
      </p:sp>
      <p:sp>
        <p:nvSpPr>
          <p:cNvPr id="20" name="Flowchart: Predefined Process 19">
            <a:extLst>
              <a:ext uri="{FF2B5EF4-FFF2-40B4-BE49-F238E27FC236}">
                <a16:creationId xmlns="" xmlns:a16="http://schemas.microsoft.com/office/drawing/2014/main" id="{6E956A66-4DAB-459F-9351-7DE9B2A1E262}"/>
              </a:ext>
            </a:extLst>
          </p:cNvPr>
          <p:cNvSpPr/>
          <p:nvPr/>
        </p:nvSpPr>
        <p:spPr>
          <a:xfrm>
            <a:off x="7206018" y="4559354"/>
            <a:ext cx="3889610" cy="694938"/>
          </a:xfrm>
          <a:prstGeom prst="flowChartPredefinedProcess">
            <a:avLst/>
          </a:prstGeom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/>
              <a:t>Pembimbing</a:t>
            </a:r>
            <a:r>
              <a:rPr lang="en-US" sz="1600" b="1" dirty="0"/>
              <a:t> II</a:t>
            </a:r>
          </a:p>
          <a:p>
            <a:pPr algn="ctr"/>
            <a:r>
              <a:rPr lang="en-US" sz="1600" b="1" dirty="0" err="1"/>
              <a:t>Yulia</a:t>
            </a:r>
            <a:r>
              <a:rPr lang="en-US" sz="1600" b="1" dirty="0"/>
              <a:t> </a:t>
            </a:r>
            <a:r>
              <a:rPr lang="en-US" sz="1600" b="1" dirty="0" err="1"/>
              <a:t>Sukawaty</a:t>
            </a:r>
            <a:r>
              <a:rPr lang="id-ID" sz="1600" b="1" dirty="0"/>
              <a:t>, M.</a:t>
            </a:r>
            <a:r>
              <a:rPr lang="en-US" sz="1600" b="1" dirty="0"/>
              <a:t>Sc</a:t>
            </a:r>
            <a:r>
              <a:rPr lang="id-ID" sz="1600" b="1" dirty="0"/>
              <a:t>., Apt.</a:t>
            </a:r>
            <a:endParaRPr lang="en-US" sz="1600" b="1" dirty="0"/>
          </a:p>
        </p:txBody>
      </p:sp>
      <p:sp>
        <p:nvSpPr>
          <p:cNvPr id="21" name="Flowchart: Predefined Process 20">
            <a:extLst>
              <a:ext uri="{FF2B5EF4-FFF2-40B4-BE49-F238E27FC236}">
                <a16:creationId xmlns="" xmlns:a16="http://schemas.microsoft.com/office/drawing/2014/main" id="{C588F599-3EC2-4200-9A18-89F95C90B1DA}"/>
              </a:ext>
            </a:extLst>
          </p:cNvPr>
          <p:cNvSpPr/>
          <p:nvPr/>
        </p:nvSpPr>
        <p:spPr>
          <a:xfrm>
            <a:off x="696037" y="4559488"/>
            <a:ext cx="4189862" cy="702503"/>
          </a:xfrm>
          <a:prstGeom prst="flowChartPredefinedProcess">
            <a:avLst/>
          </a:prstGeom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/>
              <a:t>Pembimbing</a:t>
            </a:r>
            <a:r>
              <a:rPr lang="en-US" sz="1600" b="1" dirty="0"/>
              <a:t> I</a:t>
            </a:r>
          </a:p>
          <a:p>
            <a:pPr algn="ctr"/>
            <a:r>
              <a:rPr lang="en-US" sz="1600" b="1" dirty="0" err="1"/>
              <a:t>Hayatus</a:t>
            </a:r>
            <a:r>
              <a:rPr lang="en-US" sz="1600" b="1" dirty="0"/>
              <a:t> </a:t>
            </a:r>
            <a:r>
              <a:rPr lang="en-US" sz="1600" b="1" dirty="0" err="1"/>
              <a:t>Sa’adah</a:t>
            </a:r>
            <a:r>
              <a:rPr lang="en-US" sz="1600" b="1" dirty="0"/>
              <a:t>, M.Sc., Apt.</a:t>
            </a:r>
            <a:endParaRPr lang="en-ID" sz="1600" b="1" dirty="0"/>
          </a:p>
        </p:txBody>
      </p:sp>
      <p:sp>
        <p:nvSpPr>
          <p:cNvPr id="5" name="Rectangle 4"/>
          <p:cNvSpPr/>
          <p:nvPr/>
        </p:nvSpPr>
        <p:spPr>
          <a:xfrm>
            <a:off x="-5386" y="5724648"/>
            <a:ext cx="121920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/>
            <a:r>
              <a:rPr lang="sv-SE" sz="2000" b="1" dirty="0">
                <a:solidFill>
                  <a:schemeClr val="bg1"/>
                </a:solidFill>
              </a:rPr>
              <a:t> SEKOLAH TINGGI ILMU KESEHATAN SAMARINDA 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62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="" xmlns:a16="http://schemas.microsoft.com/office/drawing/2014/main" id="{BA7819E8-A181-4027-83AC-3F7E5EA4CB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6223661"/>
              </p:ext>
            </p:extLst>
          </p:nvPr>
        </p:nvGraphicFramePr>
        <p:xfrm>
          <a:off x="-4280329" y="1636159"/>
          <a:ext cx="16290359" cy="4049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>
            <a:extLst>
              <a:ext uri="{FF2B5EF4-FFF2-40B4-BE49-F238E27FC236}">
                <a16:creationId xmlns="" xmlns:a16="http://schemas.microsoft.com/office/drawing/2014/main" id="{B7036773-1644-4381-AF95-6C9E0557730B}"/>
              </a:ext>
            </a:extLst>
          </p:cNvPr>
          <p:cNvSpPr txBox="1">
            <a:spLocks/>
          </p:cNvSpPr>
          <p:nvPr/>
        </p:nvSpPr>
        <p:spPr>
          <a:xfrm>
            <a:off x="708958" y="1240114"/>
            <a:ext cx="3190322" cy="503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 smtClean="0"/>
              <a:t>Latar</a:t>
            </a:r>
            <a:r>
              <a:rPr lang="en-US" b="1" dirty="0" smtClean="0"/>
              <a:t> </a:t>
            </a:r>
            <a:r>
              <a:rPr lang="en-US" b="1" dirty="0" err="1" smtClean="0"/>
              <a:t>belakang</a:t>
            </a:r>
            <a:endParaRPr lang="en-ID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9B3EAF30-EC10-47E4-82A4-BBF1D753BCA1}"/>
              </a:ext>
            </a:extLst>
          </p:cNvPr>
          <p:cNvSpPr/>
          <p:nvPr/>
        </p:nvSpPr>
        <p:spPr>
          <a:xfrm>
            <a:off x="3343700" y="1897038"/>
            <a:ext cx="8093122" cy="113276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E20B06A0-0189-40B3-B22D-285B9BFE7483}"/>
              </a:ext>
            </a:extLst>
          </p:cNvPr>
          <p:cNvSpPr/>
          <p:nvPr/>
        </p:nvSpPr>
        <p:spPr>
          <a:xfrm>
            <a:off x="3753134" y="3220872"/>
            <a:ext cx="7506269" cy="88028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b="1"/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C08CCD8D-1FD4-4541-BAC9-96CC715C1727}"/>
              </a:ext>
            </a:extLst>
          </p:cNvPr>
          <p:cNvSpPr/>
          <p:nvPr/>
        </p:nvSpPr>
        <p:spPr>
          <a:xfrm>
            <a:off x="3480180" y="4228181"/>
            <a:ext cx="8352430" cy="132645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b="1"/>
          </a:p>
        </p:txBody>
      </p:sp>
      <p:pic>
        <p:nvPicPr>
          <p:cNvPr id="2052" name="Picture 4" descr="Ulasan lengkap : Ketentuan Iklan Pelayanan Kesehatan Alternatif di ...">
            <a:extLst>
              <a:ext uri="{FF2B5EF4-FFF2-40B4-BE49-F238E27FC236}">
                <a16:creationId xmlns="" xmlns:a16="http://schemas.microsoft.com/office/drawing/2014/main" id="{6EA08F25-73A2-46F5-9A42-162E19662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408" y="1924335"/>
            <a:ext cx="1259645" cy="109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A4D5D95E-90F9-417D-95B8-F1B756EA8C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193" y="3084394"/>
            <a:ext cx="1259645" cy="1112294"/>
          </a:xfrm>
          <a:prstGeom prst="rect">
            <a:avLst/>
          </a:prstGeom>
        </p:spPr>
      </p:pic>
      <p:pic>
        <p:nvPicPr>
          <p:cNvPr id="2054" name="Picture 6" descr="Kepmenkes 2017 Tentang Formularium Nasional Terbaru Menyesuaikan ...">
            <a:extLst>
              <a:ext uri="{FF2B5EF4-FFF2-40B4-BE49-F238E27FC236}">
                <a16:creationId xmlns="" xmlns:a16="http://schemas.microsoft.com/office/drawing/2014/main" id="{422FD03D-193B-4881-A4F0-7779D49E4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078" y="4364661"/>
            <a:ext cx="1259645" cy="103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="" xmlns:a16="http://schemas.microsoft.com/office/drawing/2014/main" id="{83AC5C9B-C64D-4F6D-A8A7-1B322709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8456" y="279741"/>
            <a:ext cx="4350292" cy="721316"/>
          </a:xfrm>
        </p:spPr>
        <p:txBody>
          <a:bodyPr>
            <a:normAutofit fontScale="90000"/>
          </a:bodyPr>
          <a:lstStyle/>
          <a:p>
            <a:r>
              <a:rPr lang="id-ID" b="1" dirty="0"/>
              <a:t>PENDAHULUAN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6119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3AC5C9B-C64D-4F6D-A8A7-1B322709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856" y="325142"/>
            <a:ext cx="4350292" cy="721316"/>
          </a:xfrm>
        </p:spPr>
        <p:txBody>
          <a:bodyPr>
            <a:normAutofit fontScale="90000"/>
          </a:bodyPr>
          <a:lstStyle/>
          <a:p>
            <a:r>
              <a:rPr lang="id-ID" b="1" dirty="0"/>
              <a:t>PENDAHULUAN</a:t>
            </a:r>
            <a:endParaRPr lang="en-ID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FAE63F3C-E6C3-48EA-936D-40A32CFFFD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390368"/>
              </p:ext>
            </p:extLst>
          </p:nvPr>
        </p:nvGraphicFramePr>
        <p:xfrm>
          <a:off x="783371" y="1046163"/>
          <a:ext cx="10680748" cy="5381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Tanda Tanya, Animasi, Ikon Komputer gambar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309" y="2368738"/>
            <a:ext cx="1315991" cy="114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g2.pngdownload.id/20180520/cjs/kisspng-percent-sign-percentage-animated-film-symbol-clip-5b01b4a4a930b5.254971801526838436693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56"/>
          <a:stretch/>
        </p:blipFill>
        <p:spPr bwMode="auto">
          <a:xfrm>
            <a:off x="947145" y="2369308"/>
            <a:ext cx="1342173" cy="119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96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15" y="184381"/>
            <a:ext cx="10058400" cy="1609344"/>
          </a:xfrm>
        </p:spPr>
        <p:txBody>
          <a:bodyPr/>
          <a:lstStyle/>
          <a:p>
            <a:r>
              <a:rPr lang="en-US" sz="4800" b="1" dirty="0"/>
              <a:t>METODE PENELITIAN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6922538"/>
              </p:ext>
            </p:extLst>
          </p:nvPr>
        </p:nvGraphicFramePr>
        <p:xfrm>
          <a:off x="660540" y="1078173"/>
          <a:ext cx="11090181" cy="5459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8" name="Picture 2" descr="https://i0.wp.com/www.alihamdan.id/wp-content/uploads/2017/09/ahlibaca-.-750x563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9" r="5248" b="5880"/>
          <a:stretch/>
        </p:blipFill>
        <p:spPr bwMode="auto">
          <a:xfrm>
            <a:off x="163772" y="2387144"/>
            <a:ext cx="3712192" cy="202107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049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l="-6000" r="66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398" y="-228600"/>
            <a:ext cx="10058400" cy="1609344"/>
          </a:xfrm>
        </p:spPr>
        <p:txBody>
          <a:bodyPr/>
          <a:lstStyle/>
          <a:p>
            <a:r>
              <a:rPr lang="en-US" dirty="0" err="1" smtClean="0"/>
              <a:t>pembahasan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3608614"/>
              </p:ext>
            </p:extLst>
          </p:nvPr>
        </p:nvGraphicFramePr>
        <p:xfrm>
          <a:off x="3562351" y="152400"/>
          <a:ext cx="8324850" cy="65767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7652"/>
                <a:gridCol w="2125429"/>
                <a:gridCol w="2306340"/>
                <a:gridCol w="2125429"/>
              </a:tblGrid>
              <a:tr h="14493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</a:rPr>
                        <a:t>Judul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</a:rPr>
                        <a:t>H</a:t>
                      </a:r>
                      <a:r>
                        <a:rPr lang="en-US" sz="1200" dirty="0" err="1">
                          <a:effectLst/>
                        </a:rPr>
                        <a:t>ubungan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Kesesuaian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Penulisan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Resep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dengan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Formularium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Nasional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Terhadap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Mutu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Pelayanan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pada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Pasien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Jaminan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Kesehatan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Nasional</a:t>
                      </a:r>
                      <a:r>
                        <a:rPr lang="en-US" sz="1200" dirty="0">
                          <a:effectLst/>
                        </a:rPr>
                        <a:t> di </a:t>
                      </a:r>
                      <a:r>
                        <a:rPr lang="en-US" sz="1200" dirty="0" err="1">
                          <a:effectLst/>
                        </a:rPr>
                        <a:t>Rumah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Sakit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Umum</a:t>
                      </a:r>
                      <a:r>
                        <a:rPr lang="en-US" sz="1200" dirty="0">
                          <a:effectLst/>
                        </a:rPr>
                        <a:t> di Bandung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Kesesuaian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Peresepan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Obat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id-ID" sz="1200" dirty="0">
                          <a:effectLst/>
                        </a:rPr>
                        <a:t>Pasien BPJS Kesehatan dengan Formularium Nasional Di RSD Idaman Kota Banjarbaru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</a:rPr>
                        <a:t>Analisis Kesesuaian Penulisan Resep Pasien Jantung Berdasarkan Formularium Nasional dan E-Catalogue Di Rumah Sakit Karawang.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</a:tr>
              <a:tr h="4140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</a:rPr>
                        <a:t>Peneliti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Winda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Ratna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Pratiwi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Angga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Prawira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Kautsar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Dolih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Gozali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Erna </a:t>
                      </a:r>
                      <a:r>
                        <a:rPr lang="en-US" sz="1200" dirty="0" err="1">
                          <a:effectLst/>
                        </a:rPr>
                        <a:t>Prihandiwati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Hiliyanti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Asny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Waty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Maya </a:t>
                      </a:r>
                      <a:r>
                        <a:rPr lang="en-US" sz="1200" dirty="0" err="1">
                          <a:effectLst/>
                        </a:rPr>
                        <a:t>Arfania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Ernawati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</a:tr>
              <a:tr h="7246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</a:rPr>
                        <a:t>Lembaga/Nama Jurnal, Tahun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Pharm </a:t>
                      </a:r>
                      <a:r>
                        <a:rPr lang="en-US" sz="1200" dirty="0" err="1">
                          <a:effectLst/>
                        </a:rPr>
                        <a:t>Sci</a:t>
                      </a:r>
                      <a:r>
                        <a:rPr lang="en-US" sz="1200" dirty="0">
                          <a:effectLst/>
                        </a:rPr>
                        <a:t> Res ISSN 2407-2354 </a:t>
                      </a:r>
                      <a:r>
                        <a:rPr lang="id-ID" sz="1200" dirty="0">
                          <a:effectLst/>
                        </a:rPr>
                        <a:t>April 2017 (Vol. 4 No. 1)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Universitas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Padjajaran</a:t>
                      </a:r>
                      <a:r>
                        <a:rPr lang="en-US" sz="1200" dirty="0">
                          <a:effectLst/>
                        </a:rPr>
                        <a:t> Bandung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Jurnal Insan Farmasi Indonesia Vol. 1 No.2, Desember 2018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6786" marR="267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PHARMA XPLORE, Vol. 5, No. 1, Mei 2020 Universitas Buana Perjuangan Karawang.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</a:tr>
              <a:tr h="14493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</a:rPr>
                        <a:t>Tujuan Penelitian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Untuk </a:t>
                      </a:r>
                      <a:r>
                        <a:rPr lang="id-ID" sz="1200">
                          <a:effectLst/>
                        </a:rPr>
                        <a:t>mengukur angka kesesuaian peresepan dengan </a:t>
                      </a:r>
                      <a:r>
                        <a:rPr lang="en-US" sz="1200">
                          <a:effectLst/>
                        </a:rPr>
                        <a:t>F</a:t>
                      </a:r>
                      <a:r>
                        <a:rPr lang="id-ID" sz="1200">
                          <a:effectLst/>
                        </a:rPr>
                        <a:t>ormularium</a:t>
                      </a:r>
                      <a:r>
                        <a:rPr lang="en-US" sz="1200">
                          <a:effectLst/>
                        </a:rPr>
                        <a:t> Nasional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U</a:t>
                      </a:r>
                      <a:r>
                        <a:rPr lang="id-ID" sz="1200" dirty="0">
                          <a:effectLst/>
                        </a:rPr>
                        <a:t>ntuk melihat kesesuaian peresepan obat pasien BPJS Kesehatan dengan Formularium Nasional berdasarkan kelas terapi di Poliklinik Penyakit Dalam di RSUD Banjarbaru periode Oktober sampai Desember 2015.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U</a:t>
                      </a:r>
                      <a:r>
                        <a:rPr lang="id-ID" sz="1200" dirty="0">
                          <a:effectLst/>
                        </a:rPr>
                        <a:t>ntuk melihat berapa besar persentase penulisan resep obat kardiovaskular pada penyakit jantung koroner berdasarkan Formularium Nasional</a:t>
                      </a:r>
                      <a:r>
                        <a:rPr lang="en-US" sz="1200" dirty="0">
                          <a:effectLst/>
                        </a:rPr>
                        <a:t>.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</a:tr>
              <a:tr h="8281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</a:rPr>
                        <a:t> Metode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Metode yang digunakan accidental sampling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</a:rPr>
                        <a:t>Metode pengambilan sampel secara prospektif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</a:rPr>
                        <a:t>Penelitian ini merupakan penelitian observasional </a:t>
                      </a:r>
                      <a:r>
                        <a:rPr lang="en-US" sz="1200" dirty="0" err="1">
                          <a:effectLst/>
                        </a:rPr>
                        <a:t>dengan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pengambilan</a:t>
                      </a:r>
                      <a:r>
                        <a:rPr lang="id-ID" sz="1200" dirty="0">
                          <a:effectLst/>
                        </a:rPr>
                        <a:t> data secara retrospektif.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</a:tr>
              <a:tr h="14493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</a:rPr>
                        <a:t>Hasil Penelitian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Hasil penelitian menunjukkan resep yang sesuai dengan Formularium Nasional sebesar 91,7% dan yang tidak sesuai sebesar 18,3%.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Hasil penelitian diperoleh kesesuaian peresepan obat pasien BPJS Kesehatan dengan Formularium Nasional sebanyak 2277 Item obat (84,14%) dan 361 item obat (15,85%) yang tidak sesuai.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Hasil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penelitian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menunjukkan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kesesuaian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penulisan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resep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obat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dengan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Formularium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Nasional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mencapai</a:t>
                      </a:r>
                      <a:r>
                        <a:rPr lang="en-US" sz="1200" dirty="0">
                          <a:effectLst/>
                        </a:rPr>
                        <a:t> 71,32 % </a:t>
                      </a:r>
                      <a:r>
                        <a:rPr lang="en-US" sz="1200" dirty="0" err="1">
                          <a:effectLst/>
                        </a:rPr>
                        <a:t>dan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sebanyak</a:t>
                      </a:r>
                      <a:r>
                        <a:rPr lang="en-US" sz="1200" dirty="0">
                          <a:effectLst/>
                        </a:rPr>
                        <a:t> 28,68 % yang </a:t>
                      </a:r>
                      <a:r>
                        <a:rPr lang="en-US" sz="1200" dirty="0" err="1">
                          <a:effectLst/>
                        </a:rPr>
                        <a:t>tidak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sesuai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86" marR="2678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781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9199" y="-52545"/>
            <a:ext cx="3559302" cy="1071372"/>
          </a:xfrm>
        </p:spPr>
        <p:txBody>
          <a:bodyPr/>
          <a:lstStyle/>
          <a:p>
            <a:r>
              <a:rPr lang="en-US" dirty="0" err="1" smtClean="0"/>
              <a:t>pembahasan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6375014"/>
              </p:ext>
            </p:extLst>
          </p:nvPr>
        </p:nvGraphicFramePr>
        <p:xfrm>
          <a:off x="6200774" y="2431090"/>
          <a:ext cx="5324476" cy="18932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42769"/>
                <a:gridCol w="1353939"/>
                <a:gridCol w="1627768"/>
              </a:tblGrid>
              <a:tr h="5453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Resep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Jumlah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Resep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%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169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Formularium Nasional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729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91,7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453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Non Formularium Nasional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8,3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57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Total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795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559844" y="1898935"/>
            <a:ext cx="60769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12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Tabel </a:t>
            </a:r>
            <a:r>
              <a:rPr kumimoji="0" lang="en-US" sz="12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id-ID" sz="12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2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Data </a:t>
            </a:r>
            <a:r>
              <a:rPr kumimoji="0" lang="id-ID" sz="12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Kesesuaian </a:t>
            </a:r>
            <a:r>
              <a:rPr kumimoji="0" lang="en-US" sz="12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</a:t>
            </a:r>
            <a:r>
              <a:rPr kumimoji="0" lang="id-ID" sz="12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enulisan </a:t>
            </a:r>
            <a:r>
              <a:rPr kumimoji="0" lang="en-US" sz="12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</a:t>
            </a:r>
            <a:r>
              <a:rPr kumimoji="0" lang="id-ID" sz="12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esep dengan </a:t>
            </a:r>
            <a:r>
              <a:rPr kumimoji="0" lang="en-US" sz="12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</a:t>
            </a:r>
            <a:r>
              <a:rPr kumimoji="0" lang="id-ID" sz="12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ormularium</a:t>
            </a:r>
            <a:endParaRPr kumimoji="0" lang="en-US" sz="12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N</a:t>
            </a:r>
            <a:r>
              <a:rPr kumimoji="0" lang="id-ID" sz="12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asional </a:t>
            </a:r>
            <a:r>
              <a:rPr kumimoji="0" lang="en-US" sz="12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 </a:t>
            </a:r>
            <a:r>
              <a:rPr kumimoji="0" lang="en-US" sz="12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Rumah</a:t>
            </a:r>
            <a:r>
              <a:rPr kumimoji="0" lang="en-US" sz="12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Sakit</a:t>
            </a:r>
            <a:r>
              <a:rPr kumimoji="0" lang="en-US" sz="12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Umum</a:t>
            </a:r>
            <a:r>
              <a:rPr kumimoji="0" lang="en-US" sz="12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di Bandung </a:t>
            </a:r>
            <a:endParaRPr kumimoji="0" lang="en-US" sz="12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8650" y="1920217"/>
            <a:ext cx="4912144" cy="24198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latin typeface="Aharoni" pitchFamily="2" charset="-79"/>
                <a:cs typeface="Aharoni" pitchFamily="2" charset="-79"/>
              </a:rPr>
              <a:t>D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ata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kunjungan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pasien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yaitu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id-ID" dirty="0" smtClean="0">
                <a:latin typeface="Aharoni" pitchFamily="2" charset="-79"/>
                <a:cs typeface="Aharoni" pitchFamily="2" charset="-79"/>
              </a:rPr>
              <a:t>262 responden</a:t>
            </a:r>
            <a:r>
              <a:rPr lang="id-ID" dirty="0">
                <a:latin typeface="Aharoni" pitchFamily="2" charset="-79"/>
                <a:cs typeface="Aharoni" pitchFamily="2" charset="-79"/>
              </a:rPr>
              <a:t>,</a:t>
            </a:r>
            <a:endParaRPr lang="en-US" dirty="0">
              <a:latin typeface="Aharoni" pitchFamily="2" charset="-79"/>
              <a:cs typeface="Aharoni" pitchFamily="2" charset="-79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id-ID" dirty="0">
                <a:latin typeface="Aharoni" pitchFamily="2" charset="-79"/>
                <a:cs typeface="Aharoni" pitchFamily="2" charset="-79"/>
              </a:rPr>
              <a:t>jenis kelamin perempuan (</a:t>
            </a:r>
            <a:r>
              <a:rPr lang="id-ID" dirty="0" smtClean="0">
                <a:latin typeface="Aharoni" pitchFamily="2" charset="-79"/>
                <a:cs typeface="Aharoni" pitchFamily="2" charset="-79"/>
              </a:rPr>
              <a:t>81,68%) </a:t>
            </a:r>
            <a:endParaRPr lang="en-US" dirty="0" smtClean="0">
              <a:latin typeface="Aharoni" pitchFamily="2" charset="-79"/>
              <a:cs typeface="Aharoni" pitchFamily="2" charset="-79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id-ID" dirty="0" smtClean="0">
                <a:latin typeface="Aharoni" pitchFamily="2" charset="-79"/>
                <a:cs typeface="Aharoni" pitchFamily="2" charset="-79"/>
              </a:rPr>
              <a:t>usia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lebih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dari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id-ID" dirty="0">
                <a:latin typeface="Aharoni" pitchFamily="2" charset="-79"/>
                <a:cs typeface="Aharoni" pitchFamily="2" charset="-79"/>
              </a:rPr>
              <a:t>50 </a:t>
            </a:r>
            <a:r>
              <a:rPr lang="id-ID" dirty="0" smtClean="0">
                <a:latin typeface="Aharoni" pitchFamily="2" charset="-79"/>
                <a:cs typeface="Aharoni" pitchFamily="2" charset="-79"/>
              </a:rPr>
              <a:t>tahun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id-ID" dirty="0" smtClean="0">
                <a:latin typeface="Aharoni" pitchFamily="2" charset="-79"/>
                <a:cs typeface="Aharoni" pitchFamily="2" charset="-79"/>
              </a:rPr>
              <a:t>(42,37%)</a:t>
            </a:r>
            <a:endParaRPr lang="en-US" dirty="0">
              <a:latin typeface="Aharoni" pitchFamily="2" charset="-79"/>
              <a:cs typeface="Aharoni" pitchFamily="2" charset="-79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id-ID" dirty="0" smtClean="0">
                <a:latin typeface="Aharoni" pitchFamily="2" charset="-79"/>
                <a:cs typeface="Aharoni" pitchFamily="2" charset="-79"/>
              </a:rPr>
              <a:t>tingkat </a:t>
            </a:r>
            <a:r>
              <a:rPr lang="id-ID" dirty="0">
                <a:latin typeface="Aharoni" pitchFamily="2" charset="-79"/>
                <a:cs typeface="Aharoni" pitchFamily="2" charset="-79"/>
              </a:rPr>
              <a:t>pendidikan terakhir </a:t>
            </a:r>
            <a:r>
              <a:rPr lang="id-ID" dirty="0" smtClean="0">
                <a:latin typeface="Aharoni" pitchFamily="2" charset="-79"/>
                <a:cs typeface="Aharoni" pitchFamily="2" charset="-79"/>
              </a:rPr>
              <a:t>SMA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id-ID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id-ID" dirty="0">
                <a:latin typeface="Aharoni" pitchFamily="2" charset="-79"/>
                <a:cs typeface="Aharoni" pitchFamily="2" charset="-79"/>
              </a:rPr>
              <a:t>(32,44</a:t>
            </a:r>
            <a:r>
              <a:rPr lang="id-ID" dirty="0" smtClean="0">
                <a:latin typeface="Aharoni" pitchFamily="2" charset="-79"/>
                <a:cs typeface="Aharoni" pitchFamily="2" charset="-79"/>
              </a:rPr>
              <a:t>%)</a:t>
            </a:r>
            <a:endParaRPr lang="en-US" dirty="0">
              <a:latin typeface="Aharoni" pitchFamily="2" charset="-79"/>
              <a:cs typeface="Aharoni" pitchFamily="2" charset="-79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err="1" smtClean="0">
                <a:latin typeface="Aharoni" pitchFamily="2" charset="-79"/>
                <a:cs typeface="Aharoni" pitchFamily="2" charset="-79"/>
              </a:rPr>
              <a:t>Pekerjaan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id-ID" dirty="0" smtClean="0">
                <a:latin typeface="Aharoni" pitchFamily="2" charset="-79"/>
                <a:cs typeface="Aharoni" pitchFamily="2" charset="-79"/>
              </a:rPr>
              <a:t>ibu ru</a:t>
            </a:r>
            <a:r>
              <a:rPr lang="en-US" dirty="0" err="1" smtClean="0">
                <a:latin typeface="Aharoni" pitchFamily="2" charset="-79"/>
                <a:cs typeface="Aharoni" pitchFamily="2" charset="-79"/>
              </a:rPr>
              <a:t>mah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latin typeface="Aharoni" pitchFamily="2" charset="-79"/>
                <a:cs typeface="Aharoni" pitchFamily="2" charset="-79"/>
              </a:rPr>
              <a:t>tangga</a:t>
            </a:r>
            <a:r>
              <a:rPr lang="id-ID" dirty="0" smtClean="0">
                <a:latin typeface="Aharoni" pitchFamily="2" charset="-79"/>
                <a:cs typeface="Aharoni" pitchFamily="2" charset="-79"/>
              </a:rPr>
              <a:t>190 </a:t>
            </a:r>
            <a:r>
              <a:rPr lang="id-ID" dirty="0">
                <a:latin typeface="Aharoni" pitchFamily="2" charset="-79"/>
                <a:cs typeface="Aharoni" pitchFamily="2" charset="-79"/>
              </a:rPr>
              <a:t>(72,52%) </a:t>
            </a:r>
            <a:endParaRPr lang="en-US" dirty="0">
              <a:latin typeface="Aharoni" pitchFamily="2" charset="-79"/>
              <a:cs typeface="Aharoni" pitchFamily="2" charset="-79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id-ID" dirty="0" smtClean="0">
                <a:latin typeface="Aharoni" pitchFamily="2" charset="-79"/>
                <a:cs typeface="Aharoni" pitchFamily="2" charset="-79"/>
              </a:rPr>
              <a:t>status </a:t>
            </a:r>
            <a:r>
              <a:rPr lang="id-ID" dirty="0">
                <a:latin typeface="Aharoni" pitchFamily="2" charset="-79"/>
                <a:cs typeface="Aharoni" pitchFamily="2" charset="-79"/>
              </a:rPr>
              <a:t>kepesertaan JKN </a:t>
            </a:r>
            <a:r>
              <a:rPr lang="id-ID" dirty="0" smtClean="0">
                <a:latin typeface="Aharoni" pitchFamily="2" charset="-79"/>
                <a:cs typeface="Aharoni" pitchFamily="2" charset="-79"/>
              </a:rPr>
              <a:t>Non </a:t>
            </a:r>
            <a:r>
              <a:rPr lang="id-ID" dirty="0">
                <a:latin typeface="Aharoni" pitchFamily="2" charset="-79"/>
                <a:cs typeface="Aharoni" pitchFamily="2" charset="-79"/>
              </a:rPr>
              <a:t>PBI </a:t>
            </a:r>
            <a:r>
              <a:rPr lang="id-ID" dirty="0" smtClean="0">
                <a:latin typeface="Aharoni" pitchFamily="2" charset="-79"/>
                <a:cs typeface="Aharoni" pitchFamily="2" charset="-79"/>
              </a:rPr>
              <a:t>52,29%</a:t>
            </a:r>
            <a:endParaRPr lang="en-US" dirty="0">
              <a:latin typeface="Aharoni" pitchFamily="2" charset="-79"/>
              <a:cs typeface="Aharoni" pitchFamily="2" charset="-79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id-ID" dirty="0" smtClean="0">
                <a:latin typeface="Aharoni" pitchFamily="2" charset="-79"/>
                <a:cs typeface="Aharoni" pitchFamily="2" charset="-79"/>
              </a:rPr>
              <a:t>jumlah </a:t>
            </a:r>
            <a:r>
              <a:rPr lang="id-ID" dirty="0">
                <a:latin typeface="Aharoni" pitchFamily="2" charset="-79"/>
                <a:cs typeface="Aharoni" pitchFamily="2" charset="-79"/>
              </a:rPr>
              <a:t>kunjungan lebih dari 5 </a:t>
            </a:r>
            <a:r>
              <a:rPr lang="id-ID" dirty="0" smtClean="0">
                <a:latin typeface="Aharoni" pitchFamily="2" charset="-79"/>
                <a:cs typeface="Aharoni" pitchFamily="2" charset="-79"/>
              </a:rPr>
              <a:t>kali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id-ID" dirty="0" smtClean="0">
                <a:latin typeface="Aharoni" pitchFamily="2" charset="-79"/>
                <a:cs typeface="Aharoni" pitchFamily="2" charset="-79"/>
              </a:rPr>
              <a:t>80,15%</a:t>
            </a:r>
            <a:endParaRPr lang="en-US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9100" y="809277"/>
            <a:ext cx="11353800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id-ID" dirty="0">
                <a:latin typeface="Arial Black" pitchFamily="34" charset="0"/>
              </a:rPr>
              <a:t>H</a:t>
            </a:r>
            <a:r>
              <a:rPr lang="en-US" dirty="0" err="1">
                <a:latin typeface="Arial Black" pitchFamily="34" charset="0"/>
              </a:rPr>
              <a:t>ubungan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Kesesuaian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Penulisan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Resep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dengan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Formularium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Nasional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Terhadap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Mutu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Pelayanan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pada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Pasien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Jaminan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Kesehatan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Nasional</a:t>
            </a:r>
            <a:r>
              <a:rPr lang="en-US" dirty="0">
                <a:latin typeface="Arial Black" pitchFamily="34" charset="0"/>
              </a:rPr>
              <a:t> di </a:t>
            </a:r>
            <a:r>
              <a:rPr lang="en-US" dirty="0" err="1">
                <a:latin typeface="Arial Black" pitchFamily="34" charset="0"/>
              </a:rPr>
              <a:t>Rumah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Sakit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Umum</a:t>
            </a:r>
            <a:r>
              <a:rPr lang="en-US" dirty="0">
                <a:latin typeface="Arial Black" pitchFamily="34" charset="0"/>
              </a:rPr>
              <a:t> di </a:t>
            </a:r>
            <a:r>
              <a:rPr lang="en-US" dirty="0" smtClean="0">
                <a:latin typeface="Arial Black" pitchFamily="34" charset="0"/>
              </a:rPr>
              <a:t>Bandung (</a:t>
            </a:r>
            <a:r>
              <a:rPr lang="en-US" dirty="0" err="1" smtClean="0">
                <a:latin typeface="Arial Black" pitchFamily="34" charset="0"/>
              </a:rPr>
              <a:t>Winda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Ratna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Pratiwi</a:t>
            </a:r>
            <a:r>
              <a:rPr lang="en-US" dirty="0">
                <a:latin typeface="Arial Black" pitchFamily="34" charset="0"/>
              </a:rPr>
              <a:t>, </a:t>
            </a:r>
            <a:r>
              <a:rPr lang="en-US" dirty="0" err="1">
                <a:latin typeface="Arial Black" pitchFamily="34" charset="0"/>
              </a:rPr>
              <a:t>Angga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Prawira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Kautsar</a:t>
            </a:r>
            <a:r>
              <a:rPr lang="en-US" dirty="0">
                <a:latin typeface="Arial Black" pitchFamily="34" charset="0"/>
              </a:rPr>
              <a:t>, </a:t>
            </a:r>
            <a:r>
              <a:rPr lang="en-US" dirty="0" err="1">
                <a:latin typeface="Arial Black" pitchFamily="34" charset="0"/>
              </a:rPr>
              <a:t>Dolih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Gozali</a:t>
            </a:r>
            <a:r>
              <a:rPr lang="en-US" dirty="0" smtClean="0">
                <a:latin typeface="Arial Black" pitchFamily="34" charset="0"/>
              </a:rPr>
              <a:t>. 2017)</a:t>
            </a:r>
            <a:endParaRPr lang="en-US" dirty="0">
              <a:latin typeface="Arial Black" pitchFamily="34" charset="0"/>
              <a:ea typeface="Calibri"/>
              <a:cs typeface="Times New Roman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5540794" y="3162300"/>
            <a:ext cx="650456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2997255">
            <a:off x="7131486" y="4343400"/>
            <a:ext cx="495300" cy="723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685800" y="4644837"/>
            <a:ext cx="6324600" cy="19083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dirty="0">
                <a:latin typeface="Aharoni" pitchFamily="2" charset="-79"/>
                <a:cs typeface="Aharoni" pitchFamily="2" charset="-79"/>
              </a:rPr>
              <a:t>Penelitian resep pasien JKN rawat jalan di Poli Dalam, Jantung, Anak, Kan­dungan, Syaraf, Psikiatri, Ortopedi, Urologi, Poli Kulit dan Kelamin.</a:t>
            </a:r>
            <a:endParaRPr lang="en-US" dirty="0">
              <a:latin typeface="Aharoni" pitchFamily="2" charset="-79"/>
              <a:cs typeface="Aharoni" pitchFamily="2" charset="-79"/>
            </a:endParaRPr>
          </a:p>
          <a:p>
            <a:r>
              <a:rPr lang="id-ID" dirty="0">
                <a:latin typeface="Aharoni" pitchFamily="2" charset="-79"/>
                <a:cs typeface="Aharoni" pitchFamily="2" charset="-79"/>
              </a:rPr>
              <a:t>Hasil analisis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: </a:t>
            </a:r>
            <a:r>
              <a:rPr lang="id-ID" dirty="0">
                <a:latin typeface="Aharoni" pitchFamily="2" charset="-79"/>
                <a:cs typeface="Aharoni" pitchFamily="2" charset="-79"/>
              </a:rPr>
              <a:t>262 resep terdapat 795 obat </a:t>
            </a:r>
            <a:endParaRPr lang="en-US" dirty="0">
              <a:latin typeface="Aharoni" pitchFamily="2" charset="-79"/>
              <a:cs typeface="Aharoni" pitchFamily="2" charset="-79"/>
            </a:endParaRPr>
          </a:p>
          <a:p>
            <a:r>
              <a:rPr lang="id-ID" dirty="0">
                <a:latin typeface="Aharoni" pitchFamily="2" charset="-79"/>
                <a:cs typeface="Aharoni" pitchFamily="2" charset="-79"/>
              </a:rPr>
              <a:t>729 item obat (91,7%) sesua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i</a:t>
            </a:r>
          </a:p>
          <a:p>
            <a:r>
              <a:rPr lang="id-ID" dirty="0">
                <a:latin typeface="Aharoni" pitchFamily="2" charset="-79"/>
                <a:cs typeface="Aharoni" pitchFamily="2" charset="-79"/>
              </a:rPr>
              <a:t> 66 item obat (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8</a:t>
            </a:r>
            <a:r>
              <a:rPr lang="id-ID" dirty="0">
                <a:latin typeface="Aharoni" pitchFamily="2" charset="-79"/>
                <a:cs typeface="Aharoni" pitchFamily="2" charset="-79"/>
              </a:rPr>
              <a:t>,3%) tidak </a:t>
            </a:r>
            <a:r>
              <a:rPr lang="id-ID" dirty="0" smtClean="0">
                <a:latin typeface="Aharoni" pitchFamily="2" charset="-79"/>
                <a:cs typeface="Aharoni" pitchFamily="2" charset="-79"/>
              </a:rPr>
              <a:t>sesuai</a:t>
            </a:r>
            <a:endParaRPr lang="en-US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4" name="Explosion 2 13"/>
          <p:cNvSpPr/>
          <p:nvPr/>
        </p:nvSpPr>
        <p:spPr>
          <a:xfrm>
            <a:off x="7086600" y="4461618"/>
            <a:ext cx="4419599" cy="2282081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Britannic Bold" pitchFamily="34" charset="0"/>
              </a:rPr>
              <a:t>Belum</a:t>
            </a:r>
            <a:r>
              <a:rPr lang="en-US" sz="2000" dirty="0" smtClean="0">
                <a:latin typeface="Britannic Bold" pitchFamily="34" charset="0"/>
              </a:rPr>
              <a:t> 100 % </a:t>
            </a:r>
            <a:r>
              <a:rPr lang="en-US" sz="2000" dirty="0" err="1" smtClean="0">
                <a:latin typeface="Britannic Bold" pitchFamily="34" charset="0"/>
              </a:rPr>
              <a:t>sesuai</a:t>
            </a:r>
            <a:r>
              <a:rPr lang="en-US" sz="2000" dirty="0" smtClean="0">
                <a:latin typeface="Britannic Bold" pitchFamily="34" charset="0"/>
              </a:rPr>
              <a:t> </a:t>
            </a:r>
            <a:r>
              <a:rPr lang="en-US" sz="2000" dirty="0" err="1" smtClean="0">
                <a:latin typeface="Britannic Bold" pitchFamily="34" charset="0"/>
              </a:rPr>
              <a:t>dengan</a:t>
            </a:r>
            <a:r>
              <a:rPr lang="en-US" sz="2000" dirty="0" smtClean="0">
                <a:latin typeface="Britannic Bold" pitchFamily="34" charset="0"/>
              </a:rPr>
              <a:t> FORNAS</a:t>
            </a:r>
            <a:endParaRPr lang="en-US" sz="2000" dirty="0">
              <a:latin typeface="Britann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84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3279247"/>
              </p:ext>
            </p:extLst>
          </p:nvPr>
        </p:nvGraphicFramePr>
        <p:xfrm>
          <a:off x="6629400" y="800094"/>
          <a:ext cx="5295900" cy="58674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0404"/>
                <a:gridCol w="2078946"/>
                <a:gridCol w="714224"/>
                <a:gridCol w="561565"/>
                <a:gridCol w="519598"/>
                <a:gridCol w="561565"/>
                <a:gridCol w="519598"/>
              </a:tblGrid>
              <a:tr h="8735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No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Kelas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Terapi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Jumlah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Obat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effectLst/>
                        </a:rPr>
                        <a:t>Sesuai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%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effectLst/>
                        </a:rPr>
                        <a:t>Tidak</a:t>
                      </a:r>
                      <a:r>
                        <a:rPr lang="en-US" sz="1050" dirty="0">
                          <a:effectLst/>
                        </a:rPr>
                        <a:t> </a:t>
                      </a:r>
                      <a:r>
                        <a:rPr lang="en-US" sz="1050" dirty="0" err="1">
                          <a:effectLst/>
                        </a:rPr>
                        <a:t>Sesuai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%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</a:tr>
              <a:tr h="431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Analgesik, Antipiretik, AINS, Antipiretik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377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274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71,6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29,4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</a:tr>
              <a:tr h="431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Antialergi dan Obat untuk Anafilaksis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</a:tr>
              <a:tr h="2193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Antiepilepsi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</a:tr>
              <a:tr h="2193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Antiinfeksi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91,6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8,4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</a:tr>
              <a:tr h="431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Antimigren dan Antivertigo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</a:tr>
              <a:tr h="431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Antineoplastik, Imunosupresan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18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</a:tr>
              <a:tr h="431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Obat Mempengaruhi Darah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</a:tr>
              <a:tr h="431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Diuretik dan Obat Hipertopfi Prostat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</a:tr>
              <a:tr h="431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Hormon, Obat Endoktrin, Kontrasepsi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</a:tr>
              <a:tr h="2193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Obat Kardiovaskuler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429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429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</a:tr>
              <a:tr h="2193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Obat Topikal untuk Kulit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</a:tr>
              <a:tr h="2193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Psikofarmaka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</a:tr>
              <a:tr h="2193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Obat untuk Saluran Cerna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469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469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</a:tr>
              <a:tr h="2193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Obat untuk Saluran Napas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14,8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85,2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</a:tr>
              <a:tr h="2193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Vitamin dan Mineral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214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99,3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</a:tr>
              <a:tr h="219379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2277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1916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84,1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361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15,9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22" marR="61022" marT="0" marB="0"/>
                </a:tc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74698" y="124148"/>
            <a:ext cx="3387852" cy="925068"/>
          </a:xfrm>
        </p:spPr>
        <p:txBody>
          <a:bodyPr/>
          <a:lstStyle/>
          <a:p>
            <a:r>
              <a:rPr lang="en-US" dirty="0" err="1" smtClean="0"/>
              <a:t>pembahasan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61950" y="1061482"/>
            <a:ext cx="5924550" cy="1264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dirty="0" err="1">
                <a:latin typeface="Arial Black" pitchFamily="34" charset="0"/>
              </a:rPr>
              <a:t>Kesesuaian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Peresepan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 err="1">
                <a:latin typeface="Arial Black" pitchFamily="34" charset="0"/>
              </a:rPr>
              <a:t>Obat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id-ID" dirty="0">
                <a:latin typeface="Arial Black" pitchFamily="34" charset="0"/>
              </a:rPr>
              <a:t>Pasien BPJS Kesehatan dengan Formularium Nasional Di RSD Idaman Kota </a:t>
            </a:r>
            <a:r>
              <a:rPr lang="id-ID" dirty="0" smtClean="0">
                <a:latin typeface="Arial Black" pitchFamily="34" charset="0"/>
              </a:rPr>
              <a:t>Banjarbaru</a:t>
            </a:r>
            <a:r>
              <a:rPr lang="en-US" dirty="0" smtClean="0">
                <a:latin typeface="Arial Black" pitchFamily="34" charset="0"/>
              </a:rPr>
              <a:t> (</a:t>
            </a:r>
            <a:r>
              <a:rPr lang="en-US" dirty="0">
                <a:latin typeface="Arial Black" pitchFamily="34" charset="0"/>
              </a:rPr>
              <a:t>Erna </a:t>
            </a:r>
            <a:r>
              <a:rPr lang="en-US" dirty="0" err="1">
                <a:latin typeface="Arial Black" pitchFamily="34" charset="0"/>
              </a:rPr>
              <a:t>Prihandiwati</a:t>
            </a:r>
            <a:r>
              <a:rPr lang="en-US" dirty="0">
                <a:latin typeface="Arial Black" pitchFamily="34" charset="0"/>
              </a:rPr>
              <a:t>, </a:t>
            </a:r>
            <a:r>
              <a:rPr lang="en-US" dirty="0" err="1">
                <a:latin typeface="Arial Black" pitchFamily="34" charset="0"/>
              </a:rPr>
              <a:t>Hiliyanti</a:t>
            </a:r>
            <a:r>
              <a:rPr lang="en-US" dirty="0">
                <a:latin typeface="Arial Black" pitchFamily="34" charset="0"/>
              </a:rPr>
              <a:t>, </a:t>
            </a:r>
            <a:r>
              <a:rPr lang="en-US" dirty="0" err="1" smtClean="0">
                <a:latin typeface="Arial Black" pitchFamily="34" charset="0"/>
              </a:rPr>
              <a:t>Asny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Waty</a:t>
            </a:r>
            <a:r>
              <a:rPr lang="en-US" dirty="0" smtClean="0">
                <a:latin typeface="Arial Black" pitchFamily="34" charset="0"/>
              </a:rPr>
              <a:t>.  2015)</a:t>
            </a:r>
            <a:endParaRPr lang="en-US" dirty="0">
              <a:latin typeface="Arial Black" pitchFamily="34" charset="0"/>
              <a:ea typeface="Calibri"/>
              <a:cs typeface="Times New Roman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629400" y="217350"/>
            <a:ext cx="54483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Tabel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id-ID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Data </a:t>
            </a:r>
            <a:r>
              <a:rPr kumimoji="0" lang="id-ID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Kesesuaian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P</a:t>
            </a:r>
            <a:r>
              <a:rPr kumimoji="0" lang="id-ID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enulisan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R</a:t>
            </a:r>
            <a:r>
              <a:rPr kumimoji="0" lang="id-ID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esep dengan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F</a:t>
            </a:r>
            <a:r>
              <a:rPr kumimoji="0" lang="id-ID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ormularium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id-ID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asional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 B</a:t>
            </a:r>
            <a:r>
              <a:rPr kumimoji="0" lang="id-ID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erdasarkan kelas terapi di RSUD Banjarbaru 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ritannic Bol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ritannic Bold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6250" y="2397801"/>
            <a:ext cx="5791200" cy="25170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latin typeface="Aharoni" pitchFamily="2" charset="-79"/>
                <a:cs typeface="Aharoni" pitchFamily="2" charset="-79"/>
              </a:rPr>
              <a:t>K</a:t>
            </a:r>
            <a:r>
              <a:rPr lang="en-US" dirty="0" err="1" smtClean="0">
                <a:latin typeface="Aharoni" pitchFamily="2" charset="-79"/>
                <a:cs typeface="Aharoni" pitchFamily="2" charset="-79"/>
              </a:rPr>
              <a:t>esesuaian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peresepan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obat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pasien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BPJS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Kesehatan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dengan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Formularium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Nasional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berdasarkan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kelas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terapi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di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Poliklinik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Penyakit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Dalam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RSUD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Banjarbaru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2015 </a:t>
            </a:r>
            <a:r>
              <a:rPr lang="en-US" dirty="0" err="1" smtClean="0">
                <a:latin typeface="Aharoni" pitchFamily="2" charset="-79"/>
                <a:cs typeface="Aharoni" pitchFamily="2" charset="-79"/>
              </a:rPr>
              <a:t>didapatkan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: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err="1" smtClean="0">
                <a:latin typeface="Aharoni" pitchFamily="2" charset="-79"/>
                <a:cs typeface="Aharoni" pitchFamily="2" charset="-79"/>
              </a:rPr>
              <a:t>jumlah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resep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776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lembar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latin typeface="Aharoni" pitchFamily="2" charset="-79"/>
                <a:cs typeface="Aharoni" pitchFamily="2" charset="-79"/>
              </a:rPr>
              <a:t>resep</a:t>
            </a:r>
            <a:endParaRPr lang="en-US" dirty="0">
              <a:latin typeface="Aharoni" pitchFamily="2" charset="-79"/>
              <a:cs typeface="Aharoni" pitchFamily="2" charset="-79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err="1" smtClean="0">
                <a:latin typeface="Aharoni" pitchFamily="2" charset="-79"/>
                <a:cs typeface="Aharoni" pitchFamily="2" charset="-79"/>
              </a:rPr>
              <a:t>jumlah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item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obat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sebanyak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2277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smtClean="0">
                <a:latin typeface="Aharoni" pitchFamily="2" charset="-79"/>
                <a:cs typeface="Aharoni" pitchFamily="2" charset="-79"/>
              </a:rPr>
              <a:t>1916 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item</a:t>
            </a:r>
            <a:r>
              <a:rPr lang="en-US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obat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(84,1%) yang </a:t>
            </a:r>
            <a:r>
              <a:rPr lang="en-US" dirty="0" err="1" smtClean="0">
                <a:latin typeface="Aharoni" pitchFamily="2" charset="-79"/>
                <a:cs typeface="Aharoni" pitchFamily="2" charset="-79"/>
              </a:rPr>
              <a:t>sesuai</a:t>
            </a:r>
            <a:endParaRPr lang="en-US" dirty="0">
              <a:latin typeface="Aharoni" pitchFamily="2" charset="-79"/>
              <a:cs typeface="Aharoni" pitchFamily="2" charset="-79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smtClean="0">
                <a:latin typeface="Aharoni" pitchFamily="2" charset="-79"/>
                <a:cs typeface="Aharoni" pitchFamily="2" charset="-79"/>
              </a:rPr>
              <a:t>361 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item</a:t>
            </a:r>
            <a:r>
              <a:rPr lang="en-US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obat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(15,9%) yang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tidak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latin typeface="Aharoni" pitchFamily="2" charset="-79"/>
                <a:cs typeface="Aharoni" pitchFamily="2" charset="-79"/>
              </a:rPr>
              <a:t>sesuai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</a:t>
            </a:r>
            <a:endParaRPr lang="en-US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9" name="Explosion 2 8"/>
          <p:cNvSpPr/>
          <p:nvPr/>
        </p:nvSpPr>
        <p:spPr>
          <a:xfrm>
            <a:off x="1200150" y="4991101"/>
            <a:ext cx="4419599" cy="180974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Britannic Bold" pitchFamily="34" charset="0"/>
              </a:rPr>
              <a:t>Belum</a:t>
            </a:r>
            <a:r>
              <a:rPr lang="en-US" sz="2000" dirty="0" smtClean="0">
                <a:latin typeface="Britannic Bold" pitchFamily="34" charset="0"/>
              </a:rPr>
              <a:t> 100 % </a:t>
            </a:r>
            <a:r>
              <a:rPr lang="en-US" sz="2000" dirty="0" err="1" smtClean="0">
                <a:latin typeface="Britannic Bold" pitchFamily="34" charset="0"/>
              </a:rPr>
              <a:t>sesuai</a:t>
            </a:r>
            <a:r>
              <a:rPr lang="en-US" sz="2000" dirty="0" smtClean="0">
                <a:latin typeface="Britannic Bold" pitchFamily="34" charset="0"/>
              </a:rPr>
              <a:t> </a:t>
            </a:r>
            <a:r>
              <a:rPr lang="en-US" sz="2000" dirty="0" err="1" smtClean="0">
                <a:latin typeface="Britannic Bold" pitchFamily="34" charset="0"/>
              </a:rPr>
              <a:t>dengan</a:t>
            </a:r>
            <a:r>
              <a:rPr lang="en-US" sz="2000" dirty="0" smtClean="0">
                <a:latin typeface="Britannic Bold" pitchFamily="34" charset="0"/>
              </a:rPr>
              <a:t> FORNAS</a:t>
            </a:r>
            <a:endParaRPr lang="en-US" sz="2000" dirty="0">
              <a:latin typeface="Britann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95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024" y="29603"/>
            <a:ext cx="3425952" cy="1325118"/>
          </a:xfrm>
        </p:spPr>
        <p:txBody>
          <a:bodyPr/>
          <a:lstStyle/>
          <a:p>
            <a:r>
              <a:rPr lang="en-US" dirty="0" err="1" smtClean="0"/>
              <a:t>pembahasan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0744628"/>
              </p:ext>
            </p:extLst>
          </p:nvPr>
        </p:nvGraphicFramePr>
        <p:xfrm>
          <a:off x="6197600" y="1183858"/>
          <a:ext cx="5765801" cy="44645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6138"/>
                <a:gridCol w="935271"/>
                <a:gridCol w="817724"/>
                <a:gridCol w="853499"/>
                <a:gridCol w="843277"/>
                <a:gridCol w="843277"/>
                <a:gridCol w="766615"/>
              </a:tblGrid>
              <a:tr h="11419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No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Bulan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Jumlah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Obat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Sesuai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%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Tidak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Sesuai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%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67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Januari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72,41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27,58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073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Februari</a:t>
                      </a:r>
                      <a:endParaRPr lang="en-US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79,01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20,99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767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Maret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72,15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44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27,85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767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April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285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71,93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28,07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767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Mei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240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173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72,08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67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27,92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767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Juni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73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60,33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39,67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767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Jumlah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914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650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430,5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264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169,5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754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Rata-rata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152,33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108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71,32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44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28,68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292850" y="440047"/>
            <a:ext cx="54610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Tabel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4</a:t>
            </a:r>
            <a:r>
              <a:rPr kumimoji="0" lang="id-ID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Data </a:t>
            </a:r>
            <a:r>
              <a:rPr kumimoji="0" lang="id-ID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Kesesuaian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P</a:t>
            </a:r>
            <a:r>
              <a:rPr kumimoji="0" lang="id-ID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enulisan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R</a:t>
            </a:r>
            <a:r>
              <a:rPr kumimoji="0" lang="id-ID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esep dengan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F</a:t>
            </a:r>
            <a:r>
              <a:rPr kumimoji="0" lang="id-ID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ormularium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id-ID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asional</a:t>
            </a:r>
            <a:r>
              <a:rPr lang="en-US" dirty="0">
                <a:latin typeface="Britannic Bold" pitchFamily="34" charset="0"/>
                <a:cs typeface="Arial" pitchFamily="34" charset="0"/>
              </a:rPr>
              <a:t> </a:t>
            </a:r>
            <a:r>
              <a:rPr kumimoji="0" lang="id-ID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di Rumah Sakit Karawang</a:t>
            </a:r>
            <a:r>
              <a:rPr kumimoji="0" lang="id-ID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ritannic Bold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ritannic Bold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4350" y="1145761"/>
            <a:ext cx="4876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dirty="0">
                <a:latin typeface="Arial Black" pitchFamily="34" charset="0"/>
              </a:rPr>
              <a:t>Analisis Kesesuaian Penulisan Resep Pasien Jantung Berdasarkan Formularium Nasional dan E-Catalogue Di Rumah Sakit </a:t>
            </a:r>
            <a:r>
              <a:rPr lang="id-ID" dirty="0" smtClean="0">
                <a:latin typeface="Arial Black" pitchFamily="34" charset="0"/>
              </a:rPr>
              <a:t>Karawang</a:t>
            </a:r>
            <a:r>
              <a:rPr lang="en-US" dirty="0" smtClean="0">
                <a:latin typeface="Arial Black" pitchFamily="34" charset="0"/>
              </a:rPr>
              <a:t> (</a:t>
            </a:r>
            <a:r>
              <a:rPr lang="en-US" dirty="0">
                <a:latin typeface="Arial Black" pitchFamily="34" charset="0"/>
              </a:rPr>
              <a:t>Maya </a:t>
            </a:r>
            <a:r>
              <a:rPr lang="en-US" dirty="0" err="1">
                <a:latin typeface="Arial Black" pitchFamily="34" charset="0"/>
              </a:rPr>
              <a:t>Arfania</a:t>
            </a:r>
            <a:r>
              <a:rPr lang="en-US" dirty="0">
                <a:latin typeface="Arial Black" pitchFamily="34" charset="0"/>
              </a:rPr>
              <a:t>, </a:t>
            </a:r>
            <a:r>
              <a:rPr lang="en-US" dirty="0" err="1" smtClean="0">
                <a:latin typeface="Arial Black" pitchFamily="34" charset="0"/>
              </a:rPr>
              <a:t>Ernawati</a:t>
            </a:r>
            <a:r>
              <a:rPr lang="en-US" dirty="0" smtClean="0">
                <a:latin typeface="Arial Black" pitchFamily="34" charset="0"/>
              </a:rPr>
              <a:t>. 2020)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7650" y="2699289"/>
            <a:ext cx="5778500" cy="18727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 smtClean="0">
                <a:latin typeface="Aharoni" pitchFamily="2" charset="-79"/>
                <a:cs typeface="Aharoni" pitchFamily="2" charset="-79"/>
              </a:rPr>
              <a:t>Penulisan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000" dirty="0" err="1">
                <a:latin typeface="Aharoni" pitchFamily="2" charset="-79"/>
                <a:cs typeface="Aharoni" pitchFamily="2" charset="-79"/>
              </a:rPr>
              <a:t>Resep</a:t>
            </a:r>
            <a:r>
              <a:rPr lang="en-US" sz="20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000" dirty="0" err="1">
                <a:latin typeface="Aharoni" pitchFamily="2" charset="-79"/>
                <a:cs typeface="Aharoni" pitchFamily="2" charset="-79"/>
              </a:rPr>
              <a:t>Pasien</a:t>
            </a:r>
            <a:r>
              <a:rPr lang="en-US" sz="20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000" dirty="0" err="1">
                <a:latin typeface="Aharoni" pitchFamily="2" charset="-79"/>
                <a:cs typeface="Aharoni" pitchFamily="2" charset="-79"/>
              </a:rPr>
              <a:t>Jantung</a:t>
            </a:r>
            <a:r>
              <a:rPr lang="en-US" sz="20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000" dirty="0" err="1">
                <a:latin typeface="Aharoni" pitchFamily="2" charset="-79"/>
                <a:cs typeface="Aharoni" pitchFamily="2" charset="-79"/>
              </a:rPr>
              <a:t>terdapat</a:t>
            </a:r>
            <a:r>
              <a:rPr lang="en-US" sz="2000" dirty="0">
                <a:latin typeface="Aharoni" pitchFamily="2" charset="-79"/>
                <a:cs typeface="Aharoni" pitchFamily="2" charset="-79"/>
              </a:rPr>
              <a:t> 202 </a:t>
            </a:r>
            <a:r>
              <a:rPr lang="en-US" sz="2000" dirty="0" err="1">
                <a:latin typeface="Aharoni" pitchFamily="2" charset="-79"/>
                <a:cs typeface="Aharoni" pitchFamily="2" charset="-79"/>
              </a:rPr>
              <a:t>lembar</a:t>
            </a:r>
            <a:r>
              <a:rPr lang="en-US" sz="20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000" dirty="0" err="1">
                <a:latin typeface="Aharoni" pitchFamily="2" charset="-79"/>
                <a:cs typeface="Aharoni" pitchFamily="2" charset="-79"/>
              </a:rPr>
              <a:t>resep</a:t>
            </a:r>
            <a:endParaRPr lang="en-US" sz="2000" dirty="0">
              <a:latin typeface="Aharoni" pitchFamily="2" charset="-79"/>
              <a:cs typeface="Aharoni" pitchFamily="2" charset="-79"/>
            </a:endParaRPr>
          </a:p>
          <a:p>
            <a:r>
              <a:rPr lang="en-US" sz="2000" dirty="0" err="1">
                <a:latin typeface="Aharoni" pitchFamily="2" charset="-79"/>
                <a:cs typeface="Aharoni" pitchFamily="2" charset="-79"/>
              </a:rPr>
              <a:t>jumlah</a:t>
            </a:r>
            <a:r>
              <a:rPr lang="en-US" sz="2000" dirty="0">
                <a:latin typeface="Aharoni" pitchFamily="2" charset="-79"/>
                <a:cs typeface="Aharoni" pitchFamily="2" charset="-79"/>
              </a:rPr>
              <a:t> item </a:t>
            </a:r>
            <a:r>
              <a:rPr lang="en-US" sz="2000" dirty="0" err="1">
                <a:latin typeface="Aharoni" pitchFamily="2" charset="-79"/>
                <a:cs typeface="Aharoni" pitchFamily="2" charset="-79"/>
              </a:rPr>
              <a:t>obat</a:t>
            </a:r>
            <a:r>
              <a:rPr lang="en-US" sz="20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000" dirty="0" err="1" smtClean="0">
                <a:latin typeface="Aharoni" pitchFamily="2" charset="-79"/>
                <a:cs typeface="Aharoni" pitchFamily="2" charset="-79"/>
              </a:rPr>
              <a:t>kardiovaskular</a:t>
            </a:r>
            <a:r>
              <a:rPr lang="en-US" sz="20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914 </a:t>
            </a:r>
            <a:r>
              <a:rPr lang="en-US" sz="2000" dirty="0">
                <a:latin typeface="Aharoni" pitchFamily="2" charset="-79"/>
                <a:cs typeface="Aharoni" pitchFamily="2" charset="-79"/>
              </a:rPr>
              <a:t>item </a:t>
            </a:r>
            <a:r>
              <a:rPr lang="en-US" sz="2000" dirty="0" err="1" smtClean="0">
                <a:latin typeface="Aharoni" pitchFamily="2" charset="-79"/>
                <a:cs typeface="Aharoni" pitchFamily="2" charset="-79"/>
              </a:rPr>
              <a:t>obat</a:t>
            </a:r>
            <a:endParaRPr lang="en-US" sz="2000" dirty="0">
              <a:latin typeface="Aharoni" pitchFamily="2" charset="-79"/>
              <a:cs typeface="Aharoni" pitchFamily="2" charset="-79"/>
            </a:endParaRPr>
          </a:p>
          <a:p>
            <a:r>
              <a:rPr lang="en-US" sz="2000" dirty="0">
                <a:latin typeface="Aharoni" pitchFamily="2" charset="-79"/>
                <a:cs typeface="Aharoni" pitchFamily="2" charset="-79"/>
              </a:rPr>
              <a:t>650 item </a:t>
            </a:r>
            <a:r>
              <a:rPr lang="en-US" sz="2000" dirty="0" err="1">
                <a:latin typeface="Aharoni" pitchFamily="2" charset="-79"/>
                <a:cs typeface="Aharoni" pitchFamily="2" charset="-79"/>
              </a:rPr>
              <a:t>obat</a:t>
            </a:r>
            <a:r>
              <a:rPr lang="en-US" sz="20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000" dirty="0" err="1">
                <a:latin typeface="Aharoni" pitchFamily="2" charset="-79"/>
                <a:cs typeface="Aharoni" pitchFamily="2" charset="-79"/>
              </a:rPr>
              <a:t>sesuai</a:t>
            </a:r>
            <a:r>
              <a:rPr lang="en-US" sz="2000" dirty="0">
                <a:latin typeface="Aharoni" pitchFamily="2" charset="-79"/>
                <a:cs typeface="Aharoni" pitchFamily="2" charset="-79"/>
              </a:rPr>
              <a:t> (71,32%)</a:t>
            </a:r>
          </a:p>
          <a:p>
            <a:r>
              <a:rPr lang="en-US" sz="2000" dirty="0">
                <a:latin typeface="Aharoni" pitchFamily="2" charset="-79"/>
                <a:cs typeface="Aharoni" pitchFamily="2" charset="-79"/>
              </a:rPr>
              <a:t>264 item </a:t>
            </a:r>
            <a:r>
              <a:rPr lang="en-US" sz="2000" dirty="0" err="1">
                <a:latin typeface="Aharoni" pitchFamily="2" charset="-79"/>
                <a:cs typeface="Aharoni" pitchFamily="2" charset="-79"/>
              </a:rPr>
              <a:t>obat</a:t>
            </a:r>
            <a:r>
              <a:rPr lang="en-US" sz="20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000" dirty="0" err="1">
                <a:latin typeface="Aharoni" pitchFamily="2" charset="-79"/>
                <a:cs typeface="Aharoni" pitchFamily="2" charset="-79"/>
              </a:rPr>
              <a:t>tidak</a:t>
            </a:r>
            <a:r>
              <a:rPr lang="en-US" sz="20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000" dirty="0" err="1">
                <a:latin typeface="Aharoni" pitchFamily="2" charset="-79"/>
                <a:cs typeface="Aharoni" pitchFamily="2" charset="-79"/>
              </a:rPr>
              <a:t>sesuai</a:t>
            </a:r>
            <a:r>
              <a:rPr lang="en-US" sz="2000" dirty="0">
                <a:latin typeface="Aharoni" pitchFamily="2" charset="-79"/>
                <a:cs typeface="Aharoni" pitchFamily="2" charset="-79"/>
              </a:rPr>
              <a:t> (28,8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%)</a:t>
            </a:r>
            <a:endParaRPr lang="en-US" sz="20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9" name="Explosion 2 8"/>
          <p:cNvSpPr/>
          <p:nvPr/>
        </p:nvSpPr>
        <p:spPr>
          <a:xfrm>
            <a:off x="1200150" y="4838701"/>
            <a:ext cx="4419599" cy="180974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Britannic Bold" pitchFamily="34" charset="0"/>
              </a:rPr>
              <a:t>Belum</a:t>
            </a:r>
            <a:r>
              <a:rPr lang="en-US" sz="2000" dirty="0" smtClean="0">
                <a:latin typeface="Britannic Bold" pitchFamily="34" charset="0"/>
              </a:rPr>
              <a:t> 100 % </a:t>
            </a:r>
            <a:r>
              <a:rPr lang="en-US" sz="2000" dirty="0" err="1" smtClean="0">
                <a:latin typeface="Britannic Bold" pitchFamily="34" charset="0"/>
              </a:rPr>
              <a:t>sesuai</a:t>
            </a:r>
            <a:r>
              <a:rPr lang="en-US" sz="2000" dirty="0" smtClean="0">
                <a:latin typeface="Britannic Bold" pitchFamily="34" charset="0"/>
              </a:rPr>
              <a:t> </a:t>
            </a:r>
            <a:r>
              <a:rPr lang="en-US" sz="2000" dirty="0" err="1" smtClean="0">
                <a:latin typeface="Britannic Bold" pitchFamily="34" charset="0"/>
              </a:rPr>
              <a:t>dengan</a:t>
            </a:r>
            <a:r>
              <a:rPr lang="en-US" sz="2000" dirty="0" smtClean="0">
                <a:latin typeface="Britannic Bold" pitchFamily="34" charset="0"/>
              </a:rPr>
              <a:t> FORNAS</a:t>
            </a:r>
            <a:endParaRPr lang="en-US" sz="2000" dirty="0">
              <a:latin typeface="Britann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81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8398" y="8382"/>
            <a:ext cx="2435352" cy="1609344"/>
          </a:xfrm>
        </p:spPr>
        <p:txBody>
          <a:bodyPr/>
          <a:lstStyle/>
          <a:p>
            <a:r>
              <a:rPr lang="en-US" dirty="0" err="1" smtClean="0"/>
              <a:t>penutup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245108"/>
            <a:ext cx="10058400" cy="4050792"/>
          </a:xfrm>
        </p:spPr>
        <p:txBody>
          <a:bodyPr>
            <a:noAutofit/>
          </a:bodyPr>
          <a:lstStyle/>
          <a:p>
            <a:pPr algn="just"/>
            <a:r>
              <a:rPr lang="en-US" sz="4000" dirty="0" err="1"/>
              <a:t>K</a:t>
            </a:r>
            <a:r>
              <a:rPr lang="en-US" sz="4000" dirty="0" err="1" smtClean="0"/>
              <a:t>esimpulan</a:t>
            </a:r>
            <a:endParaRPr lang="en-US" sz="4000" dirty="0" smtClean="0"/>
          </a:p>
          <a:p>
            <a:pPr algn="just"/>
            <a:r>
              <a:rPr lang="en-US" sz="2400" dirty="0" err="1" smtClean="0"/>
              <a:t>Kesesuaian</a:t>
            </a:r>
            <a:r>
              <a:rPr lang="en-US" sz="2400" dirty="0" smtClean="0"/>
              <a:t> </a:t>
            </a:r>
            <a:r>
              <a:rPr lang="en-US" sz="2400" dirty="0" err="1"/>
              <a:t>resep</a:t>
            </a:r>
            <a:r>
              <a:rPr lang="en-US" sz="2400" dirty="0"/>
              <a:t> </a:t>
            </a:r>
            <a:r>
              <a:rPr lang="en-US" sz="2400" dirty="0" err="1"/>
              <a:t>pasien</a:t>
            </a:r>
            <a:r>
              <a:rPr lang="en-US" sz="2400" dirty="0"/>
              <a:t> BPJS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Formularium</a:t>
            </a:r>
            <a:r>
              <a:rPr lang="en-US" sz="2400" dirty="0"/>
              <a:t> </a:t>
            </a:r>
            <a:r>
              <a:rPr lang="en-US" sz="2400" dirty="0" err="1"/>
              <a:t>Nasional</a:t>
            </a:r>
            <a:r>
              <a:rPr lang="en-US" sz="2400" dirty="0"/>
              <a:t> di </a:t>
            </a:r>
            <a:r>
              <a:rPr lang="en-US" sz="2400" dirty="0" err="1"/>
              <a:t>beberapa</a:t>
            </a:r>
            <a:r>
              <a:rPr lang="en-US" sz="2400" dirty="0"/>
              <a:t> </a:t>
            </a:r>
            <a:r>
              <a:rPr lang="en-US" sz="2400" dirty="0" err="1"/>
              <a:t>rumah</a:t>
            </a:r>
            <a:r>
              <a:rPr lang="en-US" sz="2400" dirty="0"/>
              <a:t> </a:t>
            </a:r>
            <a:r>
              <a:rPr lang="en-US" sz="2400" dirty="0" err="1"/>
              <a:t>sakit</a:t>
            </a:r>
            <a:r>
              <a:rPr lang="en-US" sz="2400" dirty="0"/>
              <a:t> </a:t>
            </a:r>
            <a:r>
              <a:rPr lang="en-US" sz="2400" dirty="0" err="1"/>
              <a:t>belum</a:t>
            </a:r>
            <a:r>
              <a:rPr lang="en-US" sz="2400" dirty="0"/>
              <a:t> </a:t>
            </a:r>
            <a:r>
              <a:rPr lang="id-ID" sz="2400" dirty="0"/>
              <a:t>100% mengacu pada </a:t>
            </a:r>
            <a:r>
              <a:rPr lang="en-US" sz="2400" dirty="0"/>
              <a:t>F</a:t>
            </a:r>
            <a:r>
              <a:rPr lang="id-ID" sz="2400" dirty="0"/>
              <a:t>ormularium </a:t>
            </a:r>
            <a:r>
              <a:rPr lang="en-US" sz="2400" dirty="0"/>
              <a:t>N</a:t>
            </a:r>
            <a:r>
              <a:rPr lang="id-ID" sz="2400" dirty="0"/>
              <a:t>asional</a:t>
            </a:r>
            <a:r>
              <a:rPr lang="en-US" sz="2400" dirty="0"/>
              <a:t>, </a:t>
            </a:r>
            <a:r>
              <a:rPr lang="en-US" sz="2400" dirty="0" err="1"/>
              <a:t>dimana</a:t>
            </a:r>
            <a:r>
              <a:rPr lang="en-US" sz="2400" dirty="0"/>
              <a:t> </a:t>
            </a:r>
            <a:r>
              <a:rPr lang="en-US" sz="2400" dirty="0" err="1"/>
              <a:t>persentase</a:t>
            </a:r>
            <a:r>
              <a:rPr lang="en-US" sz="2400" dirty="0"/>
              <a:t> </a:t>
            </a:r>
            <a:r>
              <a:rPr lang="en-US" sz="2400" dirty="0" err="1"/>
              <a:t>kesesuaian</a:t>
            </a:r>
            <a:r>
              <a:rPr lang="en-US" sz="2400" dirty="0"/>
              <a:t> </a:t>
            </a:r>
            <a:r>
              <a:rPr lang="en-US" sz="2400" dirty="0" err="1"/>
              <a:t>resep</a:t>
            </a:r>
            <a:r>
              <a:rPr lang="en-US" sz="2400" dirty="0"/>
              <a:t> yang </a:t>
            </a:r>
            <a:r>
              <a:rPr lang="en-US" sz="2400" dirty="0" err="1"/>
              <a:t>diperoleh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masing-masing</a:t>
            </a:r>
            <a:r>
              <a:rPr lang="en-US" sz="2400" dirty="0"/>
              <a:t> </a:t>
            </a:r>
            <a:r>
              <a:rPr lang="en-US" sz="2400" dirty="0" err="1"/>
              <a:t>penelitian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berturut-turut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91,7%, 84,1% </a:t>
            </a:r>
            <a:r>
              <a:rPr lang="en-US" sz="2400" dirty="0" err="1"/>
              <a:t>dan</a:t>
            </a:r>
            <a:r>
              <a:rPr lang="en-US" sz="2400" dirty="0"/>
              <a:t> 71,32%.  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4000" dirty="0" smtClean="0">
                <a:cs typeface="Aharoni" pitchFamily="2" charset="-79"/>
              </a:rPr>
              <a:t>Saran</a:t>
            </a:r>
          </a:p>
          <a:p>
            <a:pPr algn="just"/>
            <a:r>
              <a:rPr lang="en-US" sz="2400" dirty="0" err="1"/>
              <a:t>Perlu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penelitian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tingkat</a:t>
            </a:r>
            <a:r>
              <a:rPr lang="en-US" sz="2400" dirty="0"/>
              <a:t> </a:t>
            </a:r>
            <a:r>
              <a:rPr lang="en-US" sz="2400" dirty="0" err="1"/>
              <a:t>kepuasan</a:t>
            </a:r>
            <a:r>
              <a:rPr lang="en-US" sz="2400" dirty="0"/>
              <a:t> </a:t>
            </a:r>
            <a:r>
              <a:rPr lang="en-US" sz="2400" dirty="0" err="1"/>
              <a:t>pasien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pelayanan</a:t>
            </a:r>
            <a:r>
              <a:rPr lang="en-US" sz="2400" dirty="0"/>
              <a:t> yang </a:t>
            </a:r>
            <a:r>
              <a:rPr lang="en-US" sz="2400" dirty="0" err="1"/>
              <a:t>diberikan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kesehatan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pasien</a:t>
            </a:r>
            <a:r>
              <a:rPr lang="en-US" sz="2400" dirty="0"/>
              <a:t> BPJS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biaya</a:t>
            </a:r>
            <a:r>
              <a:rPr lang="en-US" sz="2400" dirty="0"/>
              <a:t> yang </a:t>
            </a:r>
            <a:r>
              <a:rPr lang="en-US" sz="2400" dirty="0" err="1"/>
              <a:t>dikeluarkan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pasien</a:t>
            </a:r>
            <a:r>
              <a:rPr lang="en-US" sz="2400" dirty="0"/>
              <a:t> BPJS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resep</a:t>
            </a:r>
            <a:r>
              <a:rPr lang="en-US" sz="2400" dirty="0"/>
              <a:t> yang </a:t>
            </a:r>
            <a:r>
              <a:rPr lang="en-US" sz="2400" dirty="0" err="1"/>
              <a:t>dituliskan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Formularium</a:t>
            </a:r>
            <a:r>
              <a:rPr lang="en-US" sz="2400" dirty="0"/>
              <a:t> </a:t>
            </a:r>
            <a:r>
              <a:rPr lang="en-US" sz="2400" dirty="0" err="1"/>
              <a:t>Nasional</a:t>
            </a:r>
            <a:r>
              <a:rPr lang="en-US" sz="2400" dirty="0"/>
              <a:t>.</a:t>
            </a:r>
          </a:p>
          <a:p>
            <a:pPr algn="just"/>
            <a:endParaRPr lang="en-US" sz="24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8630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03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652</TotalTime>
  <Words>1141</Words>
  <Application>Microsoft Office PowerPoint</Application>
  <PresentationFormat>Custom</PresentationFormat>
  <Paragraphs>288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Wood Type</vt:lpstr>
      <vt:lpstr>STUDI LITERATUR IDENTIFIKASI KESESUAIAN RESEP PASIEN BPJS terhadap FORMULARIUM NASIONAL DI RUMAH SAKIT </vt:lpstr>
      <vt:lpstr>PENDAHULUAN</vt:lpstr>
      <vt:lpstr>PENDAHULUAN</vt:lpstr>
      <vt:lpstr>METODE PENELITIAN </vt:lpstr>
      <vt:lpstr>pembahasan</vt:lpstr>
      <vt:lpstr>pembahasan</vt:lpstr>
      <vt:lpstr>pembahasan</vt:lpstr>
      <vt:lpstr>pembahasan</vt:lpstr>
      <vt:lpstr>penutup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 LITERATUR TENTANG IDENTIFIKASI KESESUAIAN RESEP PASIEN BPJS DENGAN FORMULARIUM NASIONAL DI BEBERAPA RUMAH SAKIT DI INDONESIA</dc:title>
  <dc:creator>HP</dc:creator>
  <cp:lastModifiedBy>ismail - [2010]</cp:lastModifiedBy>
  <cp:revision>40</cp:revision>
  <dcterms:created xsi:type="dcterms:W3CDTF">2020-05-08T08:36:34Z</dcterms:created>
  <dcterms:modified xsi:type="dcterms:W3CDTF">2020-07-15T19:30:25Z</dcterms:modified>
</cp:coreProperties>
</file>