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5C52D-2437-4CE7-9749-FA516935999A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7EE2-E36D-4D80-A58F-1F0ACFDBF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280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5C52D-2437-4CE7-9749-FA516935999A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7EE2-E36D-4D80-A58F-1F0ACFDBF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42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5C52D-2437-4CE7-9749-FA516935999A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7EE2-E36D-4D80-A58F-1F0ACFDBF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20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5C52D-2437-4CE7-9749-FA516935999A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7EE2-E36D-4D80-A58F-1F0ACFDBF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672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5C52D-2437-4CE7-9749-FA516935999A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7EE2-E36D-4D80-A58F-1F0ACFDBF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037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5C52D-2437-4CE7-9749-FA516935999A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7EE2-E36D-4D80-A58F-1F0ACFDBF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622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5C52D-2437-4CE7-9749-FA516935999A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7EE2-E36D-4D80-A58F-1F0ACFDBF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122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5C52D-2437-4CE7-9749-FA516935999A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7EE2-E36D-4D80-A58F-1F0ACFDBF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22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5C52D-2437-4CE7-9749-FA516935999A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7EE2-E36D-4D80-A58F-1F0ACFDBF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52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5C52D-2437-4CE7-9749-FA516935999A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7EE2-E36D-4D80-A58F-1F0ACFDBF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44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5C52D-2437-4CE7-9749-FA516935999A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7EE2-E36D-4D80-A58F-1F0ACFDBF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728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5C52D-2437-4CE7-9749-FA516935999A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17EE2-E36D-4D80-A58F-1F0ACFDBF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896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6524" y="399245"/>
            <a:ext cx="9341476" cy="1210614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STUDI LITERATUR GAMBARAN PENGGUNAAN OBAT  ANTIHIPERTENSI DI BEBERAPA  PUSKESMAS DI INDONESI</a:t>
            </a:r>
            <a:r>
              <a:rPr lang="en-US" sz="2400" b="1" dirty="0"/>
              <a:t>A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910004"/>
            <a:ext cx="9144000" cy="1655762"/>
          </a:xfrm>
        </p:spPr>
        <p:txBody>
          <a:bodyPr/>
          <a:lstStyle/>
          <a:p>
            <a:r>
              <a:rPr lang="en-US" dirty="0" smtClean="0"/>
              <a:t>NAMA: DELMI SIMARMATA</a:t>
            </a:r>
          </a:p>
          <a:p>
            <a:r>
              <a:rPr lang="en-US" dirty="0" smtClean="0"/>
              <a:t>RPL.19484015411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274" y="2089944"/>
            <a:ext cx="2339975" cy="233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6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LATAR BELAKANG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 Indonesia </a:t>
            </a:r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penderita</a:t>
            </a:r>
            <a:r>
              <a:rPr lang="en-US" dirty="0"/>
              <a:t> </a:t>
            </a:r>
            <a:r>
              <a:rPr lang="en-US" dirty="0" err="1"/>
              <a:t>hipertensi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32%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2008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kisaran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di </a:t>
            </a:r>
            <a:r>
              <a:rPr lang="en-US" dirty="0" err="1"/>
              <a:t>atas</a:t>
            </a:r>
            <a:r>
              <a:rPr lang="en-US" dirty="0"/>
              <a:t> 25 </a:t>
            </a:r>
            <a:r>
              <a:rPr lang="en-US" dirty="0" err="1"/>
              <a:t>tahun</a:t>
            </a:r>
            <a:endParaRPr lang="en-US" dirty="0" smtClean="0"/>
          </a:p>
          <a:p>
            <a:r>
              <a:rPr lang="en-US" dirty="0" smtClean="0"/>
              <a:t>Di </a:t>
            </a:r>
            <a:r>
              <a:rPr lang="en-US" dirty="0" err="1"/>
              <a:t>Kawasan</a:t>
            </a:r>
            <a:r>
              <a:rPr lang="en-US" dirty="0"/>
              <a:t> Asia, </a:t>
            </a:r>
            <a:r>
              <a:rPr lang="en-US" dirty="0" err="1"/>
              <a:t>penyakit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membunuh</a:t>
            </a:r>
            <a:r>
              <a:rPr lang="en-US" dirty="0"/>
              <a:t> 1,5 </a:t>
            </a:r>
            <a:r>
              <a:rPr lang="en-US" dirty="0" err="1"/>
              <a:t>juta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tahunnya</a:t>
            </a:r>
            <a:r>
              <a:rPr lang="en-US" dirty="0"/>
              <a:t>. </a:t>
            </a:r>
            <a:r>
              <a:rPr lang="en-US" dirty="0" err="1"/>
              <a:t>Khususnya</a:t>
            </a:r>
            <a:r>
              <a:rPr lang="en-US" dirty="0"/>
              <a:t> di Indonesia </a:t>
            </a:r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penderita</a:t>
            </a:r>
            <a:r>
              <a:rPr lang="en-US" dirty="0"/>
              <a:t> </a:t>
            </a:r>
            <a:r>
              <a:rPr lang="en-US" dirty="0" err="1"/>
              <a:t>hipertensi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32%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2008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kisaran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di </a:t>
            </a:r>
            <a:r>
              <a:rPr lang="en-US" dirty="0" err="1"/>
              <a:t>atas</a:t>
            </a:r>
            <a:r>
              <a:rPr lang="en-US" dirty="0"/>
              <a:t> 25 </a:t>
            </a:r>
            <a:r>
              <a:rPr lang="en-US" dirty="0" err="1" smtClean="0"/>
              <a:t>tahun</a:t>
            </a:r>
            <a:endParaRPr lang="en-US" dirty="0" smtClean="0"/>
          </a:p>
          <a:p>
            <a:r>
              <a:rPr lang="en-US" dirty="0" err="1"/>
              <a:t>Pemilihan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yang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untuh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hipertensi</a:t>
            </a:r>
            <a:r>
              <a:rPr lang="en-US" dirty="0"/>
              <a:t> </a:t>
            </a:r>
            <a:r>
              <a:rPr lang="en-US" dirty="0" err="1"/>
              <a:t>sebaiknya</a:t>
            </a:r>
            <a:r>
              <a:rPr lang="en-US" dirty="0"/>
              <a:t> </a:t>
            </a:r>
            <a:r>
              <a:rPr lang="en-US" dirty="0" err="1"/>
              <a:t>menghubungi</a:t>
            </a:r>
            <a:r>
              <a:rPr lang="en-US" dirty="0"/>
              <a:t> </a:t>
            </a:r>
            <a:r>
              <a:rPr lang="en-US" dirty="0" err="1"/>
              <a:t>dokter</a:t>
            </a:r>
            <a:r>
              <a:rPr lang="en-US" dirty="0"/>
              <a:t> yang </a:t>
            </a:r>
            <a:r>
              <a:rPr lang="en-US" dirty="0" err="1"/>
              <a:t>bersangkutan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022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RUMUSAN MASALAH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Latar</a:t>
            </a:r>
            <a:r>
              <a:rPr lang="en-US" dirty="0" smtClean="0"/>
              <a:t> </a:t>
            </a:r>
            <a:r>
              <a:rPr lang="en-US" dirty="0" err="1" smtClean="0"/>
              <a:t>Belakang</a:t>
            </a:r>
            <a:r>
              <a:rPr lang="en-US" dirty="0" smtClean="0"/>
              <a:t> yang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disebutkan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yang </a:t>
            </a:r>
            <a:r>
              <a:rPr lang="en-US" dirty="0" err="1" smtClean="0"/>
              <a:t>dijadikan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pokok</a:t>
            </a:r>
            <a:r>
              <a:rPr lang="en-US" dirty="0" smtClean="0"/>
              <a:t> </a:t>
            </a:r>
            <a:r>
              <a:rPr lang="en-US" dirty="0" err="1" smtClean="0"/>
              <a:t>permasalahan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gambaran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</a:t>
            </a:r>
            <a:r>
              <a:rPr lang="en-US" dirty="0" err="1"/>
              <a:t>antihipertensi</a:t>
            </a:r>
            <a:r>
              <a:rPr lang="en-US" dirty="0"/>
              <a:t> di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puskesmas</a:t>
            </a:r>
            <a:r>
              <a:rPr lang="en-US" dirty="0"/>
              <a:t> di Indonesia</a:t>
            </a:r>
          </a:p>
        </p:txBody>
      </p:sp>
    </p:spTree>
    <p:extLst>
      <p:ext uri="{BB962C8B-B14F-4D97-AF65-F5344CB8AC3E}">
        <p14:creationId xmlns:p14="http://schemas.microsoft.com/office/powerpoint/2010/main" val="162974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TUJUAN PENELITIAN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gambaran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</a:t>
            </a:r>
            <a:r>
              <a:rPr lang="en-US" dirty="0" err="1"/>
              <a:t>antihipertensi</a:t>
            </a:r>
            <a:r>
              <a:rPr lang="en-US" dirty="0"/>
              <a:t> </a:t>
            </a:r>
            <a:r>
              <a:rPr lang="en-US" dirty="0" err="1"/>
              <a:t>dibeberapa</a:t>
            </a:r>
            <a:r>
              <a:rPr lang="en-US" dirty="0"/>
              <a:t> </a:t>
            </a:r>
            <a:r>
              <a:rPr lang="en-US" dirty="0" err="1"/>
              <a:t>puskesmas</a:t>
            </a:r>
            <a:r>
              <a:rPr lang="en-US" dirty="0"/>
              <a:t> di Indonesia.</a:t>
            </a:r>
          </a:p>
        </p:txBody>
      </p:sp>
    </p:spTree>
    <p:extLst>
      <p:ext uri="{BB962C8B-B14F-4D97-AF65-F5344CB8AC3E}">
        <p14:creationId xmlns:p14="http://schemas.microsoft.com/office/powerpoint/2010/main" val="405158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MANFAAT PENELITIAN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Institusi</a:t>
            </a:r>
            <a:r>
              <a:rPr lang="en-US" dirty="0"/>
              <a:t> </a:t>
            </a:r>
            <a:r>
              <a:rPr lang="en-US" dirty="0" err="1"/>
              <a:t>Puskesmas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yang optimal di </a:t>
            </a:r>
            <a:r>
              <a:rPr lang="en-US" dirty="0" err="1"/>
              <a:t>Puskesmas</a:t>
            </a:r>
            <a:r>
              <a:rPr lang="en-US" dirty="0"/>
              <a:t>.</a:t>
            </a:r>
          </a:p>
          <a:p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/>
              <a:t>Sekolah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Samarinda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referensi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peneliti</a:t>
            </a:r>
            <a:r>
              <a:rPr lang="en-US" dirty="0"/>
              <a:t> </a:t>
            </a:r>
            <a:r>
              <a:rPr lang="en-US" dirty="0" err="1"/>
              <a:t>selanjutnya</a:t>
            </a:r>
            <a:r>
              <a:rPr lang="en-US" dirty="0"/>
              <a:t>.</a:t>
            </a:r>
          </a:p>
          <a:p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/>
              <a:t>Peneliti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menambah</a:t>
            </a:r>
            <a:r>
              <a:rPr lang="en-US" dirty="0"/>
              <a:t> </a:t>
            </a:r>
            <a:r>
              <a:rPr lang="en-US" dirty="0" err="1"/>
              <a:t>wawasan</a:t>
            </a:r>
            <a:r>
              <a:rPr lang="en-US" dirty="0"/>
              <a:t> </a:t>
            </a:r>
            <a:r>
              <a:rPr lang="en-US" dirty="0" err="1"/>
              <a:t>peneliti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resiko</a:t>
            </a:r>
            <a:r>
              <a:rPr lang="en-US" dirty="0"/>
              <a:t> </a:t>
            </a:r>
            <a:r>
              <a:rPr lang="en-US" dirty="0" err="1"/>
              <a:t>penyakit</a:t>
            </a:r>
            <a:r>
              <a:rPr lang="en-US" dirty="0"/>
              <a:t> </a:t>
            </a:r>
            <a:r>
              <a:rPr lang="en-US" dirty="0" err="1"/>
              <a:t>hipertensi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410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TINJAUAN PUSTAKA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Pengertian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Puskesmas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err="1"/>
              <a:t>Pusat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menyelenggarakan</a:t>
            </a:r>
            <a:r>
              <a:rPr lang="en-US" dirty="0"/>
              <a:t> </a:t>
            </a:r>
            <a:r>
              <a:rPr lang="en-US" dirty="0" err="1"/>
              <a:t>upaya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paripurna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yang </a:t>
            </a:r>
            <a:r>
              <a:rPr lang="en-US" dirty="0" err="1"/>
              <a:t>meliputi</a:t>
            </a:r>
            <a:r>
              <a:rPr lang="en-US" dirty="0"/>
              <a:t> </a:t>
            </a:r>
            <a:r>
              <a:rPr lang="en-US" dirty="0" err="1"/>
              <a:t>promotif</a:t>
            </a:r>
            <a:r>
              <a:rPr lang="en-US" dirty="0"/>
              <a:t>, </a:t>
            </a:r>
            <a:r>
              <a:rPr lang="en-US" dirty="0" err="1"/>
              <a:t>preventif</a:t>
            </a:r>
            <a:r>
              <a:rPr lang="en-US" dirty="0"/>
              <a:t>, </a:t>
            </a:r>
            <a:r>
              <a:rPr lang="en-US" dirty="0" err="1"/>
              <a:t>kuratif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rehabilitatif</a:t>
            </a:r>
            <a:r>
              <a:rPr lang="en-US" dirty="0"/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Pengertian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Hipertensi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/>
              <a:t>Hipertensi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penyakit</a:t>
            </a:r>
            <a:r>
              <a:rPr lang="en-US" dirty="0"/>
              <a:t> </a:t>
            </a:r>
            <a:r>
              <a:rPr lang="en-US" dirty="0" err="1"/>
              <a:t>darah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tekanan</a:t>
            </a:r>
            <a:r>
              <a:rPr lang="en-US" dirty="0"/>
              <a:t> </a:t>
            </a:r>
            <a:r>
              <a:rPr lang="en-US" dirty="0" err="1"/>
              <a:t>darah</a:t>
            </a:r>
            <a:r>
              <a:rPr lang="en-US" dirty="0"/>
              <a:t> di </a:t>
            </a:r>
            <a:r>
              <a:rPr lang="en-US" dirty="0" err="1"/>
              <a:t>atas</a:t>
            </a:r>
            <a:r>
              <a:rPr lang="en-US" dirty="0"/>
              <a:t> normal yang </a:t>
            </a:r>
            <a:r>
              <a:rPr lang="en-US" dirty="0" err="1"/>
              <a:t>ditunjukkan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sistolik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diatolis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pemeriksaan</a:t>
            </a:r>
            <a:r>
              <a:rPr lang="en-US" dirty="0"/>
              <a:t> </a:t>
            </a:r>
            <a:r>
              <a:rPr lang="en-US" dirty="0" err="1"/>
              <a:t>tensi</a:t>
            </a:r>
            <a:r>
              <a:rPr lang="en-US" dirty="0"/>
              <a:t> </a:t>
            </a:r>
            <a:r>
              <a:rPr lang="en-US" dirty="0" err="1"/>
              <a:t>darah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73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Macam-Macam</a:t>
            </a:r>
            <a:r>
              <a:rPr lang="en-US" b="1" dirty="0"/>
              <a:t> </a:t>
            </a:r>
            <a:r>
              <a:rPr lang="en-US" b="1" dirty="0" err="1"/>
              <a:t>golongan</a:t>
            </a:r>
            <a:r>
              <a:rPr lang="en-US" b="1" dirty="0"/>
              <a:t> </a:t>
            </a:r>
            <a:r>
              <a:rPr lang="en-US" b="1" dirty="0" err="1"/>
              <a:t>obat</a:t>
            </a:r>
            <a:r>
              <a:rPr lang="en-US" b="1" dirty="0"/>
              <a:t> </a:t>
            </a:r>
            <a:r>
              <a:rPr lang="en-US" b="1" dirty="0" err="1"/>
              <a:t>antihipertensi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ACE </a:t>
            </a:r>
            <a:r>
              <a:rPr lang="en-US" dirty="0" smtClean="0"/>
              <a:t>inhibitor</a:t>
            </a:r>
          </a:p>
          <a:p>
            <a:r>
              <a:rPr lang="en-US" i="1" dirty="0"/>
              <a:t>Alpha-2 receptor agonist </a:t>
            </a:r>
            <a:endParaRPr lang="en-US" i="1" dirty="0" smtClean="0"/>
          </a:p>
          <a:p>
            <a:r>
              <a:rPr lang="en-US" i="1" dirty="0"/>
              <a:t>calcium channel blocker </a:t>
            </a:r>
            <a:endParaRPr lang="en-US" i="1" dirty="0" smtClean="0"/>
          </a:p>
          <a:p>
            <a:r>
              <a:rPr lang="en-US" dirty="0" smtClean="0"/>
              <a:t>ARB</a:t>
            </a:r>
          </a:p>
          <a:p>
            <a:r>
              <a:rPr lang="en-US" dirty="0" err="1"/>
              <a:t>Diuretik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9044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Rancangan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literatur</a:t>
            </a:r>
            <a:r>
              <a:rPr lang="en-US" dirty="0"/>
              <a:t>,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mengumpulkan</a:t>
            </a:r>
            <a:r>
              <a:rPr lang="en-US" dirty="0"/>
              <a:t>, </a:t>
            </a:r>
            <a:r>
              <a:rPr lang="en-US" dirty="0" err="1"/>
              <a:t>mempelajari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menelaah</a:t>
            </a:r>
            <a:r>
              <a:rPr lang="en-US" dirty="0"/>
              <a:t> </a:t>
            </a:r>
            <a:r>
              <a:rPr lang="en-US" dirty="0" err="1"/>
              <a:t>buku-buku</a:t>
            </a:r>
            <a:r>
              <a:rPr lang="en-US" dirty="0"/>
              <a:t>, </a:t>
            </a:r>
            <a:r>
              <a:rPr lang="en-US" dirty="0" err="1"/>
              <a:t>majalah</a:t>
            </a:r>
            <a:r>
              <a:rPr lang="en-US" dirty="0"/>
              <a:t> </a:t>
            </a:r>
            <a:r>
              <a:rPr lang="en-US" dirty="0" err="1"/>
              <a:t>ilmiah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dokumen</a:t>
            </a:r>
            <a:r>
              <a:rPr lang="en-US" dirty="0"/>
              <a:t> yang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skripsi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jurnal</a:t>
            </a:r>
            <a:r>
              <a:rPr lang="en-US" dirty="0"/>
              <a:t> </a:t>
            </a:r>
            <a:r>
              <a:rPr lang="en-US" dirty="0" err="1"/>
              <a:t>ilmiah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643621"/>
            <a:ext cx="5183188" cy="3684588"/>
          </a:xfrm>
        </p:spPr>
        <p:txBody>
          <a:bodyPr/>
          <a:lstStyle/>
          <a:p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</a:t>
            </a:r>
            <a:r>
              <a:rPr lang="en-US" dirty="0" err="1"/>
              <a:t>antihipertensi</a:t>
            </a:r>
            <a:r>
              <a:rPr lang="en-US" dirty="0"/>
              <a:t> di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puskesmas</a:t>
            </a:r>
            <a:r>
              <a:rPr lang="en-US" dirty="0"/>
              <a:t> di Indonesia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Puskesmas</a:t>
            </a:r>
            <a:r>
              <a:rPr lang="en-US" dirty="0"/>
              <a:t> </a:t>
            </a:r>
            <a:r>
              <a:rPr lang="en-US" dirty="0" err="1"/>
              <a:t>Marawola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Puskesmas</a:t>
            </a:r>
            <a:r>
              <a:rPr lang="en-US" dirty="0"/>
              <a:t> </a:t>
            </a:r>
            <a:r>
              <a:rPr lang="en-US" dirty="0" err="1"/>
              <a:t>Siantan</a:t>
            </a:r>
            <a:r>
              <a:rPr lang="en-US" dirty="0"/>
              <a:t> </a:t>
            </a:r>
            <a:r>
              <a:rPr lang="en-US" dirty="0" err="1"/>
              <a:t>Hilir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25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Analisis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Data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16339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Analisis</a:t>
            </a:r>
            <a:r>
              <a:rPr lang="en-US" dirty="0"/>
              <a:t> data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deskriptif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gambaran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data-data yang </a:t>
            </a:r>
            <a:r>
              <a:rPr lang="en-US" dirty="0" err="1"/>
              <a:t>terkumpul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91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Jadwal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8109874"/>
              </p:ext>
            </p:extLst>
          </p:nvPr>
        </p:nvGraphicFramePr>
        <p:xfrm>
          <a:off x="2036620" y="1532585"/>
          <a:ext cx="9317181" cy="34412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147019"/>
                <a:gridCol w="3147019"/>
                <a:gridCol w="710318"/>
                <a:gridCol w="507677"/>
                <a:gridCol w="608638"/>
                <a:gridCol w="608638"/>
                <a:gridCol w="587872"/>
              </a:tblGrid>
              <a:tr h="933356">
                <a:tc>
                  <a:txBody>
                    <a:bodyPr/>
                    <a:lstStyle/>
                    <a:p>
                      <a:pPr marL="67945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No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65225"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200" u="sng" dirty="0" err="1">
                          <a:effectLst/>
                        </a:rPr>
                        <a:t>Kegiatan</a:t>
                      </a:r>
                      <a:endParaRPr lang="en-US" sz="1100" u="sng" dirty="0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8110" marR="115570"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Feb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315" marR="107315"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Mar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5570" marR="115570"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Apr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 marR="107315"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Mei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8585" marR="109220"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Jun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</a:tr>
              <a:tr h="318897"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1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Tahap Persiapan Penelitian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</a:tr>
              <a:tr h="577792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ts val="134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a. Penyusunan dan Pengajuan Judul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34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X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34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X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</a:tr>
              <a:tr h="3222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b. Pengajuan Proposal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X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</a:tr>
              <a:tr h="322231">
                <a:tc>
                  <a:txBody>
                    <a:bodyPr/>
                    <a:lstStyle/>
                    <a:p>
                      <a:pPr marL="67945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2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Tahap Pelaksanaan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</a:tr>
              <a:tr h="322231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a. Pengumpulan Literatur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X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</a:tr>
              <a:tr h="3222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b. Analisa Data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X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</a:tr>
              <a:tr h="322231">
                <a:tc>
                  <a:txBody>
                    <a:bodyPr/>
                    <a:lstStyle/>
                    <a:p>
                      <a:pPr marL="67945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3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Tahap Penyusunan Laporan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200" u="sng" dirty="0">
                          <a:effectLst/>
                        </a:rPr>
                        <a:t>X</a:t>
                      </a:r>
                      <a:endParaRPr lang="en-US" sz="1100" u="sng" dirty="0">
                        <a:effectLst/>
                        <a:latin typeface="Palladio Uralic"/>
                        <a:ea typeface="Palladio Uralic"/>
                        <a:cs typeface="Palladio Uralic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834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139" y="2232562"/>
            <a:ext cx="10515600" cy="1325563"/>
          </a:xfrm>
        </p:spPr>
        <p:txBody>
          <a:bodyPr/>
          <a:lstStyle/>
          <a:p>
            <a:pPr algn="ctr"/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Sebelumnya</a:t>
            </a:r>
            <a:endParaRPr lang="en-US" dirty="0"/>
          </a:p>
        </p:txBody>
      </p:sp>
      <p:sp>
        <p:nvSpPr>
          <p:cNvPr id="3" name="Down Arrow 2"/>
          <p:cNvSpPr/>
          <p:nvPr/>
        </p:nvSpPr>
        <p:spPr>
          <a:xfrm>
            <a:off x="4984124" y="3558125"/>
            <a:ext cx="1700011" cy="25850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4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6073070"/>
              </p:ext>
            </p:extLst>
          </p:nvPr>
        </p:nvGraphicFramePr>
        <p:xfrm>
          <a:off x="193183" y="257576"/>
          <a:ext cx="11140224" cy="6400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84719"/>
                <a:gridCol w="2784719"/>
                <a:gridCol w="2784719"/>
                <a:gridCol w="2786067"/>
              </a:tblGrid>
              <a:tr h="109041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400" u="none" dirty="0">
                          <a:effectLst/>
                        </a:rPr>
                        <a:t>Judul</a:t>
                      </a:r>
                      <a:endParaRPr lang="en-US" sz="1400" u="none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27" marR="286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u="none" strike="noStrike" dirty="0" err="1">
                          <a:effectLst/>
                        </a:rPr>
                        <a:t>Pola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penggunaan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obat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Antihipertensi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pada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pasien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hipertensi</a:t>
                      </a:r>
                      <a:r>
                        <a:rPr lang="en-US" sz="1400" u="none" strike="noStrike" dirty="0">
                          <a:effectLst/>
                        </a:rPr>
                        <a:t> di </a:t>
                      </a:r>
                      <a:r>
                        <a:rPr lang="en-US" sz="1400" u="none" strike="noStrike" dirty="0" err="1">
                          <a:effectLst/>
                        </a:rPr>
                        <a:t>instalasi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rawat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jalan</a:t>
                      </a:r>
                      <a:r>
                        <a:rPr lang="en-US" sz="1400" u="none" strike="noStrike" dirty="0">
                          <a:effectLst/>
                        </a:rPr>
                        <a:t> UPT Barong </a:t>
                      </a:r>
                      <a:r>
                        <a:rPr lang="en-US" sz="1400" u="none" strike="noStrike" dirty="0" err="1">
                          <a:effectLst/>
                        </a:rPr>
                        <a:t>Tongkok</a:t>
                      </a:r>
                      <a:endParaRPr lang="en-US" sz="14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627" marR="286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Profil Penggunaan Obat pada pasien Hipertensi di Puskesmas Marawola Periode Januari - Maret 2017</a:t>
                      </a:r>
                      <a:endParaRPr lang="en-US" sz="1400" u="none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627" marR="286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400" u="none">
                          <a:effectLst/>
                        </a:rPr>
                        <a:t>Evaluasi Penggunaan Obat Antihipertensi di Puskesmas Siantan Hilir Kota Pontianak</a:t>
                      </a:r>
                      <a:endParaRPr lang="en-US" sz="1400" u="none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27" marR="28627" marT="0" marB="0"/>
                </a:tc>
              </a:tr>
              <a:tr h="15577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400" u="none">
                          <a:effectLst/>
                        </a:rPr>
                        <a:t>Peneliti</a:t>
                      </a:r>
                      <a:endParaRPr lang="en-US" sz="1400" u="none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27" marR="286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400" u="none">
                          <a:effectLst/>
                        </a:rPr>
                        <a:t>Damayanti, R</a:t>
                      </a:r>
                      <a:endParaRPr lang="en-US" sz="1400" u="none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27" marR="286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400" u="none">
                          <a:effectLst/>
                        </a:rPr>
                        <a:t>Alaydrus, S</a:t>
                      </a:r>
                      <a:endParaRPr lang="en-US" sz="1400" u="none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27" marR="286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400" u="none">
                          <a:effectLst/>
                        </a:rPr>
                        <a:t>Kartika E</a:t>
                      </a:r>
                      <a:endParaRPr lang="en-US" sz="1400" u="none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27" marR="28627" marT="0" marB="0"/>
                </a:tc>
              </a:tr>
              <a:tr h="62309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400" u="none">
                          <a:effectLst/>
                        </a:rPr>
                        <a:t>Lembaga/Nama Jurnal, Tahun</a:t>
                      </a:r>
                      <a:endParaRPr lang="en-US" sz="1400" u="none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27" marR="286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400" u="none">
                          <a:effectLst/>
                        </a:rPr>
                        <a:t>Akademi Farmasi Samarinda, 2018</a:t>
                      </a:r>
                      <a:endParaRPr lang="en-US" sz="1400" u="none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27" marR="286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400" u="none">
                          <a:effectLst/>
                        </a:rPr>
                        <a:t>Jurnal Mandala pharmacon Indonesia, 2017</a:t>
                      </a:r>
                      <a:endParaRPr lang="en-US" sz="1400" u="none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27" marR="286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400" u="none">
                          <a:effectLst/>
                        </a:rPr>
                        <a:t>Fakultas Kedokteran Tanjungpura Pontianak, 2015</a:t>
                      </a:r>
                      <a:endParaRPr lang="en-US" sz="1400" u="none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27" marR="28627" marT="0" marB="0"/>
                </a:tc>
              </a:tr>
              <a:tr h="124618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400" u="none">
                          <a:effectLst/>
                        </a:rPr>
                        <a:t>Tujuan penelitian</a:t>
                      </a:r>
                      <a:endParaRPr lang="en-US" sz="1400" u="none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27" marR="286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400" u="none">
                          <a:effectLst/>
                        </a:rPr>
                        <a:t>Pola penggunaan obat antihipertensi pada pasien hipertensi di instalasi rawat jalan UPT Puskesmas Barong Tongkok </a:t>
                      </a:r>
                      <a:endParaRPr lang="en-US" sz="1400" u="none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27" marR="286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 Untuk mengetahui seberapa besar pola penggunaan obat pada penyakit hipertensi di puskesmas Marawola</a:t>
                      </a:r>
                      <a:endParaRPr lang="en-US" sz="1400" u="none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627" marR="286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400" u="none" dirty="0">
                          <a:effectLst/>
                        </a:rPr>
                        <a:t>Evaluasi Penggunaan Obat Antihipertensi di Puskesmas Siantan Hilir Kota Pontianak</a:t>
                      </a:r>
                      <a:endParaRPr lang="en-US" sz="1400" u="none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27" marR="28627" marT="0" marB="0"/>
                </a:tc>
              </a:tr>
              <a:tr h="31154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400" u="none">
                          <a:effectLst/>
                        </a:rPr>
                        <a:t>Metode</a:t>
                      </a:r>
                      <a:endParaRPr lang="en-US" sz="1400" u="none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27" marR="286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400" u="none">
                          <a:effectLst/>
                        </a:rPr>
                        <a:t>Penelitian deskriptif</a:t>
                      </a:r>
                      <a:endParaRPr lang="en-US" sz="1400" u="none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27" marR="286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400" u="none">
                          <a:effectLst/>
                        </a:rPr>
                        <a:t>Penelitian deskriptif</a:t>
                      </a:r>
                      <a:endParaRPr lang="en-US" sz="1400" u="none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27" marR="286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400" u="none">
                          <a:effectLst/>
                        </a:rPr>
                        <a:t>Penelitia deskriptif</a:t>
                      </a:r>
                      <a:endParaRPr lang="en-US" sz="1400" u="none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27" marR="28627" marT="0" marB="0"/>
                </a:tc>
              </a:tr>
              <a:tr h="249237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400" u="none">
                          <a:effectLst/>
                        </a:rPr>
                        <a:t>Hasil Penelitian</a:t>
                      </a:r>
                      <a:endParaRPr lang="en-US" sz="1400" u="none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27" marR="286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Hasil penelitian yang didapat penderita hipertensi berdasrkan jenis kelamin, penggunaan obat antihipertensi yang sering digunakan, penggunaan obat antihipertensi kombinasi, dan penggunaan obat antihipertensi dengan penyakit penyerta</a:t>
                      </a:r>
                      <a:endParaRPr lang="en-US" sz="1400" u="none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627" marR="286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400" u="none" dirty="0">
                          <a:effectLst/>
                        </a:rPr>
                        <a:t> Hasil penelitian ini menunjukkan penderita penyakit hipertensi berdasarkan jenis kelamin, usia, dan berdasrkan golongan obat hipertensi</a:t>
                      </a:r>
                      <a:endParaRPr lang="en-US" sz="1400" u="none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27" marR="286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u="none" strike="noStrike" dirty="0" err="1">
                          <a:effectLst/>
                        </a:rPr>
                        <a:t>Evaluasi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penggunaan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obat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pada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pasien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hipertensi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berdarkan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pedoman</a:t>
                      </a:r>
                      <a:endParaRPr lang="en-US" sz="14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627" marR="2862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262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Klasifikasi</a:t>
            </a:r>
            <a:r>
              <a:rPr lang="en-US" dirty="0"/>
              <a:t> </a:t>
            </a:r>
            <a:r>
              <a:rPr lang="en-US" dirty="0" err="1"/>
              <a:t>Pasien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8333066"/>
              </p:ext>
            </p:extLst>
          </p:nvPr>
        </p:nvGraphicFramePr>
        <p:xfrm>
          <a:off x="838200" y="1429558"/>
          <a:ext cx="10765667" cy="50742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33473"/>
                <a:gridCol w="1533473"/>
                <a:gridCol w="950579"/>
                <a:gridCol w="766736"/>
                <a:gridCol w="766736"/>
                <a:gridCol w="766736"/>
                <a:gridCol w="888937"/>
                <a:gridCol w="888937"/>
                <a:gridCol w="766736"/>
                <a:gridCol w="951662"/>
                <a:gridCol w="951662"/>
              </a:tblGrid>
              <a:tr h="319203">
                <a:tc rowSpan="2"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Karakteristik Pasien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3291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Puskesmas Barong Tongkok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Puskesmas Marawola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Puskesmas Siantan Hilir Kota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32910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jumlah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%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Total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jumlah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%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Total 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jumlah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%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Total 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</a:tr>
              <a:tr h="632910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Jenis kelamin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Perempuan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140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66,7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206,7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43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45,74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88,74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66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71,74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137,74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</a:tr>
              <a:tr h="6329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Laki-laki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70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33,3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103,3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51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54,26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105,26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26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28,26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54,26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</a:tr>
              <a:tr h="319203">
                <a:tc rowSpan="5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100" u="sng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Umur (th)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12 – 18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4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1,9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5,9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7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7,45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14,45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3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3,26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6,26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</a:tr>
              <a:tr h="31920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26 – 35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13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6, 1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19,1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7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7,45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14,45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5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5,43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10,43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</a:tr>
              <a:tr h="31920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36 – 45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47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22,3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69,3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7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7,45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14,45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10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10,87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20,87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</a:tr>
              <a:tr h="6329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46 – 55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78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37,1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115,1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29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30,85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59,85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23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25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48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</a:tr>
              <a:tr h="6329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56 – 65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44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21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65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18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19,15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37,15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51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55,44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106,44</a:t>
                      </a:r>
                      <a:endParaRPr lang="en-US" sz="1100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939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Penjelasan</a:t>
            </a:r>
            <a:r>
              <a:rPr lang="en-US" dirty="0" smtClean="0"/>
              <a:t> </a:t>
            </a:r>
            <a:r>
              <a:rPr lang="en-US" dirty="0" err="1" smtClean="0"/>
              <a:t>distribusi</a:t>
            </a:r>
            <a:r>
              <a:rPr lang="en-US" dirty="0" smtClean="0"/>
              <a:t> </a:t>
            </a:r>
            <a:r>
              <a:rPr lang="en-US" dirty="0" err="1" smtClean="0"/>
              <a:t>klasifikasi</a:t>
            </a:r>
            <a:r>
              <a:rPr lang="en-US" dirty="0" smtClean="0"/>
              <a:t> </a:t>
            </a:r>
            <a:r>
              <a:rPr lang="en-US" dirty="0" err="1" smtClean="0"/>
              <a:t>pasien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tabel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menunjukkan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bahwa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penyakit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hipertensi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puskesmas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barong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tongkok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terbanyak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berjenis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kelamin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perempuan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Penyebab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lain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perempuan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rentan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terkena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hipertensi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kehilangannya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sedikit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demi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sedikit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hormon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estrogen yang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biasa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disebut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premonopause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umumnya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terjadi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perempuan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sedangkan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puskesmas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marawola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paling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rentan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terkena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penyakit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hipertensi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perempuan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puskesmas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siantan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hilir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hipertensi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sering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terjadi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perempuan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berusia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lanjut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berkurangnya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kuantitas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hormon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estrogen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menopause yang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memegang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peranan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penting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resiko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menyebabkan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hipertensi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184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Distribusi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jenis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regimen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penggunaan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Antihipertensi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7789379"/>
              </p:ext>
            </p:extLst>
          </p:nvPr>
        </p:nvGraphicFramePr>
        <p:xfrm>
          <a:off x="1133342" y="1893195"/>
          <a:ext cx="9749305" cy="44689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36430"/>
                <a:gridCol w="2437625"/>
                <a:gridCol w="2437625"/>
                <a:gridCol w="2437625"/>
              </a:tblGrid>
              <a:tr h="8544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Nama Puskesmas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Jenis Regimen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Frekuensi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Presentase (%)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54446"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Puskesmas Barong Tongkok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Kombinasi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9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073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100 %</a:t>
                      </a:r>
                      <a:endParaRPr lang="en-US" sz="1100" u="none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528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Tunggal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184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073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100 %</a:t>
                      </a:r>
                      <a:endParaRPr lang="en-US" sz="1100" u="none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54446"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Puskesmas Siantan Hilir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Kombinasi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25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27,17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100" u="none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528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Tunggal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67</a:t>
                      </a:r>
                      <a:endParaRPr lang="en-US" sz="1100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72,83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100" u="none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2817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Penjelasan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regimen </a:t>
            </a:r>
            <a:r>
              <a:rPr lang="en-US" dirty="0" err="1" smtClean="0"/>
              <a:t>penggunaan</a:t>
            </a:r>
            <a:r>
              <a:rPr lang="en-US" dirty="0" smtClean="0"/>
              <a:t> </a:t>
            </a:r>
            <a:r>
              <a:rPr lang="en-US" dirty="0" err="1" smtClean="0"/>
              <a:t>antihipertensi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tabel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kejadian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hipertensi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jenis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regimen di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Puskesmas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Siantan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Hilir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Pontianak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periode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Januari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Desember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2015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responden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hipertensi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memperoleh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pengobatan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tunggal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72,83%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sedangkan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pengobatan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kombinasi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27,17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Sedangkan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Penggunaan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antihipertensi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UPT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Puskesmas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Barong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tongkok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tunggal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banyak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Kombinasi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marawola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regimen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penggunaan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hipertensi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624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850</Words>
  <Application>Microsoft Office PowerPoint</Application>
  <PresentationFormat>Widescreen</PresentationFormat>
  <Paragraphs>225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Palladio Uralic</vt:lpstr>
      <vt:lpstr>Times New Roman</vt:lpstr>
      <vt:lpstr>Office Theme</vt:lpstr>
      <vt:lpstr>STUDI LITERATUR GAMBARAN PENGGUNAAN OBAT  ANTIHIPERTENSI DI BEBERAPA  PUSKESMAS DI INDONESIA</vt:lpstr>
      <vt:lpstr>LATAR BELAKANG</vt:lpstr>
      <vt:lpstr>RUMUSAN MASALAH</vt:lpstr>
      <vt:lpstr>TUJUAN PENELITIAN</vt:lpstr>
      <vt:lpstr>MANFAAT PENELITIAN</vt:lpstr>
      <vt:lpstr>TINJAUAN PUSTAKA</vt:lpstr>
      <vt:lpstr>Macam-Macam golongan obat antihipertensi</vt:lpstr>
      <vt:lpstr>Metode Penelitian</vt:lpstr>
      <vt:lpstr>Analisis Data</vt:lpstr>
      <vt:lpstr>Jadwal Penelitian </vt:lpstr>
      <vt:lpstr>Hasil Penelitian Sebelumnya</vt:lpstr>
      <vt:lpstr>PowerPoint Presentation</vt:lpstr>
      <vt:lpstr>Distribusi Klasifikasi Pasien</vt:lpstr>
      <vt:lpstr>Penjelasan distribusi klasifikasi pasien</vt:lpstr>
      <vt:lpstr>Distribusi jenis regimen penggunaan Antihipertensi</vt:lpstr>
      <vt:lpstr>Penjelasan jenis regimen penggunaan antihipertensi </vt:lpstr>
    </vt:vector>
  </TitlesOfParts>
  <Company>j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 LITERATUR GAMBARAN PENGGUNAAN OBAT  ANTIHIPERTENSI DI BEBERAPA  PUSKESMAS DI INDONESIA</dc:title>
  <dc:creator>USER</dc:creator>
  <cp:lastModifiedBy>USER</cp:lastModifiedBy>
  <cp:revision>19</cp:revision>
  <dcterms:created xsi:type="dcterms:W3CDTF">2020-05-09T10:18:38Z</dcterms:created>
  <dcterms:modified xsi:type="dcterms:W3CDTF">2020-07-15T13:58:10Z</dcterms:modified>
</cp:coreProperties>
</file>