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76" r:id="rId4"/>
    <p:sldId id="295" r:id="rId5"/>
    <p:sldId id="274" r:id="rId6"/>
    <p:sldId id="296" r:id="rId7"/>
    <p:sldId id="297" r:id="rId8"/>
    <p:sldId id="298" r:id="rId9"/>
    <p:sldId id="299" r:id="rId10"/>
    <p:sldId id="300" r:id="rId11"/>
    <p:sldId id="275" r:id="rId12"/>
    <p:sldId id="26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xmlns="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2D2D"/>
    <a:srgbClr val="D6E62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858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2020/7/11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z="1200" smtClean="0">
                <a:sym typeface="+mn-ea"/>
              </a:rPr>
              <a:t>Click to edit Master text style</a:t>
            </a:r>
            <a:endParaRPr lang="zh-CN" altLang="en-US" sz="1200" smtClean="0"/>
          </a:p>
          <a:p>
            <a:pPr lvl="1"/>
            <a:r>
              <a:rPr lang="zh-CN" altLang="en-US" sz="1200" smtClean="0">
                <a:sym typeface="+mn-ea"/>
              </a:rPr>
              <a:t>Second level</a:t>
            </a:r>
            <a:endParaRPr lang="zh-CN" altLang="en-US" sz="1200" smtClean="0"/>
          </a:p>
          <a:p>
            <a:pPr lvl="2"/>
            <a:r>
              <a:rPr lang="zh-CN" altLang="en-US" sz="1200" smtClean="0">
                <a:sym typeface="+mn-ea"/>
              </a:rPr>
              <a:t>Third level</a:t>
            </a:r>
            <a:endParaRPr lang="zh-CN" altLang="en-US" sz="1200" smtClean="0"/>
          </a:p>
          <a:p>
            <a:pPr lvl="3"/>
            <a:r>
              <a:rPr lang="zh-CN" altLang="en-US" sz="1200" smtClean="0">
                <a:sym typeface="+mn-ea"/>
              </a:rPr>
              <a:t>Fourth level</a:t>
            </a:r>
            <a:endParaRPr lang="zh-CN" altLang="en-US" sz="1200" smtClean="0"/>
          </a:p>
          <a:p>
            <a:pPr lvl="4"/>
            <a:r>
              <a:rPr lang="zh-CN" altLang="en-US" sz="1200" smtClean="0">
                <a:sym typeface="+mn-ea"/>
              </a:rPr>
              <a:t>Fifth level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5840" y="365125"/>
            <a:ext cx="8869680" cy="671195"/>
          </a:xfrm>
        </p:spPr>
        <p:txBody>
          <a:bodyPr/>
          <a:lstStyle>
            <a:lvl1pPr>
              <a:defRPr b="1">
                <a:solidFill>
                  <a:srgbClr val="332D2D"/>
                </a:solidFill>
              </a:defRPr>
            </a:lvl1pPr>
          </a:lstStyle>
          <a:p>
            <a:r>
              <a:rPr lang="zh-CN" altLang="en-US" smtClean="0"/>
              <a:t>Click to edit Master title style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pPr/>
              <a:t>2020/7/11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Click to edit Master title style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Second level</a:t>
            </a:r>
          </a:p>
          <a:p>
            <a:pPr lvl="2"/>
            <a:r>
              <a:rPr lang="zh-CN" altLang="en-US" smtClean="0"/>
              <a:t>Third level</a:t>
            </a:r>
          </a:p>
          <a:p>
            <a:pPr lvl="3"/>
            <a:r>
              <a:rPr lang="zh-CN" altLang="en-US" smtClean="0"/>
              <a:t>Fourth level</a:t>
            </a:r>
          </a:p>
          <a:p>
            <a:pPr lvl="4"/>
            <a:r>
              <a:rPr lang="zh-CN" altLang="en-US" smtClean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11BBB-1695-42D8-9491-D28DC7CFDEA6}" type="datetimeFigureOut">
              <a:rPr lang="zh-CN" altLang="en-US" smtClean="0"/>
              <a:pPr/>
              <a:t>2020/7/11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532C-EE3F-40F0-86BE-983BA5E62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269775" y="4282339"/>
            <a:ext cx="2973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/>
              <a:t>EKO SANDI BAGUS IR</a:t>
            </a:r>
            <a:endParaRPr lang="en-US" altLang="zh-CN" sz="2000" b="1" dirty="0"/>
          </a:p>
          <a:p>
            <a:pPr algn="ctr"/>
            <a:r>
              <a:rPr lang="en-US" sz="2000" b="1" dirty="0" smtClean="0"/>
              <a:t>19484015384</a:t>
            </a:r>
            <a:endParaRPr lang="en-US" sz="2000" dirty="0" smtClean="0"/>
          </a:p>
        </p:txBody>
      </p:sp>
      <p:sp>
        <p:nvSpPr>
          <p:cNvPr id="4" name="Text Placeholder 24"/>
          <p:cNvSpPr txBox="1"/>
          <p:nvPr/>
        </p:nvSpPr>
        <p:spPr>
          <a:xfrm>
            <a:off x="3286760" y="5748655"/>
            <a:ext cx="7639685" cy="7772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dirty="0">
              <a:ln>
                <a:solidFill>
                  <a:srgbClr val="332D2D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gnika Negative" pitchFamily="2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49885" y="186690"/>
            <a:ext cx="11842115" cy="1390650"/>
          </a:xfrm>
          <a:prstGeom prst="roundRect">
            <a:avLst>
              <a:gd name="adj" fmla="val 50000"/>
            </a:avLst>
          </a:prstGeom>
          <a:solidFill>
            <a:srgbClr val="D6E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altLang="zh-CN" sz="3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</a:pPr>
            <a:endParaRPr lang="en-US" altLang="zh-CN" sz="3200" b="1" dirty="0">
              <a:solidFill>
                <a:srgbClr val="332D2D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104" name="Content Placeholder 4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693" y="1953397"/>
            <a:ext cx="2344737" cy="2328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2085430" y="5545455"/>
            <a:ext cx="7930515" cy="9105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DOSEN PEMBIMBING I : apt.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Siti</a:t>
            </a:r>
            <a:r>
              <a:rPr lang="en-US" sz="2000" b="1" u="sng" dirty="0" smtClean="0">
                <a:solidFill>
                  <a:schemeClr val="tx1"/>
                </a:solidFill>
              </a:rPr>
              <a:t>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Jubaidah</a:t>
            </a:r>
            <a:r>
              <a:rPr lang="en-US" sz="2000" b="1" u="sng" dirty="0" smtClean="0">
                <a:solidFill>
                  <a:schemeClr val="tx1"/>
                </a:solidFill>
              </a:rPr>
              <a:t>,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S.Far.,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M.Pd</a:t>
            </a:r>
            <a:endParaRPr lang="en-US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DOSEN PEMBIMBING 2: apt.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Husnul</a:t>
            </a:r>
            <a:r>
              <a:rPr lang="en-US" sz="2000" b="1" u="sng" dirty="0" smtClean="0">
                <a:solidFill>
                  <a:schemeClr val="tx1"/>
                </a:solidFill>
              </a:rPr>
              <a:t>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Warnida</a:t>
            </a:r>
            <a:r>
              <a:rPr lang="en-US" sz="2000" b="1" u="sng" dirty="0" smtClean="0">
                <a:solidFill>
                  <a:schemeClr val="tx1"/>
                </a:solidFill>
              </a:rPr>
              <a:t>,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M.Si</a:t>
            </a:r>
            <a:r>
              <a:rPr lang="en-US" sz="2000" b="1" u="sng" dirty="0" smtClean="0">
                <a:solidFill>
                  <a:schemeClr val="tx1"/>
                </a:solidFill>
              </a:rPr>
              <a:t>.</a:t>
            </a:r>
            <a:endParaRPr lang="en-US" sz="2000" dirty="0" smtClean="0"/>
          </a:p>
          <a:p>
            <a:pPr marL="0" indent="0">
              <a:buNone/>
            </a:pPr>
            <a:endParaRPr lang="en-US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960120" y="348615"/>
            <a:ext cx="101981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200" b="1" dirty="0">
                <a:ln/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STUDI LITERATUR AKTIVITAS ANTIOKSIDAN</a:t>
            </a:r>
            <a:endParaRPr lang="en-US" altLang="zh-CN" sz="3200" b="1" dirty="0">
              <a:ln/>
              <a:solidFill>
                <a:schemeClr val="bg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zh-CN" sz="3200" b="1" dirty="0">
                <a:ln/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EKSTRAK BUAH ARA (</a:t>
            </a:r>
            <a:r>
              <a:rPr lang="en-US" altLang="zh-CN" sz="3200" b="1" i="1" dirty="0">
                <a:ln/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FICUS RACEMOSA</a:t>
            </a:r>
            <a:r>
              <a:rPr lang="en-US" altLang="zh-CN" sz="3200" b="1" dirty="0">
                <a:ln/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 L.)</a:t>
            </a:r>
          </a:p>
        </p:txBody>
      </p:sp>
      <p:sp>
        <p:nvSpPr>
          <p:cNvPr id="8" name="圆角矩形 4"/>
          <p:cNvSpPr/>
          <p:nvPr/>
        </p:nvSpPr>
        <p:spPr>
          <a:xfrm>
            <a:off x="386715" y="171450"/>
            <a:ext cx="11842115" cy="1390650"/>
          </a:xfrm>
          <a:prstGeom prst="roundRect">
            <a:avLst>
              <a:gd name="adj" fmla="val 50000"/>
            </a:avLst>
          </a:prstGeom>
          <a:solidFill>
            <a:srgbClr val="D6E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altLang="zh-CN" sz="3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</a:pPr>
            <a:endParaRPr lang="en-US" altLang="zh-CN" sz="3200" b="1" dirty="0">
              <a:solidFill>
                <a:srgbClr val="332D2D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996950" y="333375"/>
            <a:ext cx="10198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GAMBARAN WAKTU TUNGGU PELAYANAN RESEP DI BEBERAPA RUMAH SAKIT</a:t>
            </a:r>
            <a:endParaRPr lang="en-US" altLang="zh-CN" sz="3200" b="1" dirty="0">
              <a:solidFill>
                <a:srgbClr val="FF0000"/>
              </a:solidFill>
              <a:effectLst/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745029" cy="6858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69602" y="0"/>
            <a:ext cx="5631815" cy="103632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rgbClr val="332D2D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7197" y="0"/>
            <a:ext cx="50120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zh-CN" sz="4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LATAR BELAKANG</a:t>
            </a:r>
          </a:p>
        </p:txBody>
      </p:sp>
      <p:sp>
        <p:nvSpPr>
          <p:cNvPr id="13" name="Pentagon 12"/>
          <p:cNvSpPr/>
          <p:nvPr/>
        </p:nvSpPr>
        <p:spPr>
          <a:xfrm>
            <a:off x="1277257" y="1465943"/>
            <a:ext cx="9869714" cy="914400"/>
          </a:xfrm>
          <a:prstGeom prst="homePlate">
            <a:avLst/>
          </a:prstGeom>
          <a:solidFill>
            <a:schemeClr val="accent5">
              <a:lumMod val="75000"/>
              <a:lumOff val="2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Waktu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tunggu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pelayanan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resep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menjadi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salah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satu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standar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minimal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pelayanan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farmasi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di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rumah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sakit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1364343" y="2743200"/>
            <a:ext cx="9884228" cy="957943"/>
          </a:xfrm>
          <a:prstGeom prst="homePlate">
            <a:avLst/>
          </a:prstGeom>
          <a:solidFill>
            <a:schemeClr val="accent5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kepmenkes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 RI </a:t>
            </a:r>
            <a:r>
              <a:rPr lang="en-US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nomor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 129 </a:t>
            </a:r>
            <a:r>
              <a:rPr lang="en-US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tahun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 2008 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277257" y="4064000"/>
            <a:ext cx="9724572" cy="1132114"/>
          </a:xfrm>
          <a:prstGeom prst="homePlate">
            <a:avLst/>
          </a:prstGeom>
          <a:solidFill>
            <a:schemeClr val="accent5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Masih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menjadi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masalah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yang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sering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menimbulkan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keluhan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dari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pasien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di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beberapa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fasilitas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kesehatan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Arial Rounded MT Bold" pitchFamily="34" charset="0"/>
              </a:rPr>
              <a:t>terutama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RS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20" y="17145"/>
            <a:ext cx="3265805" cy="399415"/>
          </a:xfrm>
        </p:spPr>
        <p:txBody>
          <a:bodyPr>
            <a:noAutofit/>
          </a:bodyPr>
          <a:lstStyle/>
          <a:p>
            <a:r>
              <a:rPr lang="en-US" altLang="id-ID" sz="2000" dirty="0"/>
              <a:t>STUDI LITERATUR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15631" y="0"/>
            <a:ext cx="7294880" cy="1427480"/>
            <a:chOff x="1639577" y="3065203"/>
            <a:chExt cx="3698415" cy="1307623"/>
          </a:xfrm>
        </p:grpSpPr>
        <p:sp>
          <p:nvSpPr>
            <p:cNvPr id="10" name="Freeform 9"/>
            <p:cNvSpPr/>
            <p:nvPr/>
          </p:nvSpPr>
          <p:spPr bwMode="auto">
            <a:xfrm>
              <a:off x="1639577" y="3065203"/>
              <a:ext cx="1849208" cy="1307623"/>
            </a:xfrm>
            <a:custGeom>
              <a:avLst/>
              <a:gdLst>
                <a:gd name="T0" fmla="*/ 0 w 83"/>
                <a:gd name="T1" fmla="*/ 20 h 49"/>
                <a:gd name="T2" fmla="*/ 83 w 83"/>
                <a:gd name="T3" fmla="*/ 0 h 49"/>
                <a:gd name="T4" fmla="*/ 83 w 83"/>
                <a:gd name="T5" fmla="*/ 49 h 49"/>
                <a:gd name="T6" fmla="*/ 0 w 83"/>
                <a:gd name="T7" fmla="*/ 49 h 49"/>
                <a:gd name="T8" fmla="*/ 0 w 83"/>
                <a:gd name="T9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9">
                  <a:moveTo>
                    <a:pt x="0" y="20"/>
                  </a:moveTo>
                  <a:cubicBezTo>
                    <a:pt x="28" y="14"/>
                    <a:pt x="56" y="7"/>
                    <a:pt x="83" y="0"/>
                  </a:cubicBezTo>
                  <a:cubicBezTo>
                    <a:pt x="83" y="17"/>
                    <a:pt x="83" y="33"/>
                    <a:pt x="83" y="49"/>
                  </a:cubicBezTo>
                  <a:cubicBezTo>
                    <a:pt x="56" y="49"/>
                    <a:pt x="28" y="49"/>
                    <a:pt x="0" y="49"/>
                  </a:cubicBezTo>
                  <a:cubicBezTo>
                    <a:pt x="0" y="40"/>
                    <a:pt x="0" y="30"/>
                    <a:pt x="0" y="2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3488784" y="3065203"/>
              <a:ext cx="1849208" cy="1307623"/>
            </a:xfrm>
            <a:custGeom>
              <a:avLst/>
              <a:gdLst>
                <a:gd name="T0" fmla="*/ 83 w 83"/>
                <a:gd name="T1" fmla="*/ 20 h 49"/>
                <a:gd name="T2" fmla="*/ 0 w 83"/>
                <a:gd name="T3" fmla="*/ 0 h 49"/>
                <a:gd name="T4" fmla="*/ 0 w 83"/>
                <a:gd name="T5" fmla="*/ 49 h 49"/>
                <a:gd name="T6" fmla="*/ 83 w 83"/>
                <a:gd name="T7" fmla="*/ 49 h 49"/>
                <a:gd name="T8" fmla="*/ 83 w 83"/>
                <a:gd name="T9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9">
                  <a:moveTo>
                    <a:pt x="83" y="20"/>
                  </a:moveTo>
                  <a:cubicBezTo>
                    <a:pt x="56" y="14"/>
                    <a:pt x="28" y="7"/>
                    <a:pt x="0" y="0"/>
                  </a:cubicBezTo>
                  <a:cubicBezTo>
                    <a:pt x="0" y="17"/>
                    <a:pt x="0" y="33"/>
                    <a:pt x="0" y="49"/>
                  </a:cubicBezTo>
                  <a:cubicBezTo>
                    <a:pt x="28" y="49"/>
                    <a:pt x="56" y="49"/>
                    <a:pt x="83" y="49"/>
                  </a:cubicBezTo>
                  <a:cubicBezTo>
                    <a:pt x="83" y="40"/>
                    <a:pt x="83" y="30"/>
                    <a:pt x="83" y="2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48659" y="1427662"/>
            <a:ext cx="8083912" cy="1838052"/>
            <a:chOff x="1261961" y="3786878"/>
            <a:chExt cx="4456423" cy="1334106"/>
          </a:xfrm>
        </p:grpSpPr>
        <p:sp>
          <p:nvSpPr>
            <p:cNvPr id="13" name="Freeform 11"/>
            <p:cNvSpPr/>
            <p:nvPr/>
          </p:nvSpPr>
          <p:spPr bwMode="auto">
            <a:xfrm>
              <a:off x="1261961" y="3786878"/>
              <a:ext cx="2226823" cy="1334106"/>
            </a:xfrm>
            <a:custGeom>
              <a:avLst/>
              <a:gdLst>
                <a:gd name="T0" fmla="*/ 0 w 100"/>
                <a:gd name="T1" fmla="*/ 20 h 50"/>
                <a:gd name="T2" fmla="*/ 100 w 100"/>
                <a:gd name="T3" fmla="*/ 0 h 50"/>
                <a:gd name="T4" fmla="*/ 100 w 100"/>
                <a:gd name="T5" fmla="*/ 50 h 50"/>
                <a:gd name="T6" fmla="*/ 0 w 100"/>
                <a:gd name="T7" fmla="*/ 50 h 50"/>
                <a:gd name="T8" fmla="*/ 0 w 100"/>
                <a:gd name="T9" fmla="*/ 2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0">
                  <a:moveTo>
                    <a:pt x="0" y="20"/>
                  </a:moveTo>
                  <a:cubicBezTo>
                    <a:pt x="34" y="13"/>
                    <a:pt x="67" y="7"/>
                    <a:pt x="100" y="0"/>
                  </a:cubicBezTo>
                  <a:cubicBezTo>
                    <a:pt x="100" y="16"/>
                    <a:pt x="100" y="33"/>
                    <a:pt x="100" y="50"/>
                  </a:cubicBezTo>
                  <a:cubicBezTo>
                    <a:pt x="67" y="50"/>
                    <a:pt x="34" y="50"/>
                    <a:pt x="0" y="50"/>
                  </a:cubicBezTo>
                  <a:cubicBezTo>
                    <a:pt x="0" y="40"/>
                    <a:pt x="0" y="30"/>
                    <a:pt x="0" y="20"/>
                  </a:cubicBez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3488784" y="3786878"/>
              <a:ext cx="2229600" cy="1334106"/>
            </a:xfrm>
            <a:custGeom>
              <a:avLst/>
              <a:gdLst>
                <a:gd name="T0" fmla="*/ 100 w 100"/>
                <a:gd name="T1" fmla="*/ 20 h 50"/>
                <a:gd name="T2" fmla="*/ 0 w 100"/>
                <a:gd name="T3" fmla="*/ 0 h 50"/>
                <a:gd name="T4" fmla="*/ 0 w 100"/>
                <a:gd name="T5" fmla="*/ 50 h 50"/>
                <a:gd name="T6" fmla="*/ 100 w 100"/>
                <a:gd name="T7" fmla="*/ 50 h 50"/>
                <a:gd name="T8" fmla="*/ 100 w 100"/>
                <a:gd name="T9" fmla="*/ 2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0">
                  <a:moveTo>
                    <a:pt x="100" y="20"/>
                  </a:moveTo>
                  <a:cubicBezTo>
                    <a:pt x="67" y="13"/>
                    <a:pt x="33" y="7"/>
                    <a:pt x="0" y="0"/>
                  </a:cubicBezTo>
                  <a:cubicBezTo>
                    <a:pt x="0" y="16"/>
                    <a:pt x="0" y="33"/>
                    <a:pt x="0" y="50"/>
                  </a:cubicBezTo>
                  <a:cubicBezTo>
                    <a:pt x="33" y="50"/>
                    <a:pt x="67" y="50"/>
                    <a:pt x="100" y="50"/>
                  </a:cubicBezTo>
                  <a:cubicBezTo>
                    <a:pt x="100" y="40"/>
                    <a:pt x="100" y="30"/>
                    <a:pt x="100" y="20"/>
                  </a:cubicBez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750150" y="3315698"/>
            <a:ext cx="8932364" cy="3056074"/>
            <a:chOff x="906558" y="4482070"/>
            <a:chExt cx="5189442" cy="1360590"/>
          </a:xfrm>
        </p:grpSpPr>
        <p:sp>
          <p:nvSpPr>
            <p:cNvPr id="16" name="Freeform 13"/>
            <p:cNvSpPr/>
            <p:nvPr/>
          </p:nvSpPr>
          <p:spPr bwMode="auto">
            <a:xfrm>
              <a:off x="906558" y="4482070"/>
              <a:ext cx="2582226" cy="1360590"/>
            </a:xfrm>
            <a:custGeom>
              <a:avLst/>
              <a:gdLst>
                <a:gd name="T0" fmla="*/ 0 w 116"/>
                <a:gd name="T1" fmla="*/ 21 h 51"/>
                <a:gd name="T2" fmla="*/ 116 w 116"/>
                <a:gd name="T3" fmla="*/ 0 h 51"/>
                <a:gd name="T4" fmla="*/ 116 w 116"/>
                <a:gd name="T5" fmla="*/ 51 h 51"/>
                <a:gd name="T6" fmla="*/ 0 w 116"/>
                <a:gd name="T7" fmla="*/ 51 h 51"/>
                <a:gd name="T8" fmla="*/ 0 w 116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51">
                  <a:moveTo>
                    <a:pt x="0" y="21"/>
                  </a:moveTo>
                  <a:cubicBezTo>
                    <a:pt x="39" y="14"/>
                    <a:pt x="77" y="7"/>
                    <a:pt x="116" y="0"/>
                  </a:cubicBezTo>
                  <a:cubicBezTo>
                    <a:pt x="116" y="17"/>
                    <a:pt x="116" y="34"/>
                    <a:pt x="116" y="51"/>
                  </a:cubicBezTo>
                  <a:cubicBezTo>
                    <a:pt x="77" y="51"/>
                    <a:pt x="39" y="51"/>
                    <a:pt x="0" y="51"/>
                  </a:cubicBezTo>
                  <a:cubicBezTo>
                    <a:pt x="0" y="41"/>
                    <a:pt x="0" y="31"/>
                    <a:pt x="0" y="21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3488784" y="4482070"/>
              <a:ext cx="2607216" cy="1360590"/>
            </a:xfrm>
            <a:custGeom>
              <a:avLst/>
              <a:gdLst>
                <a:gd name="T0" fmla="*/ 117 w 117"/>
                <a:gd name="T1" fmla="*/ 21 h 51"/>
                <a:gd name="T2" fmla="*/ 0 w 117"/>
                <a:gd name="T3" fmla="*/ 0 h 51"/>
                <a:gd name="T4" fmla="*/ 0 w 117"/>
                <a:gd name="T5" fmla="*/ 51 h 51"/>
                <a:gd name="T6" fmla="*/ 117 w 117"/>
                <a:gd name="T7" fmla="*/ 51 h 51"/>
                <a:gd name="T8" fmla="*/ 117 w 117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51">
                  <a:moveTo>
                    <a:pt x="117" y="21"/>
                  </a:moveTo>
                  <a:cubicBezTo>
                    <a:pt x="78" y="14"/>
                    <a:pt x="39" y="7"/>
                    <a:pt x="0" y="0"/>
                  </a:cubicBezTo>
                  <a:cubicBezTo>
                    <a:pt x="0" y="17"/>
                    <a:pt x="0" y="34"/>
                    <a:pt x="0" y="51"/>
                  </a:cubicBezTo>
                  <a:cubicBezTo>
                    <a:pt x="39" y="51"/>
                    <a:pt x="78" y="51"/>
                    <a:pt x="117" y="51"/>
                  </a:cubicBezTo>
                  <a:cubicBezTo>
                    <a:pt x="117" y="41"/>
                    <a:pt x="117" y="31"/>
                    <a:pt x="117" y="21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cxnSp>
        <p:nvCxnSpPr>
          <p:cNvPr id="19" name="Straight Connector 18"/>
          <p:cNvCxnSpPr/>
          <p:nvPr/>
        </p:nvCxnSpPr>
        <p:spPr>
          <a:xfrm flipV="1">
            <a:off x="933268" y="934267"/>
            <a:ext cx="1287145" cy="8890"/>
          </a:xfrm>
          <a:prstGeom prst="line">
            <a:avLst/>
          </a:prstGeom>
          <a:ln w="25400">
            <a:solidFill>
              <a:schemeClr val="tx2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66420" y="2577919"/>
            <a:ext cx="1427480" cy="15875"/>
          </a:xfrm>
          <a:prstGeom prst="line">
            <a:avLst/>
          </a:prstGeom>
          <a:ln w="25400">
            <a:solidFill>
              <a:schemeClr val="tx2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74391" y="0"/>
            <a:ext cx="31857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id-ID" sz="2000" b="1" dirty="0">
                <a:latin typeface="+mj-lt"/>
              </a:rPr>
              <a:t>RUMUSAN MASALAH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2905" y="399052"/>
            <a:ext cx="6427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 Rounded MT Bold" pitchFamily="34" charset="0"/>
              </a:rPr>
              <a:t>Berapakah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waktu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tunggu</a:t>
            </a:r>
            <a:r>
              <a:rPr lang="en-US" sz="1600" dirty="0" smtClean="0">
                <a:latin typeface="Arial Rounded MT Bold" pitchFamily="34" charset="0"/>
              </a:rPr>
              <a:t> rata-rata </a:t>
            </a:r>
            <a:r>
              <a:rPr lang="en-US" sz="1600" dirty="0" err="1" smtClean="0">
                <a:latin typeface="Arial Rounded MT Bold" pitchFamily="34" charset="0"/>
              </a:rPr>
              <a:t>pelayanan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resep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obat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jadi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dan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obat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racikan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di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beberapa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rumah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sakit</a:t>
            </a:r>
            <a:r>
              <a:rPr lang="en-US" sz="1600" dirty="0" smtClean="0">
                <a:latin typeface="Arial Rounded MT Bold" pitchFamily="34" charset="0"/>
              </a:rPr>
              <a:t>  </a:t>
            </a:r>
            <a:r>
              <a:rPr lang="en-US" sz="1600" dirty="0" err="1" smtClean="0">
                <a:latin typeface="Arial Rounded MT Bold" pitchFamily="34" charset="0"/>
              </a:rPr>
              <a:t>dan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apakah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sesuai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dengan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standar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waktu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tunggu</a:t>
            </a:r>
            <a:r>
              <a:rPr lang="en-US" sz="1600" dirty="0" smtClean="0">
                <a:latin typeface="Arial Rounded MT Bold" pitchFamily="34" charset="0"/>
              </a:rPr>
              <a:t> yang </a:t>
            </a:r>
            <a:r>
              <a:rPr lang="en-US" sz="1600" dirty="0" err="1" smtClean="0">
                <a:latin typeface="Arial Rounded MT Bold" pitchFamily="34" charset="0"/>
              </a:rPr>
              <a:t>ditetapkan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oleh</a:t>
            </a:r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 err="1" smtClean="0">
                <a:latin typeface="Arial Rounded MT Bold" pitchFamily="34" charset="0"/>
              </a:rPr>
              <a:t>Kepmenkes</a:t>
            </a:r>
            <a:r>
              <a:rPr lang="en-US" sz="1600" dirty="0" smtClean="0">
                <a:latin typeface="Arial Rounded MT Bold" pitchFamily="34" charset="0"/>
              </a:rPr>
              <a:t> RI </a:t>
            </a:r>
            <a:r>
              <a:rPr lang="en-US" sz="1600" dirty="0" err="1" smtClean="0">
                <a:latin typeface="Arial Rounded MT Bold" pitchFamily="34" charset="0"/>
              </a:rPr>
              <a:t>Nomor</a:t>
            </a:r>
            <a:r>
              <a:rPr lang="en-US" sz="1600" dirty="0" smtClean="0">
                <a:latin typeface="Arial Rounded MT Bold" pitchFamily="34" charset="0"/>
              </a:rPr>
              <a:t> 129 </a:t>
            </a:r>
            <a:r>
              <a:rPr lang="en-US" sz="1600" dirty="0" err="1" smtClean="0">
                <a:latin typeface="Arial Rounded MT Bold" pitchFamily="34" charset="0"/>
              </a:rPr>
              <a:t>tahun</a:t>
            </a:r>
            <a:r>
              <a:rPr lang="en-US" sz="1600" dirty="0" smtClean="0">
                <a:latin typeface="Arial Rounded MT Bold" pitchFamily="34" charset="0"/>
              </a:rPr>
              <a:t> 2008 ?</a:t>
            </a:r>
            <a:endParaRPr lang="en-US" sz="1600" dirty="0">
              <a:latin typeface="Arial Rounded MT Bold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3587" y="1484550"/>
            <a:ext cx="287401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id-ID" sz="2000" b="1" dirty="0">
                <a:latin typeface="+mj-lt"/>
              </a:rPr>
              <a:t>TUJUAN PENELITIAN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12266" y="2053862"/>
            <a:ext cx="6929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Arial Rounded MT Bold" pitchFamily="34" charset="0"/>
              </a:rPr>
              <a:t>Mengetahui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waktu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tunggu</a:t>
            </a:r>
            <a:r>
              <a:rPr lang="en-US" dirty="0" smtClean="0">
                <a:latin typeface="Arial Rounded MT Bold" pitchFamily="34" charset="0"/>
              </a:rPr>
              <a:t> rata-rata </a:t>
            </a:r>
            <a:r>
              <a:rPr lang="en-US" dirty="0" err="1" smtClean="0">
                <a:latin typeface="Arial Rounded MT Bold" pitchFamily="34" charset="0"/>
              </a:rPr>
              <a:t>pelayanan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resep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obat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jadi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dan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obat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racikan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di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beberapa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rumah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sakit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dan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kesesuaian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dengan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standar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waktu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tunggu</a:t>
            </a:r>
            <a:r>
              <a:rPr lang="en-US" dirty="0" smtClean="0">
                <a:latin typeface="Arial Rounded MT Bold" pitchFamily="34" charset="0"/>
              </a:rPr>
              <a:t> yang </a:t>
            </a:r>
            <a:r>
              <a:rPr lang="en-US" dirty="0" err="1" smtClean="0">
                <a:latin typeface="Arial Rounded MT Bold" pitchFamily="34" charset="0"/>
              </a:rPr>
              <a:t>ditetapkan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oleh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kepmenkes</a:t>
            </a:r>
            <a:r>
              <a:rPr lang="en-US" dirty="0" smtClean="0">
                <a:latin typeface="Arial Rounded MT Bold" pitchFamily="34" charset="0"/>
              </a:rPr>
              <a:t> RI </a:t>
            </a:r>
            <a:r>
              <a:rPr lang="en-US" dirty="0" err="1" smtClean="0">
                <a:latin typeface="Arial Rounded MT Bold" pitchFamily="34" charset="0"/>
              </a:rPr>
              <a:t>Nomor</a:t>
            </a:r>
            <a:r>
              <a:rPr lang="en-US" dirty="0" smtClean="0">
                <a:latin typeface="Arial Rounded MT Bold" pitchFamily="34" charset="0"/>
              </a:rPr>
              <a:t> 129 </a:t>
            </a:r>
            <a:r>
              <a:rPr lang="en-US" dirty="0" err="1" smtClean="0">
                <a:latin typeface="Arial Rounded MT Bold" pitchFamily="34" charset="0"/>
              </a:rPr>
              <a:t>tahun</a:t>
            </a:r>
            <a:r>
              <a:rPr lang="en-US" dirty="0" smtClean="0">
                <a:latin typeface="Arial Rounded MT Bold" pitchFamily="34" charset="0"/>
              </a:rPr>
              <a:t> 2008</a:t>
            </a:r>
            <a:endParaRPr lang="en-US" b="1" dirty="0">
              <a:ln/>
              <a:solidFill>
                <a:schemeClr val="tx1"/>
              </a:solidFill>
              <a:effectLst/>
              <a:latin typeface="Arial Rounded MT Bold" pitchFamily="34" charset="0"/>
              <a:cs typeface="Times New Roman" panose="0202060305040502030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19387" y="3346456"/>
            <a:ext cx="3120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id-ID" sz="2000" b="1" dirty="0">
                <a:latin typeface="+mj-lt"/>
              </a:rPr>
              <a:t>MANFAAT PENELITIAN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00300" y="4514940"/>
            <a:ext cx="7994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1. </a:t>
            </a:r>
            <a:r>
              <a:rPr lang="en-US" sz="2000" dirty="0" err="1" smtClean="0">
                <a:latin typeface="Arial Rounded MT Bold" pitchFamily="34" charset="0"/>
              </a:rPr>
              <a:t>Mengetahui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gambaran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waktu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tunggu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resep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pelayanan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resep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di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beberapa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rumah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sakit</a:t>
            </a:r>
            <a:r>
              <a:rPr lang="en-US" sz="2000" dirty="0" smtClean="0">
                <a:latin typeface="Arial Rounded MT Bold" pitchFamily="34" charset="0"/>
              </a:rPr>
              <a:t>.</a:t>
            </a:r>
          </a:p>
          <a:p>
            <a:r>
              <a:rPr lang="en-US" sz="2000" dirty="0" smtClean="0">
                <a:latin typeface="Arial Rounded MT Bold" pitchFamily="34" charset="0"/>
              </a:rPr>
              <a:t>2.Sebagai </a:t>
            </a:r>
            <a:r>
              <a:rPr lang="en-US" sz="2000" dirty="0" err="1" smtClean="0">
                <a:latin typeface="Arial Rounded MT Bold" pitchFamily="34" charset="0"/>
              </a:rPr>
              <a:t>bahan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informasi</a:t>
            </a:r>
            <a:r>
              <a:rPr lang="en-US" sz="2000" dirty="0" smtClean="0">
                <a:latin typeface="Arial Rounded MT Bold" pitchFamily="34" charset="0"/>
              </a:rPr>
              <a:t> yang </a:t>
            </a:r>
            <a:r>
              <a:rPr lang="en-US" sz="2000" dirty="0" err="1" smtClean="0">
                <a:latin typeface="Arial Rounded MT Bold" pitchFamily="34" charset="0"/>
              </a:rPr>
              <a:t>berhubungan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dengan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standar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waktu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tunggu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pelayanan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kefarmasian</a:t>
            </a:r>
            <a:r>
              <a:rPr lang="en-US" sz="2000" dirty="0" smtClean="0">
                <a:latin typeface="Arial Rounded MT Bold" pitchFamily="34" charset="0"/>
              </a:rPr>
              <a:t>.</a:t>
            </a:r>
            <a:r>
              <a:rPr lang="en-US" sz="2000" b="1" dirty="0" smtClean="0">
                <a:solidFill>
                  <a:schemeClr val="tx1"/>
                </a:solidFill>
                <a:latin typeface="Arial Rounded MT Bold" pitchFamily="34" charset="0"/>
                <a:cs typeface="Times New Roman" panose="0202060305040502030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Arial Rounded MT Bold" pitchFamily="34" charset="0"/>
              <a:cs typeface="Times New Roman" panose="0202060305040502030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358322" y="4813300"/>
            <a:ext cx="1401445" cy="8890"/>
          </a:xfrm>
          <a:prstGeom prst="line">
            <a:avLst/>
          </a:prstGeom>
          <a:ln w="25400">
            <a:solidFill>
              <a:schemeClr val="tx2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 flipH="1">
            <a:off x="9831787" y="644624"/>
            <a:ext cx="310380" cy="332238"/>
            <a:chOff x="3573463" y="4510088"/>
            <a:chExt cx="225426" cy="241301"/>
          </a:xfrm>
          <a:solidFill>
            <a:schemeClr val="accent1"/>
          </a:solidFill>
        </p:grpSpPr>
        <p:sp>
          <p:nvSpPr>
            <p:cNvPr id="35" name="Freeform 191"/>
            <p:cNvSpPr>
              <a:spLocks noEditPoints="1"/>
            </p:cNvSpPr>
            <p:nvPr/>
          </p:nvSpPr>
          <p:spPr bwMode="auto">
            <a:xfrm>
              <a:off x="3708401" y="4600576"/>
              <a:ext cx="90488" cy="150813"/>
            </a:xfrm>
            <a:custGeom>
              <a:avLst/>
              <a:gdLst>
                <a:gd name="T0" fmla="*/ 12 w 24"/>
                <a:gd name="T1" fmla="*/ 0 h 40"/>
                <a:gd name="T2" fmla="*/ 0 w 24"/>
                <a:gd name="T3" fmla="*/ 12 h 40"/>
                <a:gd name="T4" fmla="*/ 4 w 24"/>
                <a:gd name="T5" fmla="*/ 21 h 40"/>
                <a:gd name="T6" fmla="*/ 4 w 24"/>
                <a:gd name="T7" fmla="*/ 40 h 40"/>
                <a:gd name="T8" fmla="*/ 12 w 24"/>
                <a:gd name="T9" fmla="*/ 32 h 40"/>
                <a:gd name="T10" fmla="*/ 20 w 24"/>
                <a:gd name="T11" fmla="*/ 40 h 40"/>
                <a:gd name="T12" fmla="*/ 20 w 24"/>
                <a:gd name="T13" fmla="*/ 21 h 40"/>
                <a:gd name="T14" fmla="*/ 24 w 24"/>
                <a:gd name="T15" fmla="*/ 12 h 40"/>
                <a:gd name="T16" fmla="*/ 12 w 24"/>
                <a:gd name="T17" fmla="*/ 0 h 40"/>
                <a:gd name="T18" fmla="*/ 12 w 24"/>
                <a:gd name="T19" fmla="*/ 20 h 40"/>
                <a:gd name="T20" fmla="*/ 4 w 24"/>
                <a:gd name="T21" fmla="*/ 12 h 40"/>
                <a:gd name="T22" fmla="*/ 12 w 24"/>
                <a:gd name="T23" fmla="*/ 4 h 40"/>
                <a:gd name="T24" fmla="*/ 20 w 24"/>
                <a:gd name="T25" fmla="*/ 12 h 40"/>
                <a:gd name="T26" fmla="*/ 12 w 24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40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2" y="19"/>
                    <a:pt x="24" y="16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6" name="Freeform 192"/>
            <p:cNvSpPr/>
            <p:nvPr/>
          </p:nvSpPr>
          <p:spPr bwMode="auto">
            <a:xfrm>
              <a:off x="3573463" y="4510088"/>
              <a:ext cx="195263" cy="241300"/>
            </a:xfrm>
            <a:custGeom>
              <a:avLst/>
              <a:gdLst>
                <a:gd name="T0" fmla="*/ 64 w 123"/>
                <a:gd name="T1" fmla="*/ 133 h 152"/>
                <a:gd name="T2" fmla="*/ 19 w 123"/>
                <a:gd name="T3" fmla="*/ 133 h 152"/>
                <a:gd name="T4" fmla="*/ 19 w 123"/>
                <a:gd name="T5" fmla="*/ 19 h 152"/>
                <a:gd name="T6" fmla="*/ 71 w 123"/>
                <a:gd name="T7" fmla="*/ 19 h 152"/>
                <a:gd name="T8" fmla="*/ 100 w 123"/>
                <a:gd name="T9" fmla="*/ 48 h 152"/>
                <a:gd name="T10" fmla="*/ 123 w 123"/>
                <a:gd name="T11" fmla="*/ 48 h 152"/>
                <a:gd name="T12" fmla="*/ 123 w 123"/>
                <a:gd name="T13" fmla="*/ 43 h 152"/>
                <a:gd name="T14" fmla="*/ 81 w 123"/>
                <a:gd name="T15" fmla="*/ 0 h 152"/>
                <a:gd name="T16" fmla="*/ 0 w 123"/>
                <a:gd name="T17" fmla="*/ 0 h 152"/>
                <a:gd name="T18" fmla="*/ 0 w 123"/>
                <a:gd name="T19" fmla="*/ 152 h 152"/>
                <a:gd name="T20" fmla="*/ 81 w 123"/>
                <a:gd name="T21" fmla="*/ 152 h 152"/>
                <a:gd name="T22" fmla="*/ 64 w 123"/>
                <a:gd name="T23" fmla="*/ 133 h 152"/>
                <a:gd name="T24" fmla="*/ 64 w 123"/>
                <a:gd name="T25" fmla="*/ 1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52">
                  <a:moveTo>
                    <a:pt x="64" y="133"/>
                  </a:moveTo>
                  <a:lnTo>
                    <a:pt x="19" y="133"/>
                  </a:lnTo>
                  <a:lnTo>
                    <a:pt x="19" y="19"/>
                  </a:lnTo>
                  <a:lnTo>
                    <a:pt x="71" y="19"/>
                  </a:lnTo>
                  <a:lnTo>
                    <a:pt x="100" y="48"/>
                  </a:lnTo>
                  <a:lnTo>
                    <a:pt x="123" y="48"/>
                  </a:lnTo>
                  <a:lnTo>
                    <a:pt x="123" y="43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81" y="152"/>
                  </a:lnTo>
                  <a:lnTo>
                    <a:pt x="64" y="133"/>
                  </a:lnTo>
                  <a:lnTo>
                    <a:pt x="64" y="133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7" name="Rectangle 193"/>
            <p:cNvSpPr>
              <a:spLocks noChangeArrowheads="1"/>
            </p:cNvSpPr>
            <p:nvPr/>
          </p:nvSpPr>
          <p:spPr bwMode="auto">
            <a:xfrm>
              <a:off x="3619501" y="4586288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Rectangle 194"/>
            <p:cNvSpPr>
              <a:spLocks noChangeArrowheads="1"/>
            </p:cNvSpPr>
            <p:nvPr/>
          </p:nvSpPr>
          <p:spPr bwMode="auto">
            <a:xfrm>
              <a:off x="3619501" y="4616451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Rectangle 195"/>
            <p:cNvSpPr>
              <a:spLocks noChangeArrowheads="1"/>
            </p:cNvSpPr>
            <p:nvPr/>
          </p:nvSpPr>
          <p:spPr bwMode="auto">
            <a:xfrm>
              <a:off x="3619501" y="4646613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839468" y="5771641"/>
            <a:ext cx="299972" cy="345422"/>
            <a:chOff x="5497513" y="4510088"/>
            <a:chExt cx="209550" cy="241300"/>
          </a:xfrm>
          <a:solidFill>
            <a:schemeClr val="accent2"/>
          </a:solidFill>
        </p:grpSpPr>
        <p:sp>
          <p:nvSpPr>
            <p:cNvPr id="41" name="Freeform 196"/>
            <p:cNvSpPr>
              <a:spLocks noEditPoints="1"/>
            </p:cNvSpPr>
            <p:nvPr/>
          </p:nvSpPr>
          <p:spPr bwMode="auto">
            <a:xfrm>
              <a:off x="5497513" y="4510088"/>
              <a:ext cx="209550" cy="241300"/>
            </a:xfrm>
            <a:custGeom>
              <a:avLst/>
              <a:gdLst>
                <a:gd name="T0" fmla="*/ 90 w 132"/>
                <a:gd name="T1" fmla="*/ 0 h 152"/>
                <a:gd name="T2" fmla="*/ 0 w 132"/>
                <a:gd name="T3" fmla="*/ 0 h 152"/>
                <a:gd name="T4" fmla="*/ 0 w 132"/>
                <a:gd name="T5" fmla="*/ 152 h 152"/>
                <a:gd name="T6" fmla="*/ 132 w 132"/>
                <a:gd name="T7" fmla="*/ 152 h 152"/>
                <a:gd name="T8" fmla="*/ 132 w 132"/>
                <a:gd name="T9" fmla="*/ 43 h 152"/>
                <a:gd name="T10" fmla="*/ 90 w 132"/>
                <a:gd name="T11" fmla="*/ 0 h 152"/>
                <a:gd name="T12" fmla="*/ 113 w 132"/>
                <a:gd name="T13" fmla="*/ 133 h 152"/>
                <a:gd name="T14" fmla="*/ 19 w 132"/>
                <a:gd name="T15" fmla="*/ 133 h 152"/>
                <a:gd name="T16" fmla="*/ 19 w 132"/>
                <a:gd name="T17" fmla="*/ 19 h 152"/>
                <a:gd name="T18" fmla="*/ 80 w 132"/>
                <a:gd name="T19" fmla="*/ 19 h 152"/>
                <a:gd name="T20" fmla="*/ 113 w 132"/>
                <a:gd name="T21" fmla="*/ 52 h 152"/>
                <a:gd name="T22" fmla="*/ 113 w 132"/>
                <a:gd name="T23" fmla="*/ 1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2" h="152">
                  <a:moveTo>
                    <a:pt x="9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132" y="152"/>
                  </a:lnTo>
                  <a:lnTo>
                    <a:pt x="132" y="43"/>
                  </a:lnTo>
                  <a:lnTo>
                    <a:pt x="90" y="0"/>
                  </a:lnTo>
                  <a:close/>
                  <a:moveTo>
                    <a:pt x="113" y="133"/>
                  </a:moveTo>
                  <a:lnTo>
                    <a:pt x="19" y="133"/>
                  </a:lnTo>
                  <a:lnTo>
                    <a:pt x="19" y="19"/>
                  </a:lnTo>
                  <a:lnTo>
                    <a:pt x="80" y="19"/>
                  </a:lnTo>
                  <a:lnTo>
                    <a:pt x="113" y="52"/>
                  </a:lnTo>
                  <a:lnTo>
                    <a:pt x="113" y="133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197"/>
            <p:cNvSpPr/>
            <p:nvPr/>
          </p:nvSpPr>
          <p:spPr bwMode="auto">
            <a:xfrm>
              <a:off x="5541963" y="4619626"/>
              <a:ext cx="120650" cy="79375"/>
            </a:xfrm>
            <a:custGeom>
              <a:avLst/>
              <a:gdLst>
                <a:gd name="T0" fmla="*/ 28 w 76"/>
                <a:gd name="T1" fmla="*/ 9 h 50"/>
                <a:gd name="T2" fmla="*/ 0 w 76"/>
                <a:gd name="T3" fmla="*/ 38 h 50"/>
                <a:gd name="T4" fmla="*/ 0 w 76"/>
                <a:gd name="T5" fmla="*/ 50 h 50"/>
                <a:gd name="T6" fmla="*/ 28 w 76"/>
                <a:gd name="T7" fmla="*/ 21 h 50"/>
                <a:gd name="T8" fmla="*/ 47 w 76"/>
                <a:gd name="T9" fmla="*/ 40 h 50"/>
                <a:gd name="T10" fmla="*/ 76 w 76"/>
                <a:gd name="T11" fmla="*/ 12 h 50"/>
                <a:gd name="T12" fmla="*/ 76 w 76"/>
                <a:gd name="T13" fmla="*/ 0 h 50"/>
                <a:gd name="T14" fmla="*/ 47 w 76"/>
                <a:gd name="T15" fmla="*/ 28 h 50"/>
                <a:gd name="T16" fmla="*/ 28 w 76"/>
                <a:gd name="T1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0">
                  <a:moveTo>
                    <a:pt x="28" y="9"/>
                  </a:moveTo>
                  <a:lnTo>
                    <a:pt x="0" y="38"/>
                  </a:lnTo>
                  <a:lnTo>
                    <a:pt x="0" y="50"/>
                  </a:lnTo>
                  <a:lnTo>
                    <a:pt x="28" y="21"/>
                  </a:lnTo>
                  <a:lnTo>
                    <a:pt x="47" y="40"/>
                  </a:lnTo>
                  <a:lnTo>
                    <a:pt x="76" y="12"/>
                  </a:lnTo>
                  <a:lnTo>
                    <a:pt x="76" y="0"/>
                  </a:lnTo>
                  <a:lnTo>
                    <a:pt x="47" y="28"/>
                  </a:lnTo>
                  <a:lnTo>
                    <a:pt x="28" y="9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2415904" y="869405"/>
            <a:ext cx="397510" cy="414655"/>
            <a:chOff x="846137" y="3833813"/>
            <a:chExt cx="412750" cy="4127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5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16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17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52" name="Group 51"/>
          <p:cNvGrpSpPr/>
          <p:nvPr/>
        </p:nvGrpSpPr>
        <p:grpSpPr>
          <a:xfrm flipH="1">
            <a:off x="9318625" y="2038985"/>
            <a:ext cx="397510" cy="414655"/>
            <a:chOff x="846137" y="3833813"/>
            <a:chExt cx="412750" cy="4127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3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54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55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229567" y="2849344"/>
            <a:ext cx="310380" cy="332238"/>
            <a:chOff x="3573463" y="4510088"/>
            <a:chExt cx="225426" cy="241301"/>
          </a:xfrm>
          <a:solidFill>
            <a:schemeClr val="accent1"/>
          </a:solidFill>
        </p:grpSpPr>
        <p:sp>
          <p:nvSpPr>
            <p:cNvPr id="58" name="Freeform 191"/>
            <p:cNvSpPr>
              <a:spLocks noEditPoints="1"/>
            </p:cNvSpPr>
            <p:nvPr/>
          </p:nvSpPr>
          <p:spPr bwMode="auto">
            <a:xfrm>
              <a:off x="3708401" y="4600576"/>
              <a:ext cx="90488" cy="150813"/>
            </a:xfrm>
            <a:custGeom>
              <a:avLst/>
              <a:gdLst>
                <a:gd name="T0" fmla="*/ 12 w 24"/>
                <a:gd name="T1" fmla="*/ 0 h 40"/>
                <a:gd name="T2" fmla="*/ 0 w 24"/>
                <a:gd name="T3" fmla="*/ 12 h 40"/>
                <a:gd name="T4" fmla="*/ 4 w 24"/>
                <a:gd name="T5" fmla="*/ 21 h 40"/>
                <a:gd name="T6" fmla="*/ 4 w 24"/>
                <a:gd name="T7" fmla="*/ 40 h 40"/>
                <a:gd name="T8" fmla="*/ 12 w 24"/>
                <a:gd name="T9" fmla="*/ 32 h 40"/>
                <a:gd name="T10" fmla="*/ 20 w 24"/>
                <a:gd name="T11" fmla="*/ 40 h 40"/>
                <a:gd name="T12" fmla="*/ 20 w 24"/>
                <a:gd name="T13" fmla="*/ 21 h 40"/>
                <a:gd name="T14" fmla="*/ 24 w 24"/>
                <a:gd name="T15" fmla="*/ 12 h 40"/>
                <a:gd name="T16" fmla="*/ 12 w 24"/>
                <a:gd name="T17" fmla="*/ 0 h 40"/>
                <a:gd name="T18" fmla="*/ 12 w 24"/>
                <a:gd name="T19" fmla="*/ 20 h 40"/>
                <a:gd name="T20" fmla="*/ 4 w 24"/>
                <a:gd name="T21" fmla="*/ 12 h 40"/>
                <a:gd name="T22" fmla="*/ 12 w 24"/>
                <a:gd name="T23" fmla="*/ 4 h 40"/>
                <a:gd name="T24" fmla="*/ 20 w 24"/>
                <a:gd name="T25" fmla="*/ 12 h 40"/>
                <a:gd name="T26" fmla="*/ 12 w 24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40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2" y="19"/>
                    <a:pt x="24" y="16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192"/>
            <p:cNvSpPr/>
            <p:nvPr/>
          </p:nvSpPr>
          <p:spPr bwMode="auto">
            <a:xfrm>
              <a:off x="3573463" y="4510088"/>
              <a:ext cx="195263" cy="241300"/>
            </a:xfrm>
            <a:custGeom>
              <a:avLst/>
              <a:gdLst>
                <a:gd name="T0" fmla="*/ 64 w 123"/>
                <a:gd name="T1" fmla="*/ 133 h 152"/>
                <a:gd name="T2" fmla="*/ 19 w 123"/>
                <a:gd name="T3" fmla="*/ 133 h 152"/>
                <a:gd name="T4" fmla="*/ 19 w 123"/>
                <a:gd name="T5" fmla="*/ 19 h 152"/>
                <a:gd name="T6" fmla="*/ 71 w 123"/>
                <a:gd name="T7" fmla="*/ 19 h 152"/>
                <a:gd name="T8" fmla="*/ 100 w 123"/>
                <a:gd name="T9" fmla="*/ 48 h 152"/>
                <a:gd name="T10" fmla="*/ 123 w 123"/>
                <a:gd name="T11" fmla="*/ 48 h 152"/>
                <a:gd name="T12" fmla="*/ 123 w 123"/>
                <a:gd name="T13" fmla="*/ 43 h 152"/>
                <a:gd name="T14" fmla="*/ 81 w 123"/>
                <a:gd name="T15" fmla="*/ 0 h 152"/>
                <a:gd name="T16" fmla="*/ 0 w 123"/>
                <a:gd name="T17" fmla="*/ 0 h 152"/>
                <a:gd name="T18" fmla="*/ 0 w 123"/>
                <a:gd name="T19" fmla="*/ 152 h 152"/>
                <a:gd name="T20" fmla="*/ 81 w 123"/>
                <a:gd name="T21" fmla="*/ 152 h 152"/>
                <a:gd name="T22" fmla="*/ 64 w 123"/>
                <a:gd name="T23" fmla="*/ 133 h 152"/>
                <a:gd name="T24" fmla="*/ 64 w 123"/>
                <a:gd name="T25" fmla="*/ 1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52">
                  <a:moveTo>
                    <a:pt x="64" y="133"/>
                  </a:moveTo>
                  <a:lnTo>
                    <a:pt x="19" y="133"/>
                  </a:lnTo>
                  <a:lnTo>
                    <a:pt x="19" y="19"/>
                  </a:lnTo>
                  <a:lnTo>
                    <a:pt x="71" y="19"/>
                  </a:lnTo>
                  <a:lnTo>
                    <a:pt x="100" y="48"/>
                  </a:lnTo>
                  <a:lnTo>
                    <a:pt x="123" y="48"/>
                  </a:lnTo>
                  <a:lnTo>
                    <a:pt x="123" y="43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81" y="152"/>
                  </a:lnTo>
                  <a:lnTo>
                    <a:pt x="64" y="133"/>
                  </a:lnTo>
                  <a:lnTo>
                    <a:pt x="64" y="133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Rectangle 193"/>
            <p:cNvSpPr>
              <a:spLocks noChangeArrowheads="1"/>
            </p:cNvSpPr>
            <p:nvPr/>
          </p:nvSpPr>
          <p:spPr bwMode="auto">
            <a:xfrm>
              <a:off x="3619501" y="4586288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1" name="Rectangle 194"/>
            <p:cNvSpPr>
              <a:spLocks noChangeArrowheads="1"/>
            </p:cNvSpPr>
            <p:nvPr/>
          </p:nvSpPr>
          <p:spPr bwMode="auto">
            <a:xfrm>
              <a:off x="3619501" y="4616451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2" name="Rectangle 195"/>
            <p:cNvSpPr>
              <a:spLocks noChangeArrowheads="1"/>
            </p:cNvSpPr>
            <p:nvPr/>
          </p:nvSpPr>
          <p:spPr bwMode="auto">
            <a:xfrm>
              <a:off x="3619501" y="4646613"/>
              <a:ext cx="74613" cy="14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3" name="Group 62"/>
          <p:cNvGrpSpPr/>
          <p:nvPr/>
        </p:nvGrpSpPr>
        <p:grpSpPr>
          <a:xfrm flipH="1">
            <a:off x="10103993" y="5661151"/>
            <a:ext cx="299972" cy="345422"/>
            <a:chOff x="5497513" y="4510088"/>
            <a:chExt cx="209550" cy="241300"/>
          </a:xfrm>
          <a:solidFill>
            <a:schemeClr val="accent2"/>
          </a:solidFill>
        </p:grpSpPr>
        <p:sp>
          <p:nvSpPr>
            <p:cNvPr id="64" name="Freeform 196"/>
            <p:cNvSpPr>
              <a:spLocks noEditPoints="1"/>
            </p:cNvSpPr>
            <p:nvPr/>
          </p:nvSpPr>
          <p:spPr bwMode="auto">
            <a:xfrm>
              <a:off x="5497513" y="4510088"/>
              <a:ext cx="209550" cy="241300"/>
            </a:xfrm>
            <a:custGeom>
              <a:avLst/>
              <a:gdLst>
                <a:gd name="T0" fmla="*/ 90 w 132"/>
                <a:gd name="T1" fmla="*/ 0 h 152"/>
                <a:gd name="T2" fmla="*/ 0 w 132"/>
                <a:gd name="T3" fmla="*/ 0 h 152"/>
                <a:gd name="T4" fmla="*/ 0 w 132"/>
                <a:gd name="T5" fmla="*/ 152 h 152"/>
                <a:gd name="T6" fmla="*/ 132 w 132"/>
                <a:gd name="T7" fmla="*/ 152 h 152"/>
                <a:gd name="T8" fmla="*/ 132 w 132"/>
                <a:gd name="T9" fmla="*/ 43 h 152"/>
                <a:gd name="T10" fmla="*/ 90 w 132"/>
                <a:gd name="T11" fmla="*/ 0 h 152"/>
                <a:gd name="T12" fmla="*/ 113 w 132"/>
                <a:gd name="T13" fmla="*/ 133 h 152"/>
                <a:gd name="T14" fmla="*/ 19 w 132"/>
                <a:gd name="T15" fmla="*/ 133 h 152"/>
                <a:gd name="T16" fmla="*/ 19 w 132"/>
                <a:gd name="T17" fmla="*/ 19 h 152"/>
                <a:gd name="T18" fmla="*/ 80 w 132"/>
                <a:gd name="T19" fmla="*/ 19 h 152"/>
                <a:gd name="T20" fmla="*/ 113 w 132"/>
                <a:gd name="T21" fmla="*/ 52 h 152"/>
                <a:gd name="T22" fmla="*/ 113 w 132"/>
                <a:gd name="T23" fmla="*/ 1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2" h="152">
                  <a:moveTo>
                    <a:pt x="9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132" y="152"/>
                  </a:lnTo>
                  <a:lnTo>
                    <a:pt x="132" y="43"/>
                  </a:lnTo>
                  <a:lnTo>
                    <a:pt x="90" y="0"/>
                  </a:lnTo>
                  <a:close/>
                  <a:moveTo>
                    <a:pt x="113" y="133"/>
                  </a:moveTo>
                  <a:lnTo>
                    <a:pt x="19" y="133"/>
                  </a:lnTo>
                  <a:lnTo>
                    <a:pt x="19" y="19"/>
                  </a:lnTo>
                  <a:lnTo>
                    <a:pt x="80" y="19"/>
                  </a:lnTo>
                  <a:lnTo>
                    <a:pt x="113" y="52"/>
                  </a:lnTo>
                  <a:lnTo>
                    <a:pt x="113" y="133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5" name="Freeform 197"/>
            <p:cNvSpPr/>
            <p:nvPr/>
          </p:nvSpPr>
          <p:spPr bwMode="auto">
            <a:xfrm>
              <a:off x="5541963" y="4619626"/>
              <a:ext cx="120650" cy="79375"/>
            </a:xfrm>
            <a:custGeom>
              <a:avLst/>
              <a:gdLst>
                <a:gd name="T0" fmla="*/ 28 w 76"/>
                <a:gd name="T1" fmla="*/ 9 h 50"/>
                <a:gd name="T2" fmla="*/ 0 w 76"/>
                <a:gd name="T3" fmla="*/ 38 h 50"/>
                <a:gd name="T4" fmla="*/ 0 w 76"/>
                <a:gd name="T5" fmla="*/ 50 h 50"/>
                <a:gd name="T6" fmla="*/ 28 w 76"/>
                <a:gd name="T7" fmla="*/ 21 h 50"/>
                <a:gd name="T8" fmla="*/ 47 w 76"/>
                <a:gd name="T9" fmla="*/ 40 h 50"/>
                <a:gd name="T10" fmla="*/ 76 w 76"/>
                <a:gd name="T11" fmla="*/ 12 h 50"/>
                <a:gd name="T12" fmla="*/ 76 w 76"/>
                <a:gd name="T13" fmla="*/ 0 h 50"/>
                <a:gd name="T14" fmla="*/ 47 w 76"/>
                <a:gd name="T15" fmla="*/ 28 h 50"/>
                <a:gd name="T16" fmla="*/ 28 w 76"/>
                <a:gd name="T1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0">
                  <a:moveTo>
                    <a:pt x="28" y="9"/>
                  </a:moveTo>
                  <a:lnTo>
                    <a:pt x="0" y="38"/>
                  </a:lnTo>
                  <a:lnTo>
                    <a:pt x="0" y="50"/>
                  </a:lnTo>
                  <a:lnTo>
                    <a:pt x="28" y="21"/>
                  </a:lnTo>
                  <a:lnTo>
                    <a:pt x="47" y="40"/>
                  </a:lnTo>
                  <a:lnTo>
                    <a:pt x="76" y="12"/>
                  </a:lnTo>
                  <a:lnTo>
                    <a:pt x="76" y="0"/>
                  </a:lnTo>
                  <a:lnTo>
                    <a:pt x="47" y="28"/>
                  </a:lnTo>
                  <a:lnTo>
                    <a:pt x="28" y="9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457200" y="1347470"/>
            <a:ext cx="3586480" cy="501523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4432935" y="1347470"/>
            <a:ext cx="3366135" cy="40792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8373745" y="1347470"/>
            <a:ext cx="3484880" cy="29762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8" name="文本框 8"/>
          <p:cNvSpPr txBox="1"/>
          <p:nvPr/>
        </p:nvSpPr>
        <p:spPr>
          <a:xfrm>
            <a:off x="457200" y="2868295"/>
            <a:ext cx="358648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4690">
              <a:lnSpc>
                <a:spcPct val="150000"/>
              </a:lnSpc>
            </a:pPr>
            <a:r>
              <a:rPr lang="en-US" altLang="zh-CN" sz="2000" b="1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lt"/>
              </a:rPr>
              <a:t>PENELITIAN STUDI LITERATUR INI DILAKUKAN DENGAN CARA MENGUMPULKAN, MEMPELAJARI, DAN MENELAAH BUKU-BUKU, JURNAL ILMIAH SERTA </a:t>
            </a:r>
            <a:r>
              <a:rPr lang="en-US" altLang="zh-CN" sz="2000" b="1" dirty="0" smtClean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lt"/>
              </a:rPr>
              <a:t>DOKUMEN LAINYA TERKAIT DENGAN TUJUAN PENELITIAN</a:t>
            </a:r>
            <a:endParaRPr lang="en-US" altLang="zh-CN" sz="2000" b="1"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+mn-lt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4659630" y="2868295"/>
            <a:ext cx="2911475" cy="2814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4690">
              <a:lnSpc>
                <a:spcPct val="150000"/>
              </a:lnSpc>
            </a:pP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Obyek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penelitian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ini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adalah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waktu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tunggu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resep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RSUD  Kota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Salatiga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, RS Islam Sultan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Agung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RSUD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Ibnu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Sina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Gresik</a:t>
            </a:r>
            <a:endParaRPr lang="en-US" altLang="zh-CN" sz="2000" b="1" dirty="0">
              <a:latin typeface="Calibri" pitchFamily="34" charset="0"/>
              <a:ea typeface="Calibri" panose="020F0502020204030204" charset="0"/>
              <a:cs typeface="Calibri" pitchFamily="34" charset="0"/>
              <a:sym typeface="+mn-lt"/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8461375" y="3106420"/>
            <a:ext cx="33889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4690">
              <a:lnSpc>
                <a:spcPct val="150000"/>
              </a:lnSpc>
            </a:pPr>
            <a:r>
              <a:rPr lang="en-US" altLang="zh-CN" sz="2400" b="1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lt"/>
              </a:rPr>
              <a:t>DATA DESKRIPTIF</a:t>
            </a:r>
          </a:p>
        </p:txBody>
      </p:sp>
      <p:sp>
        <p:nvSpPr>
          <p:cNvPr id="19" name="文本框 8"/>
          <p:cNvSpPr txBox="1"/>
          <p:nvPr/>
        </p:nvSpPr>
        <p:spPr>
          <a:xfrm>
            <a:off x="2676525" y="-13335"/>
            <a:ext cx="74523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4690">
              <a:lnSpc>
                <a:spcPct val="150000"/>
              </a:lnSpc>
            </a:pPr>
            <a:r>
              <a:rPr lang="en-US" altLang="zh-CN" sz="3600" b="1" dirty="0">
                <a:solidFill>
                  <a:srgbClr val="009788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lt"/>
              </a:rPr>
              <a:t>METODOLOGI PENELITIAN 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51840" y="1553845"/>
            <a:ext cx="2912110" cy="920301"/>
            <a:chOff x="6054" y="438"/>
            <a:chExt cx="8160" cy="871"/>
          </a:xfrm>
        </p:grpSpPr>
        <p:sp>
          <p:nvSpPr>
            <p:cNvPr id="20" name="矩形 8"/>
            <p:cNvSpPr/>
            <p:nvPr/>
          </p:nvSpPr>
          <p:spPr>
            <a:xfrm rot="16200000">
              <a:off x="9699" y="-3206"/>
              <a:ext cx="871" cy="8160"/>
            </a:xfrm>
            <a:prstGeom prst="rect">
              <a:avLst/>
            </a:prstGeom>
            <a:solidFill>
              <a:srgbClr val="0097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>
              <a:off x="6610" y="503"/>
              <a:ext cx="7047" cy="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600" dirty="0">
                  <a:solidFill>
                    <a:schemeClr val="bg1"/>
                  </a:solidFill>
                  <a:effectLst/>
                  <a:latin typeface="Calibri" panose="020F0502020204030204" charset="0"/>
                  <a:ea typeface="Calibri" panose="020F0502020204030204" charset="0"/>
                </a:rPr>
                <a:t>RANCANGAN PENELITIAN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59987" y="1501562"/>
            <a:ext cx="2912110" cy="920301"/>
            <a:chOff x="6055" y="439"/>
            <a:chExt cx="8160" cy="871"/>
          </a:xfrm>
        </p:grpSpPr>
        <p:sp>
          <p:nvSpPr>
            <p:cNvPr id="25" name="矩形 8"/>
            <p:cNvSpPr/>
            <p:nvPr/>
          </p:nvSpPr>
          <p:spPr>
            <a:xfrm rot="16200000">
              <a:off x="9699" y="-3206"/>
              <a:ext cx="871" cy="8160"/>
            </a:xfrm>
            <a:prstGeom prst="rect">
              <a:avLst/>
            </a:prstGeom>
            <a:solidFill>
              <a:srgbClr val="0097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6610" y="503"/>
              <a:ext cx="7047" cy="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600" dirty="0">
                  <a:solidFill>
                    <a:schemeClr val="bg1"/>
                  </a:solidFill>
                  <a:effectLst/>
                  <a:latin typeface="Calibri" panose="020F0502020204030204" charset="0"/>
                  <a:ea typeface="Calibri" panose="020F0502020204030204" charset="0"/>
                </a:rPr>
                <a:t>OBJEK PENELITIAN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660487" y="1478702"/>
            <a:ext cx="2912110" cy="920301"/>
            <a:chOff x="6055" y="439"/>
            <a:chExt cx="8160" cy="871"/>
          </a:xfrm>
        </p:grpSpPr>
        <p:sp>
          <p:nvSpPr>
            <p:cNvPr id="28" name="矩形 8"/>
            <p:cNvSpPr/>
            <p:nvPr/>
          </p:nvSpPr>
          <p:spPr>
            <a:xfrm rot="16200000">
              <a:off x="9699" y="-3206"/>
              <a:ext cx="871" cy="8160"/>
            </a:xfrm>
            <a:prstGeom prst="rect">
              <a:avLst/>
            </a:prstGeom>
            <a:solidFill>
              <a:srgbClr val="0097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6610" y="503"/>
              <a:ext cx="7047" cy="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600" dirty="0">
                  <a:solidFill>
                    <a:schemeClr val="bg1"/>
                  </a:solidFill>
                  <a:effectLst/>
                  <a:latin typeface="Calibri" panose="020F0502020204030204" charset="0"/>
                  <a:ea typeface="Calibri" panose="020F0502020204030204" charset="0"/>
                </a:rPr>
                <a:t>ANALISIS DATA 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90025" y="4459605"/>
            <a:ext cx="3088005" cy="2734310"/>
            <a:chOff x="13296" y="4047"/>
            <a:chExt cx="5220" cy="5254"/>
          </a:xfrm>
        </p:grpSpPr>
        <p:sp>
          <p:nvSpPr>
            <p:cNvPr id="44" name="椭圆 44"/>
            <p:cNvSpPr/>
            <p:nvPr/>
          </p:nvSpPr>
          <p:spPr bwMode="auto">
            <a:xfrm>
              <a:off x="16116" y="6479"/>
              <a:ext cx="2400" cy="282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47" name="椭圆 47"/>
            <p:cNvSpPr/>
            <p:nvPr/>
          </p:nvSpPr>
          <p:spPr bwMode="auto">
            <a:xfrm>
              <a:off x="13296" y="6901"/>
              <a:ext cx="2820" cy="2400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49" name="椭圆 39"/>
            <p:cNvSpPr/>
            <p:nvPr/>
          </p:nvSpPr>
          <p:spPr bwMode="auto">
            <a:xfrm>
              <a:off x="15672" y="4047"/>
              <a:ext cx="2820" cy="246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50" name="椭圆 37"/>
            <p:cNvSpPr/>
            <p:nvPr/>
          </p:nvSpPr>
          <p:spPr bwMode="auto">
            <a:xfrm>
              <a:off x="13298" y="4081"/>
              <a:ext cx="2398" cy="2820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latin typeface="Calibri" panose="020F0502020204030204" charset="0"/>
                <a:ea typeface="Calibri" panose="020F050202020403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id-ID" dirty="0"/>
              <a:t>TAHAP PENELITIAN </a:t>
            </a:r>
          </a:p>
        </p:txBody>
      </p:sp>
      <p:sp>
        <p:nvSpPr>
          <p:cNvPr id="3" name="Oval 2"/>
          <p:cNvSpPr/>
          <p:nvPr/>
        </p:nvSpPr>
        <p:spPr>
          <a:xfrm>
            <a:off x="447040" y="3033395"/>
            <a:ext cx="1892935" cy="1835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794635" y="3033395"/>
            <a:ext cx="1892935" cy="1835785"/>
          </a:xfrm>
          <a:prstGeom prst="ellipse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5"/>
          <p:cNvSpPr/>
          <p:nvPr/>
        </p:nvSpPr>
        <p:spPr bwMode="auto">
          <a:xfrm flipH="1">
            <a:off x="1393825" y="5021580"/>
            <a:ext cx="227076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"/>
          <p:cNvSpPr/>
          <p:nvPr/>
        </p:nvSpPr>
        <p:spPr bwMode="auto">
          <a:xfrm rot="10800000">
            <a:off x="3677285" y="2082165"/>
            <a:ext cx="227076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5125720" y="3026410"/>
            <a:ext cx="1892935" cy="1835785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7473315" y="3026410"/>
            <a:ext cx="1892935" cy="1835785"/>
          </a:xfrm>
          <a:prstGeom prst="ellipse">
            <a:avLst/>
          </a:prstGeom>
          <a:noFill/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5"/>
          <p:cNvSpPr/>
          <p:nvPr/>
        </p:nvSpPr>
        <p:spPr bwMode="auto">
          <a:xfrm flipH="1">
            <a:off x="6072505" y="5014595"/>
            <a:ext cx="227076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5"/>
          <p:cNvSpPr/>
          <p:nvPr/>
        </p:nvSpPr>
        <p:spPr bwMode="auto">
          <a:xfrm rot="10800000">
            <a:off x="8355330" y="2075180"/>
            <a:ext cx="227076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Rounded Rectangle 10"/>
          <p:cNvSpPr/>
          <p:nvPr/>
        </p:nvSpPr>
        <p:spPr>
          <a:xfrm>
            <a:off x="447040" y="4495165"/>
            <a:ext cx="1892935" cy="5194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sz="1400" b="1" dirty="0">
                <a:solidFill>
                  <a:schemeClr val="bg1"/>
                </a:solidFill>
              </a:rPr>
              <a:t>MENGUMPULKAN JURNAL ILMIAH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85142" y="2656115"/>
            <a:ext cx="2032000" cy="5370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sz="1200" b="1" dirty="0" smtClean="0">
                <a:solidFill>
                  <a:schemeClr val="bg1"/>
                </a:solidFill>
              </a:rPr>
              <a:t>MELAKUKAN PENELAAHAN DAN RINGKASAN</a:t>
            </a:r>
            <a:endParaRPr lang="en-US" altLang="id-ID" sz="1200" b="1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29530" y="4491990"/>
            <a:ext cx="1892935" cy="51943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PENYAJIAN DATA</a:t>
            </a:r>
            <a:r>
              <a:rPr lang="en-US" altLang="id-ID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77125" y="2911475"/>
            <a:ext cx="1892935" cy="5194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MEMBAHAS JURNAL</a:t>
            </a:r>
          </a:p>
        </p:txBody>
      </p:sp>
      <p:sp>
        <p:nvSpPr>
          <p:cNvPr id="15" name="Oval 14"/>
          <p:cNvSpPr/>
          <p:nvPr/>
        </p:nvSpPr>
        <p:spPr>
          <a:xfrm>
            <a:off x="9824720" y="3046730"/>
            <a:ext cx="1892935" cy="1835785"/>
          </a:xfrm>
          <a:prstGeom prst="ellipse">
            <a:avLst/>
          </a:prstGeom>
          <a:noFill/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ounded Rectangle 15"/>
          <p:cNvSpPr/>
          <p:nvPr/>
        </p:nvSpPr>
        <p:spPr>
          <a:xfrm>
            <a:off x="9829165" y="4511675"/>
            <a:ext cx="1892935" cy="519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MENARIK KESIMPULAN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144270" y="3637915"/>
            <a:ext cx="516890" cy="483870"/>
            <a:chOff x="4064000" y="5461000"/>
            <a:chExt cx="735013" cy="709613"/>
          </a:xfrm>
          <a:solidFill>
            <a:schemeClr val="accent2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4064000" y="5461000"/>
              <a:ext cx="708025" cy="709613"/>
            </a:xfrm>
            <a:custGeom>
              <a:avLst/>
              <a:gdLst>
                <a:gd name="T0" fmla="*/ 142 w 186"/>
                <a:gd name="T1" fmla="*/ 155 h 186"/>
                <a:gd name="T2" fmla="*/ 125 w 186"/>
                <a:gd name="T3" fmla="*/ 165 h 186"/>
                <a:gd name="T4" fmla="*/ 131 w 186"/>
                <a:gd name="T5" fmla="*/ 156 h 186"/>
                <a:gd name="T6" fmla="*/ 121 w 186"/>
                <a:gd name="T7" fmla="*/ 157 h 186"/>
                <a:gd name="T8" fmla="*/ 114 w 186"/>
                <a:gd name="T9" fmla="*/ 156 h 186"/>
                <a:gd name="T10" fmla="*/ 93 w 186"/>
                <a:gd name="T11" fmla="*/ 172 h 186"/>
                <a:gd name="T12" fmla="*/ 60 w 186"/>
                <a:gd name="T13" fmla="*/ 131 h 186"/>
                <a:gd name="T14" fmla="*/ 76 w 186"/>
                <a:gd name="T15" fmla="*/ 131 h 186"/>
                <a:gd name="T16" fmla="*/ 72 w 186"/>
                <a:gd name="T17" fmla="*/ 120 h 186"/>
                <a:gd name="T18" fmla="*/ 71 w 186"/>
                <a:gd name="T19" fmla="*/ 117 h 186"/>
                <a:gd name="T20" fmla="*/ 57 w 186"/>
                <a:gd name="T21" fmla="*/ 117 h 186"/>
                <a:gd name="T22" fmla="*/ 56 w 186"/>
                <a:gd name="T23" fmla="*/ 93 h 186"/>
                <a:gd name="T24" fmla="*/ 57 w 186"/>
                <a:gd name="T25" fmla="*/ 72 h 186"/>
                <a:gd name="T26" fmla="*/ 81 w 186"/>
                <a:gd name="T27" fmla="*/ 72 h 186"/>
                <a:gd name="T28" fmla="*/ 98 w 186"/>
                <a:gd name="T29" fmla="*/ 58 h 186"/>
                <a:gd name="T30" fmla="*/ 60 w 186"/>
                <a:gd name="T31" fmla="*/ 58 h 186"/>
                <a:gd name="T32" fmla="*/ 93 w 186"/>
                <a:gd name="T33" fmla="*/ 14 h 186"/>
                <a:gd name="T34" fmla="*/ 125 w 186"/>
                <a:gd name="T35" fmla="*/ 53 h 186"/>
                <a:gd name="T36" fmla="*/ 140 w 186"/>
                <a:gd name="T37" fmla="*/ 56 h 186"/>
                <a:gd name="T38" fmla="*/ 125 w 186"/>
                <a:gd name="T39" fmla="*/ 21 h 186"/>
                <a:gd name="T40" fmla="*/ 164 w 186"/>
                <a:gd name="T41" fmla="*/ 58 h 186"/>
                <a:gd name="T42" fmla="*/ 145 w 186"/>
                <a:gd name="T43" fmla="*/ 58 h 186"/>
                <a:gd name="T44" fmla="*/ 162 w 186"/>
                <a:gd name="T45" fmla="*/ 72 h 186"/>
                <a:gd name="T46" fmla="*/ 169 w 186"/>
                <a:gd name="T47" fmla="*/ 72 h 186"/>
                <a:gd name="T48" fmla="*/ 172 w 186"/>
                <a:gd name="T49" fmla="*/ 93 h 186"/>
                <a:gd name="T50" fmla="*/ 172 w 186"/>
                <a:gd name="T51" fmla="*/ 94 h 186"/>
                <a:gd name="T52" fmla="*/ 170 w 186"/>
                <a:gd name="T53" fmla="*/ 123 h 186"/>
                <a:gd name="T54" fmla="*/ 178 w 186"/>
                <a:gd name="T55" fmla="*/ 131 h 186"/>
                <a:gd name="T56" fmla="*/ 178 w 186"/>
                <a:gd name="T57" fmla="*/ 131 h 186"/>
                <a:gd name="T58" fmla="*/ 179 w 186"/>
                <a:gd name="T59" fmla="*/ 131 h 186"/>
                <a:gd name="T60" fmla="*/ 179 w 186"/>
                <a:gd name="T61" fmla="*/ 128 h 186"/>
                <a:gd name="T62" fmla="*/ 186 w 186"/>
                <a:gd name="T63" fmla="*/ 93 h 186"/>
                <a:gd name="T64" fmla="*/ 93 w 186"/>
                <a:gd name="T65" fmla="*/ 0 h 186"/>
                <a:gd name="T66" fmla="*/ 0 w 186"/>
                <a:gd name="T67" fmla="*/ 93 h 186"/>
                <a:gd name="T68" fmla="*/ 93 w 186"/>
                <a:gd name="T69" fmla="*/ 186 h 186"/>
                <a:gd name="T70" fmla="*/ 151 w 186"/>
                <a:gd name="T71" fmla="*/ 166 h 186"/>
                <a:gd name="T72" fmla="*/ 142 w 186"/>
                <a:gd name="T73" fmla="*/ 155 h 186"/>
                <a:gd name="T74" fmla="*/ 61 w 186"/>
                <a:gd name="T75" fmla="*/ 21 h 186"/>
                <a:gd name="T76" fmla="*/ 45 w 186"/>
                <a:gd name="T77" fmla="*/ 58 h 186"/>
                <a:gd name="T78" fmla="*/ 22 w 186"/>
                <a:gd name="T79" fmla="*/ 58 h 186"/>
                <a:gd name="T80" fmla="*/ 61 w 186"/>
                <a:gd name="T81" fmla="*/ 21 h 186"/>
                <a:gd name="T82" fmla="*/ 14 w 186"/>
                <a:gd name="T83" fmla="*/ 93 h 186"/>
                <a:gd name="T84" fmla="*/ 17 w 186"/>
                <a:gd name="T85" fmla="*/ 72 h 186"/>
                <a:gd name="T86" fmla="*/ 43 w 186"/>
                <a:gd name="T87" fmla="*/ 72 h 186"/>
                <a:gd name="T88" fmla="*/ 42 w 186"/>
                <a:gd name="T89" fmla="*/ 93 h 186"/>
                <a:gd name="T90" fmla="*/ 43 w 186"/>
                <a:gd name="T91" fmla="*/ 117 h 186"/>
                <a:gd name="T92" fmla="*/ 17 w 186"/>
                <a:gd name="T93" fmla="*/ 117 h 186"/>
                <a:gd name="T94" fmla="*/ 14 w 186"/>
                <a:gd name="T95" fmla="*/ 93 h 186"/>
                <a:gd name="T96" fmla="*/ 23 w 186"/>
                <a:gd name="T97" fmla="*/ 131 h 186"/>
                <a:gd name="T98" fmla="*/ 46 w 186"/>
                <a:gd name="T99" fmla="*/ 131 h 186"/>
                <a:gd name="T100" fmla="*/ 61 w 186"/>
                <a:gd name="T101" fmla="*/ 165 h 186"/>
                <a:gd name="T102" fmla="*/ 23 w 186"/>
                <a:gd name="T103" fmla="*/ 13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86">
                  <a:moveTo>
                    <a:pt x="142" y="155"/>
                  </a:moveTo>
                  <a:cubicBezTo>
                    <a:pt x="137" y="159"/>
                    <a:pt x="131" y="163"/>
                    <a:pt x="125" y="165"/>
                  </a:cubicBezTo>
                  <a:cubicBezTo>
                    <a:pt x="127" y="162"/>
                    <a:pt x="129" y="159"/>
                    <a:pt x="131" y="156"/>
                  </a:cubicBezTo>
                  <a:cubicBezTo>
                    <a:pt x="128" y="157"/>
                    <a:pt x="124" y="157"/>
                    <a:pt x="121" y="157"/>
                  </a:cubicBezTo>
                  <a:cubicBezTo>
                    <a:pt x="119" y="157"/>
                    <a:pt x="117" y="157"/>
                    <a:pt x="114" y="156"/>
                  </a:cubicBezTo>
                  <a:cubicBezTo>
                    <a:pt x="108" y="166"/>
                    <a:pt x="100" y="172"/>
                    <a:pt x="93" y="172"/>
                  </a:cubicBezTo>
                  <a:cubicBezTo>
                    <a:pt x="81" y="172"/>
                    <a:pt x="67" y="156"/>
                    <a:pt x="60" y="131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74" y="127"/>
                    <a:pt x="73" y="124"/>
                    <a:pt x="72" y="120"/>
                  </a:cubicBezTo>
                  <a:cubicBezTo>
                    <a:pt x="71" y="119"/>
                    <a:pt x="71" y="118"/>
                    <a:pt x="71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09"/>
                    <a:pt x="56" y="101"/>
                    <a:pt x="56" y="93"/>
                  </a:cubicBezTo>
                  <a:cubicBezTo>
                    <a:pt x="56" y="86"/>
                    <a:pt x="56" y="79"/>
                    <a:pt x="57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5" y="66"/>
                    <a:pt x="91" y="62"/>
                    <a:pt x="98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6" y="32"/>
                    <a:pt x="80" y="14"/>
                    <a:pt x="93" y="14"/>
                  </a:cubicBezTo>
                  <a:cubicBezTo>
                    <a:pt x="105" y="14"/>
                    <a:pt x="118" y="29"/>
                    <a:pt x="125" y="53"/>
                  </a:cubicBezTo>
                  <a:cubicBezTo>
                    <a:pt x="130" y="53"/>
                    <a:pt x="135" y="54"/>
                    <a:pt x="140" y="56"/>
                  </a:cubicBezTo>
                  <a:cubicBezTo>
                    <a:pt x="137" y="42"/>
                    <a:pt x="132" y="30"/>
                    <a:pt x="125" y="21"/>
                  </a:cubicBezTo>
                  <a:cubicBezTo>
                    <a:pt x="142" y="28"/>
                    <a:pt x="156" y="42"/>
                    <a:pt x="164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51" y="62"/>
                    <a:pt x="157" y="66"/>
                    <a:pt x="162" y="72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1" y="79"/>
                    <a:pt x="172" y="86"/>
                    <a:pt x="172" y="93"/>
                  </a:cubicBezTo>
                  <a:cubicBezTo>
                    <a:pt x="172" y="93"/>
                    <a:pt x="172" y="94"/>
                    <a:pt x="172" y="94"/>
                  </a:cubicBezTo>
                  <a:cubicBezTo>
                    <a:pt x="174" y="104"/>
                    <a:pt x="173" y="113"/>
                    <a:pt x="170" y="123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9" y="128"/>
                    <a:pt x="179" y="128"/>
                    <a:pt x="179" y="128"/>
                  </a:cubicBezTo>
                  <a:cubicBezTo>
                    <a:pt x="184" y="117"/>
                    <a:pt x="186" y="106"/>
                    <a:pt x="186" y="93"/>
                  </a:cubicBezTo>
                  <a:cubicBezTo>
                    <a:pt x="186" y="42"/>
                    <a:pt x="144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15" y="186"/>
                    <a:pt x="135" y="178"/>
                    <a:pt x="151" y="166"/>
                  </a:cubicBezTo>
                  <a:lnTo>
                    <a:pt x="142" y="155"/>
                  </a:lnTo>
                  <a:close/>
                  <a:moveTo>
                    <a:pt x="61" y="21"/>
                  </a:moveTo>
                  <a:cubicBezTo>
                    <a:pt x="54" y="31"/>
                    <a:pt x="49" y="44"/>
                    <a:pt x="45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0" y="42"/>
                    <a:pt x="44" y="28"/>
                    <a:pt x="61" y="21"/>
                  </a:cubicBezTo>
                  <a:close/>
                  <a:moveTo>
                    <a:pt x="14" y="93"/>
                  </a:moveTo>
                  <a:cubicBezTo>
                    <a:pt x="14" y="86"/>
                    <a:pt x="15" y="79"/>
                    <a:pt x="17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2" y="79"/>
                    <a:pt x="42" y="86"/>
                    <a:pt x="42" y="93"/>
                  </a:cubicBezTo>
                  <a:cubicBezTo>
                    <a:pt x="42" y="101"/>
                    <a:pt x="42" y="109"/>
                    <a:pt x="43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5" y="109"/>
                    <a:pt x="14" y="101"/>
                    <a:pt x="14" y="93"/>
                  </a:cubicBezTo>
                  <a:close/>
                  <a:moveTo>
                    <a:pt x="23" y="131"/>
                  </a:moveTo>
                  <a:cubicBezTo>
                    <a:pt x="46" y="131"/>
                    <a:pt x="46" y="131"/>
                    <a:pt x="46" y="131"/>
                  </a:cubicBezTo>
                  <a:cubicBezTo>
                    <a:pt x="49" y="144"/>
                    <a:pt x="54" y="156"/>
                    <a:pt x="61" y="165"/>
                  </a:cubicBezTo>
                  <a:cubicBezTo>
                    <a:pt x="45" y="158"/>
                    <a:pt x="32" y="146"/>
                    <a:pt x="23" y="131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4352925" y="5691188"/>
              <a:ext cx="446088" cy="446088"/>
            </a:xfrm>
            <a:custGeom>
              <a:avLst/>
              <a:gdLst>
                <a:gd name="T0" fmla="*/ 116 w 117"/>
                <a:gd name="T1" fmla="*/ 103 h 117"/>
                <a:gd name="T2" fmla="*/ 81 w 117"/>
                <a:gd name="T3" fmla="*/ 65 h 117"/>
                <a:gd name="T4" fmla="*/ 80 w 117"/>
                <a:gd name="T5" fmla="*/ 65 h 117"/>
                <a:gd name="T6" fmla="*/ 84 w 117"/>
                <a:gd name="T7" fmla="*/ 33 h 117"/>
                <a:gd name="T8" fmla="*/ 33 w 117"/>
                <a:gd name="T9" fmla="*/ 6 h 117"/>
                <a:gd name="T10" fmla="*/ 7 w 117"/>
                <a:gd name="T11" fmla="*/ 57 h 117"/>
                <a:gd name="T12" fmla="*/ 57 w 117"/>
                <a:gd name="T13" fmla="*/ 83 h 117"/>
                <a:gd name="T14" fmla="*/ 67 w 117"/>
                <a:gd name="T15" fmla="*/ 79 h 117"/>
                <a:gd name="T16" fmla="*/ 101 w 117"/>
                <a:gd name="T17" fmla="*/ 116 h 117"/>
                <a:gd name="T18" fmla="*/ 106 w 117"/>
                <a:gd name="T19" fmla="*/ 115 h 117"/>
                <a:gd name="T20" fmla="*/ 114 w 117"/>
                <a:gd name="T21" fmla="*/ 108 h 117"/>
                <a:gd name="T22" fmla="*/ 116 w 117"/>
                <a:gd name="T23" fmla="*/ 103 h 117"/>
                <a:gd name="T24" fmla="*/ 17 w 117"/>
                <a:gd name="T25" fmla="*/ 54 h 117"/>
                <a:gd name="T26" fmla="*/ 36 w 117"/>
                <a:gd name="T27" fmla="*/ 17 h 117"/>
                <a:gd name="T28" fmla="*/ 73 w 117"/>
                <a:gd name="T29" fmla="*/ 36 h 117"/>
                <a:gd name="T30" fmla="*/ 54 w 117"/>
                <a:gd name="T31" fmla="*/ 73 h 117"/>
                <a:gd name="T32" fmla="*/ 17 w 117"/>
                <a:gd name="T33" fmla="*/ 5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17">
                  <a:moveTo>
                    <a:pt x="116" y="103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1" y="65"/>
                    <a:pt x="80" y="65"/>
                    <a:pt x="80" y="65"/>
                  </a:cubicBezTo>
                  <a:cubicBezTo>
                    <a:pt x="86" y="55"/>
                    <a:pt x="87" y="44"/>
                    <a:pt x="84" y="33"/>
                  </a:cubicBezTo>
                  <a:cubicBezTo>
                    <a:pt x="77" y="11"/>
                    <a:pt x="54" y="0"/>
                    <a:pt x="33" y="6"/>
                  </a:cubicBezTo>
                  <a:cubicBezTo>
                    <a:pt x="12" y="13"/>
                    <a:pt x="0" y="36"/>
                    <a:pt x="7" y="57"/>
                  </a:cubicBezTo>
                  <a:cubicBezTo>
                    <a:pt x="13" y="78"/>
                    <a:pt x="36" y="90"/>
                    <a:pt x="57" y="83"/>
                  </a:cubicBezTo>
                  <a:cubicBezTo>
                    <a:pt x="61" y="82"/>
                    <a:pt x="64" y="81"/>
                    <a:pt x="67" y="79"/>
                  </a:cubicBezTo>
                  <a:cubicBezTo>
                    <a:pt x="101" y="116"/>
                    <a:pt x="101" y="116"/>
                    <a:pt x="101" y="116"/>
                  </a:cubicBezTo>
                  <a:cubicBezTo>
                    <a:pt x="102" y="117"/>
                    <a:pt x="104" y="117"/>
                    <a:pt x="106" y="11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6" y="106"/>
                    <a:pt x="117" y="104"/>
                    <a:pt x="116" y="103"/>
                  </a:cubicBezTo>
                  <a:close/>
                  <a:moveTo>
                    <a:pt x="17" y="54"/>
                  </a:moveTo>
                  <a:cubicBezTo>
                    <a:pt x="12" y="38"/>
                    <a:pt x="21" y="22"/>
                    <a:pt x="36" y="17"/>
                  </a:cubicBezTo>
                  <a:cubicBezTo>
                    <a:pt x="52" y="12"/>
                    <a:pt x="69" y="20"/>
                    <a:pt x="73" y="36"/>
                  </a:cubicBezTo>
                  <a:cubicBezTo>
                    <a:pt x="78" y="52"/>
                    <a:pt x="70" y="68"/>
                    <a:pt x="54" y="73"/>
                  </a:cubicBezTo>
                  <a:cubicBezTo>
                    <a:pt x="39" y="78"/>
                    <a:pt x="22" y="69"/>
                    <a:pt x="17" y="54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4433888" y="5754688"/>
              <a:ext cx="190500" cy="141288"/>
            </a:xfrm>
            <a:custGeom>
              <a:avLst/>
              <a:gdLst>
                <a:gd name="T0" fmla="*/ 10 w 50"/>
                <a:gd name="T1" fmla="*/ 16 h 37"/>
                <a:gd name="T2" fmla="*/ 48 w 50"/>
                <a:gd name="T3" fmla="*/ 36 h 37"/>
                <a:gd name="T4" fmla="*/ 48 w 50"/>
                <a:gd name="T5" fmla="*/ 37 h 37"/>
                <a:gd name="T6" fmla="*/ 49 w 50"/>
                <a:gd name="T7" fmla="*/ 20 h 37"/>
                <a:gd name="T8" fmla="*/ 17 w 50"/>
                <a:gd name="T9" fmla="*/ 4 h 37"/>
                <a:gd name="T10" fmla="*/ 0 w 50"/>
                <a:gd name="T11" fmla="*/ 21 h 37"/>
                <a:gd name="T12" fmla="*/ 10 w 50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7">
                  <a:moveTo>
                    <a:pt x="10" y="16"/>
                  </a:moveTo>
                  <a:cubicBezTo>
                    <a:pt x="26" y="11"/>
                    <a:pt x="43" y="20"/>
                    <a:pt x="48" y="36"/>
                  </a:cubicBezTo>
                  <a:cubicBezTo>
                    <a:pt x="48" y="36"/>
                    <a:pt x="48" y="36"/>
                    <a:pt x="48" y="37"/>
                  </a:cubicBezTo>
                  <a:cubicBezTo>
                    <a:pt x="50" y="32"/>
                    <a:pt x="50" y="26"/>
                    <a:pt x="49" y="20"/>
                  </a:cubicBezTo>
                  <a:cubicBezTo>
                    <a:pt x="45" y="7"/>
                    <a:pt x="30" y="0"/>
                    <a:pt x="17" y="4"/>
                  </a:cubicBezTo>
                  <a:cubicBezTo>
                    <a:pt x="8" y="6"/>
                    <a:pt x="2" y="13"/>
                    <a:pt x="0" y="21"/>
                  </a:cubicBezTo>
                  <a:cubicBezTo>
                    <a:pt x="3" y="19"/>
                    <a:pt x="6" y="17"/>
                    <a:pt x="10" y="16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24" name="Freeform 21"/>
          <p:cNvSpPr>
            <a:spLocks noEditPoints="1"/>
          </p:cNvSpPr>
          <p:nvPr/>
        </p:nvSpPr>
        <p:spPr bwMode="auto">
          <a:xfrm>
            <a:off x="10520680" y="3637915"/>
            <a:ext cx="570865" cy="55245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222" name="Group 221"/>
          <p:cNvGrpSpPr/>
          <p:nvPr/>
        </p:nvGrpSpPr>
        <p:grpSpPr>
          <a:xfrm>
            <a:off x="5861547" y="3721476"/>
            <a:ext cx="446088" cy="447675"/>
            <a:chOff x="2060575" y="6313488"/>
            <a:chExt cx="446088" cy="4476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3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4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5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6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7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3490595" y="3719830"/>
            <a:ext cx="506095" cy="457835"/>
            <a:chOff x="3767138" y="6329363"/>
            <a:chExt cx="446087" cy="4143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7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48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49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0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1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2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3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22285" y="3702050"/>
            <a:ext cx="576580" cy="542925"/>
            <a:chOff x="4605338" y="3814763"/>
            <a:chExt cx="420688" cy="3540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3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710" y="172720"/>
            <a:ext cx="8869680" cy="671195"/>
          </a:xfrm>
        </p:spPr>
        <p:txBody>
          <a:bodyPr>
            <a:normAutofit/>
          </a:bodyPr>
          <a:lstStyle/>
          <a:p>
            <a:r>
              <a:rPr lang="en-US" altLang="id-ID" sz="3200" dirty="0" smtClean="0"/>
              <a:t>RINGKASAN LITERATUR</a:t>
            </a:r>
            <a:endParaRPr lang="en-US" altLang="id-ID" sz="32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767692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83770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245360" y="3270885"/>
            <a:ext cx="13335" cy="3016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418110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1232503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570179" y="2386701"/>
            <a:ext cx="524510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id-ID" sz="800" b="1" dirty="0">
                <a:solidFill>
                  <a:schemeClr val="bg1"/>
                </a:solidFill>
                <a:latin typeface="+mj-lt"/>
              </a:rPr>
              <a:t>JUDUL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52606" y="2369484"/>
            <a:ext cx="639445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id-ID" sz="800" b="1" dirty="0">
                <a:solidFill>
                  <a:schemeClr val="bg1"/>
                </a:solidFill>
                <a:latin typeface="+mj-lt"/>
              </a:rPr>
              <a:t>PENELITI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155902" y="2369448"/>
            <a:ext cx="308610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00" b="1" dirty="0">
                <a:solidFill>
                  <a:schemeClr val="bg1"/>
                </a:solidFill>
                <a:latin typeface="+mj-lt"/>
              </a:rPr>
              <a:t>5</a:t>
            </a:r>
            <a:r>
              <a:rPr lang="id-ID" sz="800" b="1" dirty="0" smtClean="0">
                <a:solidFill>
                  <a:schemeClr val="bg1"/>
                </a:solidFill>
                <a:latin typeface="+mj-lt"/>
              </a:rPr>
              <a:t>0</a:t>
            </a:r>
            <a:endParaRPr lang="id-ID" sz="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93360" y="2401119"/>
            <a:ext cx="245745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00" b="1" dirty="0">
                <a:solidFill>
                  <a:schemeClr val="bg1"/>
                </a:solidFill>
                <a:latin typeface="+mj-lt"/>
              </a:rPr>
              <a:t>$</a:t>
            </a:r>
          </a:p>
        </p:txBody>
      </p:sp>
      <p:graphicFrame>
        <p:nvGraphicFramePr>
          <p:cNvPr id="59" name="Table 58"/>
          <p:cNvGraphicFramePr/>
          <p:nvPr/>
        </p:nvGraphicFramePr>
        <p:xfrm>
          <a:off x="0" y="843915"/>
          <a:ext cx="12229465" cy="6016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672"/>
                <a:gridCol w="1574185"/>
                <a:gridCol w="1378857"/>
                <a:gridCol w="2191657"/>
                <a:gridCol w="1679703"/>
                <a:gridCol w="2552391"/>
              </a:tblGrid>
              <a:tr h="739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JUDUL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PENELITI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NAMA JURNAL, TAHUN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TUJUAN PENELITIAN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METODE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HASIL PENELITIAN</a:t>
                      </a:r>
                    </a:p>
                  </a:txBody>
                  <a:tcPr anchor="ctr"/>
                </a:tc>
              </a:tr>
              <a:tr h="1605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Evaluasi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Standar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Minimal (SPM)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Katagori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Lama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Rawat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Rsud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Kota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Salatiga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80000"/>
                        </a:lnSpc>
                        <a:buNone/>
                      </a:pPr>
                      <a:r>
                        <a:rPr lang="en-US" sz="1600" dirty="0" smtClean="0">
                          <a:latin typeface="Arial Rounded MT Bold" pitchFamily="34" charset="0"/>
                          <a:cs typeface="Times New Roman" panose="02020603050405020304" charset="0"/>
                        </a:rPr>
                        <a:t>.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Hidayah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Karuniawati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dkk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Kartika-jurnal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ilmiah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 2016 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Mengevaluasi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pelaksanaan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SPM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Rumah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Sakit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jenis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kategori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lama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rawat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RSUD Kota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Salatiga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buNone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Non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eksperimental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rancangan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deskriptif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Kepmenkes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RI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Nomor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129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tahun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2008 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  <a:tr h="1100638"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Analisi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Rawat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Depo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Gedung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MCEB Rs Islam Sultan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Agung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Semarang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Nurma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Katrinnada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Purwandari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dkk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Jurnal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Kesehatan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Masyarakat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(e-journal),  2017 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Mengidentifikasi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Faktor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-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Faktor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mempengaruhi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Kuantitatif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Kualitatif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obat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racikan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sesuai,sedangkan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obat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jadi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Kepmenkes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RI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Nomor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129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tahun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2008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  <a:tr h="1438849"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Analisa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Kefarmasian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Pada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Rawat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deepo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RSUD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Ibnu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Sina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Gresik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Berdasarkan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Nur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Anisaus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solikhah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dkk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HERCLIPS (Journal of Herbal, Clinical and Pharmaceutical Sciences), 2019 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Mengoptimalkan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Farmasi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Retropektif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buNone/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resep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Kepmenkes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RI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Nomor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 129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tahun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2008 </a:t>
                      </a:r>
                      <a:endParaRPr lang="en-US" sz="1600" dirty="0">
                        <a:latin typeface="Arial Rounded MT Bold" pitchFamily="3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743" y="0"/>
            <a:ext cx="11945257" cy="612502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420896"/>
            <a:ext cx="111765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Rata-rata </a:t>
            </a:r>
            <a:r>
              <a:rPr lang="en-US" sz="4400" dirty="0" err="1" smtClean="0"/>
              <a:t>waktu</a:t>
            </a:r>
            <a:r>
              <a:rPr lang="en-US" sz="4400" dirty="0" smtClean="0"/>
              <a:t> </a:t>
            </a:r>
            <a:r>
              <a:rPr lang="en-US" sz="4400" dirty="0" err="1" smtClean="0"/>
              <a:t>tunggu</a:t>
            </a:r>
            <a:r>
              <a:rPr lang="en-US" sz="4400" dirty="0" smtClean="0"/>
              <a:t> </a:t>
            </a:r>
            <a:r>
              <a:rPr lang="en-US" sz="4400" dirty="0" err="1" smtClean="0"/>
              <a:t>pelayanan</a:t>
            </a:r>
            <a:r>
              <a:rPr lang="en-US" sz="4400" dirty="0" smtClean="0"/>
              <a:t> </a:t>
            </a:r>
            <a:r>
              <a:rPr lang="en-US" sz="4400" dirty="0" err="1" smtClean="0"/>
              <a:t>resep</a:t>
            </a:r>
            <a:endParaRPr lang="en-US" altLang="zh-CN" sz="4400" b="1" dirty="0"/>
          </a:p>
        </p:txBody>
      </p:sp>
      <p:graphicFrame>
        <p:nvGraphicFramePr>
          <p:cNvPr id="7" name="Table 6"/>
          <p:cNvGraphicFramePr/>
          <p:nvPr/>
        </p:nvGraphicFramePr>
        <p:xfrm>
          <a:off x="233045" y="1625599"/>
          <a:ext cx="11262269" cy="2191657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937805"/>
                <a:gridCol w="2704876"/>
                <a:gridCol w="3571588"/>
                <a:gridCol w="3048000"/>
              </a:tblGrid>
              <a:tr h="993994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Parameter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*RSUD Kota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Salatiga</a:t>
                      </a:r>
                      <a:endParaRPr lang="en-US" sz="1200" b="1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 RS Islam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Agung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Semarang</a:t>
                      </a:r>
                      <a:endParaRPr lang="en-US" sz="1200" b="1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***RSUD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Ibnu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Sina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Gresik</a:t>
                      </a:r>
                      <a:endParaRPr lang="en-US" sz="1200" b="1" baseline="-25000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</a:tr>
              <a:tr h="49659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Obat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jadi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menit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 5,70</a:t>
                      </a:r>
                      <a:endParaRPr lang="en-US" sz="1200" b="1" dirty="0"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48,90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19,00</a:t>
                      </a:r>
                      <a:endParaRPr lang="en-US" sz="1200" b="1" dirty="0"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</a:tr>
              <a:tr h="70107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Obat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Racikan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menit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9,18</a:t>
                      </a:r>
                      <a:endParaRPr lang="en-US" sz="1200" b="1" dirty="0"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46,54</a:t>
                      </a:r>
                      <a:endParaRPr lang="en-US" sz="1200" b="1" dirty="0"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37,00 </a:t>
                      </a:r>
                      <a:endParaRPr lang="en-US" sz="1200" b="1" dirty="0"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2" name="圆角矩形 11"/>
          <p:cNvSpPr/>
          <p:nvPr/>
        </p:nvSpPr>
        <p:spPr>
          <a:xfrm>
            <a:off x="249736" y="3929380"/>
            <a:ext cx="9010378" cy="424905"/>
          </a:xfrm>
          <a:prstGeom prst="roundRect">
            <a:avLst>
              <a:gd name="adj" fmla="val 50000"/>
            </a:avLst>
          </a:prstGeom>
          <a:solidFill>
            <a:srgbClr val="D6E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solidFill>
                <a:srgbClr val="332D2D"/>
              </a:solidFill>
            </a:endParaRPr>
          </a:p>
        </p:txBody>
      </p:sp>
      <p:sp>
        <p:nvSpPr>
          <p:cNvPr id="100" name="Text Box 99"/>
          <p:cNvSpPr txBox="1"/>
          <p:nvPr/>
        </p:nvSpPr>
        <p:spPr>
          <a:xfrm>
            <a:off x="203655" y="3948430"/>
            <a:ext cx="10551432" cy="338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1600" dirty="0" err="1" smtClean="0"/>
              <a:t>sumber</a:t>
            </a:r>
            <a:r>
              <a:rPr lang="en-US" sz="1600" dirty="0" smtClean="0"/>
              <a:t>. * </a:t>
            </a:r>
            <a:r>
              <a:rPr lang="en-US" sz="1600" dirty="0" err="1" smtClean="0"/>
              <a:t>Karuniawati</a:t>
            </a:r>
            <a:r>
              <a:rPr lang="en-US" sz="1600" dirty="0" smtClean="0"/>
              <a:t> </a:t>
            </a:r>
            <a:r>
              <a:rPr lang="en-US" sz="1600" dirty="0" err="1" smtClean="0"/>
              <a:t>dkk</a:t>
            </a:r>
            <a:r>
              <a:rPr lang="en-US" sz="1600" dirty="0" smtClean="0"/>
              <a:t> (2016),** </a:t>
            </a:r>
            <a:r>
              <a:rPr lang="en-US" sz="1600" dirty="0" err="1" smtClean="0"/>
              <a:t>Purwandari</a:t>
            </a:r>
            <a:r>
              <a:rPr lang="en-US" sz="1600" dirty="0" smtClean="0"/>
              <a:t> </a:t>
            </a:r>
            <a:r>
              <a:rPr lang="en-US" sz="1600" dirty="0" err="1" smtClean="0"/>
              <a:t>dkk</a:t>
            </a:r>
            <a:r>
              <a:rPr lang="en-US" sz="1600" dirty="0" smtClean="0"/>
              <a:t> (2017), *** </a:t>
            </a:r>
            <a:r>
              <a:rPr lang="en-US" sz="1600" dirty="0" err="1" smtClean="0"/>
              <a:t>Solikhah</a:t>
            </a:r>
            <a:r>
              <a:rPr lang="en-US" sz="1600" dirty="0" smtClean="0"/>
              <a:t> </a:t>
            </a:r>
            <a:r>
              <a:rPr lang="en-US" sz="1600" dirty="0" err="1" smtClean="0"/>
              <a:t>dkk</a:t>
            </a:r>
            <a:r>
              <a:rPr lang="en-US" sz="1600" dirty="0" smtClean="0"/>
              <a:t> (2019)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559816" y="4550618"/>
            <a:ext cx="69730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dirty="0" err="1" smtClean="0">
                <a:latin typeface="Arial Rounded MT Bold" pitchFamily="34" charset="0"/>
              </a:rPr>
              <a:t>Keterangan</a:t>
            </a:r>
            <a:r>
              <a:rPr lang="en-US" sz="1400" dirty="0" smtClean="0">
                <a:latin typeface="Arial Rounded MT Bold" pitchFamily="34" charset="0"/>
              </a:rPr>
              <a:t> :        	=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sesuai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Kepmenkes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RI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Nomor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129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tahun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2008</a:t>
            </a:r>
          </a:p>
          <a:p>
            <a:pPr>
              <a:lnSpc>
                <a:spcPct val="200000"/>
              </a:lnSpc>
            </a:pP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	 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         	 =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Tidak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sesuai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Kepmenkes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RI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Nomor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129 </a:t>
            </a:r>
            <a:r>
              <a:rPr lang="en-US" sz="1400" dirty="0" err="1" smtClean="0">
                <a:solidFill>
                  <a:schemeClr val="dk1"/>
                </a:solidFill>
                <a:latin typeface="Arial Rounded MT Bold" pitchFamily="34" charset="0"/>
              </a:rPr>
              <a:t>tahun</a:t>
            </a:r>
            <a:r>
              <a:rPr lang="en-US" sz="1400" dirty="0" smtClean="0">
                <a:solidFill>
                  <a:schemeClr val="dk1"/>
                </a:solidFill>
                <a:latin typeface="Arial Rounded MT Bold" pitchFamily="34" charset="0"/>
              </a:rPr>
              <a:t> 2008</a:t>
            </a:r>
            <a:endParaRPr lang="en-US" sz="1400" dirty="0"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44914" y="4702629"/>
            <a:ext cx="435428" cy="304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66685" y="5116287"/>
            <a:ext cx="435428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99" y="0"/>
            <a:ext cx="12143401" cy="6858000"/>
          </a:xfrm>
          <a:prstGeom prst="rect">
            <a:avLst/>
          </a:prstGeom>
        </p:spPr>
      </p:pic>
      <p:sp>
        <p:nvSpPr>
          <p:cNvPr id="3" name="Flowchart: Alternate Process 2"/>
          <p:cNvSpPr/>
          <p:nvPr/>
        </p:nvSpPr>
        <p:spPr>
          <a:xfrm>
            <a:off x="682171" y="420914"/>
            <a:ext cx="7271658" cy="957943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Faktor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keberhasilan</a:t>
            </a:r>
            <a:r>
              <a:rPr lang="en-US" sz="2400" dirty="0" smtClean="0"/>
              <a:t> RSUD Kota </a:t>
            </a:r>
            <a:r>
              <a:rPr lang="en-US" sz="2400" dirty="0" err="1" smtClean="0"/>
              <a:t>Salatiga</a:t>
            </a:r>
            <a:endParaRPr lang="en-US" sz="2400" dirty="0"/>
          </a:p>
        </p:txBody>
      </p:sp>
      <p:sp>
        <p:nvSpPr>
          <p:cNvPr id="4" name="Notched Right Arrow 3"/>
          <p:cNvSpPr/>
          <p:nvPr/>
        </p:nvSpPr>
        <p:spPr>
          <a:xfrm>
            <a:off x="870857" y="1364343"/>
            <a:ext cx="6357257" cy="972457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SOP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endParaRPr lang="en-US" dirty="0"/>
          </a:p>
        </p:txBody>
      </p:sp>
      <p:sp>
        <p:nvSpPr>
          <p:cNvPr id="5" name="Notched Right Arrow 4"/>
          <p:cNvSpPr/>
          <p:nvPr/>
        </p:nvSpPr>
        <p:spPr>
          <a:xfrm>
            <a:off x="892629" y="2184400"/>
            <a:ext cx="6669314" cy="1661886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Petugas</a:t>
            </a:r>
            <a:r>
              <a:rPr lang="en-US" dirty="0" smtClean="0"/>
              <a:t> </a:t>
            </a:r>
            <a:r>
              <a:rPr lang="en-US" dirty="0" err="1" smtClean="0"/>
              <a:t>farmasi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pelatihan</a:t>
            </a:r>
            <a:r>
              <a:rPr lang="en-US" dirty="0" smtClean="0"/>
              <a:t> </a:t>
            </a:r>
            <a:r>
              <a:rPr lang="en-US" dirty="0" err="1" smtClean="0"/>
              <a:t>berkala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43401" cy="6858000"/>
          </a:xfrm>
          <a:prstGeom prst="rect">
            <a:avLst/>
          </a:prstGeom>
        </p:spPr>
      </p:pic>
      <p:sp>
        <p:nvSpPr>
          <p:cNvPr id="3" name="Flowchart: Alternate Process 2"/>
          <p:cNvSpPr/>
          <p:nvPr/>
        </p:nvSpPr>
        <p:spPr>
          <a:xfrm>
            <a:off x="348343" y="217715"/>
            <a:ext cx="7126514" cy="1117600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Faktor</a:t>
            </a:r>
            <a:r>
              <a:rPr lang="en-US" dirty="0" err="1" smtClean="0"/>
              <a:t>-faktor</a:t>
            </a:r>
            <a:r>
              <a:rPr lang="en-US" dirty="0" smtClean="0"/>
              <a:t> 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keberhasilan</a:t>
            </a:r>
            <a:r>
              <a:rPr lang="en-US" dirty="0" smtClean="0"/>
              <a:t> RSUD </a:t>
            </a:r>
            <a:r>
              <a:rPr lang="en-US" dirty="0" err="1" smtClean="0"/>
              <a:t>Ibnu</a:t>
            </a:r>
            <a:r>
              <a:rPr lang="en-US" dirty="0" smtClean="0"/>
              <a:t> </a:t>
            </a:r>
            <a:r>
              <a:rPr lang="en-US" dirty="0" err="1" smtClean="0"/>
              <a:t>Sina</a:t>
            </a:r>
            <a:r>
              <a:rPr lang="en-US" dirty="0" smtClean="0"/>
              <a:t> Gresik</a:t>
            </a:r>
            <a:endParaRPr lang="en-US" dirty="0"/>
          </a:p>
        </p:txBody>
      </p:sp>
      <p:sp>
        <p:nvSpPr>
          <p:cNvPr id="4" name="Notched Right Arrow 3"/>
          <p:cNvSpPr/>
          <p:nvPr/>
        </p:nvSpPr>
        <p:spPr>
          <a:xfrm>
            <a:off x="696684" y="2452914"/>
            <a:ext cx="6313715" cy="1785257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apoteker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TTK (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 </a:t>
            </a:r>
            <a:r>
              <a:rPr lang="en-US" dirty="0" err="1" smtClean="0"/>
              <a:t>Kefarmasian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Notched Right Arrow 4"/>
          <p:cNvSpPr/>
          <p:nvPr/>
        </p:nvSpPr>
        <p:spPr>
          <a:xfrm>
            <a:off x="674914" y="1458686"/>
            <a:ext cx="6146800" cy="1378857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farmasi</a:t>
            </a:r>
            <a:r>
              <a:rPr lang="en-US" dirty="0" smtClean="0"/>
              <a:t> </a:t>
            </a:r>
            <a:r>
              <a:rPr lang="en-US" dirty="0" err="1" smtClean="0"/>
              <a:t>memadai</a:t>
            </a:r>
            <a:endParaRPr lang="en-US" dirty="0"/>
          </a:p>
        </p:txBody>
      </p:sp>
      <p:sp>
        <p:nvSpPr>
          <p:cNvPr id="6" name="Notched Right Arrow 5"/>
          <p:cNvSpPr/>
          <p:nvPr/>
        </p:nvSpPr>
        <p:spPr>
          <a:xfrm>
            <a:off x="609599" y="3831772"/>
            <a:ext cx="6125029" cy="1248228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ketersediaan</a:t>
            </a:r>
            <a:r>
              <a:rPr lang="en-US" dirty="0" smtClean="0"/>
              <a:t> </a:t>
            </a:r>
            <a:r>
              <a:rPr lang="en-US" dirty="0" err="1" smtClean="0"/>
              <a:t>obat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yang </a:t>
            </a:r>
            <a:r>
              <a:rPr lang="en-US" dirty="0" err="1" smtClean="0"/>
              <a:t>diresepkan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endParaRPr lang="en-US" dirty="0"/>
          </a:p>
        </p:txBody>
      </p:sp>
      <p:sp>
        <p:nvSpPr>
          <p:cNvPr id="7" name="Notched Right Arrow 6"/>
          <p:cNvSpPr/>
          <p:nvPr/>
        </p:nvSpPr>
        <p:spPr>
          <a:xfrm>
            <a:off x="754743" y="4992914"/>
            <a:ext cx="5965371" cy="1262743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yang </a:t>
            </a:r>
            <a:r>
              <a:rPr lang="en-US" dirty="0" err="1" smtClean="0"/>
              <a:t>lengkap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171" y="0"/>
            <a:ext cx="12143401" cy="6858000"/>
          </a:xfrm>
          <a:prstGeom prst="rect">
            <a:avLst/>
          </a:prstGeom>
        </p:spPr>
      </p:pic>
      <p:sp>
        <p:nvSpPr>
          <p:cNvPr id="3" name="Flowchart: Alternate Process 2"/>
          <p:cNvSpPr/>
          <p:nvPr/>
        </p:nvSpPr>
        <p:spPr>
          <a:xfrm>
            <a:off x="508000" y="348343"/>
            <a:ext cx="5457371" cy="1016000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Faktor</a:t>
            </a:r>
            <a:r>
              <a:rPr lang="en-US" dirty="0" smtClean="0"/>
              <a:t> yang </a:t>
            </a:r>
            <a:r>
              <a:rPr lang="en-US" dirty="0" err="1" smtClean="0"/>
              <a:t>mempengauhi</a:t>
            </a:r>
            <a:r>
              <a:rPr lang="en-US" dirty="0" smtClean="0"/>
              <a:t> </a:t>
            </a:r>
            <a:r>
              <a:rPr lang="en-US" dirty="0" err="1" smtClean="0"/>
              <a:t>lamanya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tunggu</a:t>
            </a:r>
            <a:r>
              <a:rPr lang="en-US" dirty="0" smtClean="0"/>
              <a:t> RS Islam </a:t>
            </a:r>
            <a:r>
              <a:rPr lang="en-US" dirty="0" err="1" smtClean="0"/>
              <a:t>Agung</a:t>
            </a:r>
            <a:r>
              <a:rPr lang="en-US" dirty="0" smtClean="0"/>
              <a:t> Semarang</a:t>
            </a:r>
            <a:endParaRPr lang="en-US" dirty="0"/>
          </a:p>
        </p:txBody>
      </p:sp>
      <p:sp>
        <p:nvSpPr>
          <p:cNvPr id="4" name="Notched Right Arrow 3"/>
          <p:cNvSpPr/>
          <p:nvPr/>
        </p:nvSpPr>
        <p:spPr>
          <a:xfrm>
            <a:off x="1190171" y="1175657"/>
            <a:ext cx="5210628" cy="1088572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Kurangnya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/>
          </a:p>
        </p:txBody>
      </p:sp>
      <p:sp>
        <p:nvSpPr>
          <p:cNvPr id="5" name="Notched Right Arrow 4"/>
          <p:cNvSpPr/>
          <p:nvPr/>
        </p:nvSpPr>
        <p:spPr>
          <a:xfrm>
            <a:off x="1320801" y="1857829"/>
            <a:ext cx="5050971" cy="1378857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prasarana</a:t>
            </a:r>
            <a:r>
              <a:rPr lang="en-US" dirty="0" smtClean="0"/>
              <a:t> yang 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endParaRPr lang="en-US" dirty="0"/>
          </a:p>
        </p:txBody>
      </p:sp>
      <p:sp>
        <p:nvSpPr>
          <p:cNvPr id="6" name="Notched Right Arrow 5"/>
          <p:cNvSpPr/>
          <p:nvPr/>
        </p:nvSpPr>
        <p:spPr>
          <a:xfrm>
            <a:off x="1277256" y="2743201"/>
            <a:ext cx="5021943" cy="1262743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 RS yang </a:t>
            </a:r>
            <a:r>
              <a:rPr lang="en-US" dirty="0" err="1" smtClean="0"/>
              <a:t>sering</a:t>
            </a:r>
            <a:r>
              <a:rPr lang="en-US" dirty="0" smtClean="0"/>
              <a:t> error</a:t>
            </a:r>
            <a:endParaRPr lang="en-US" dirty="0"/>
          </a:p>
        </p:txBody>
      </p:sp>
      <p:sp>
        <p:nvSpPr>
          <p:cNvPr id="7" name="Notched Right Arrow 6"/>
          <p:cNvSpPr/>
          <p:nvPr/>
        </p:nvSpPr>
        <p:spPr>
          <a:xfrm>
            <a:off x="1248228" y="3744686"/>
            <a:ext cx="4978400" cy="1161143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SPO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endParaRPr lang="en-US" dirty="0"/>
          </a:p>
        </p:txBody>
      </p:sp>
      <p:sp>
        <p:nvSpPr>
          <p:cNvPr id="8" name="Notched Right Arrow 7"/>
          <p:cNvSpPr/>
          <p:nvPr/>
        </p:nvSpPr>
        <p:spPr>
          <a:xfrm>
            <a:off x="1436915" y="4702629"/>
            <a:ext cx="4847771" cy="1284514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Formularium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115" y="1023620"/>
            <a:ext cx="3923030" cy="671195"/>
          </a:xfrm>
        </p:spPr>
        <p:txBody>
          <a:bodyPr>
            <a:normAutofit fontScale="90000"/>
          </a:bodyPr>
          <a:lstStyle/>
          <a:p>
            <a:r>
              <a:rPr lang="en-US" altLang="id-ID" dirty="0"/>
              <a:t>KESIMPULAN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38735" y="1233170"/>
            <a:ext cx="4627245" cy="5488305"/>
            <a:chOff x="5360" y="2737"/>
            <a:chExt cx="8595" cy="9200"/>
          </a:xfrm>
        </p:grpSpPr>
        <p:sp>
          <p:nvSpPr>
            <p:cNvPr id="3" name="Freeform 5"/>
            <p:cNvSpPr/>
            <p:nvPr/>
          </p:nvSpPr>
          <p:spPr bwMode="auto">
            <a:xfrm>
              <a:off x="9218" y="3187"/>
              <a:ext cx="991" cy="2373"/>
            </a:xfrm>
            <a:custGeom>
              <a:avLst/>
              <a:gdLst>
                <a:gd name="T0" fmla="*/ 226 w 228"/>
                <a:gd name="T1" fmla="*/ 274 h 546"/>
                <a:gd name="T2" fmla="*/ 111 w 228"/>
                <a:gd name="T3" fmla="*/ 546 h 546"/>
                <a:gd name="T4" fmla="*/ 2 w 228"/>
                <a:gd name="T5" fmla="*/ 272 h 546"/>
                <a:gd name="T6" fmla="*/ 117 w 228"/>
                <a:gd name="T7" fmla="*/ 0 h 546"/>
                <a:gd name="T8" fmla="*/ 226 w 228"/>
                <a:gd name="T9" fmla="*/ 274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546">
                  <a:moveTo>
                    <a:pt x="226" y="274"/>
                  </a:moveTo>
                  <a:cubicBezTo>
                    <a:pt x="225" y="425"/>
                    <a:pt x="111" y="546"/>
                    <a:pt x="111" y="546"/>
                  </a:cubicBezTo>
                  <a:cubicBezTo>
                    <a:pt x="111" y="546"/>
                    <a:pt x="0" y="423"/>
                    <a:pt x="2" y="272"/>
                  </a:cubicBezTo>
                  <a:cubicBezTo>
                    <a:pt x="3" y="121"/>
                    <a:pt x="117" y="0"/>
                    <a:pt x="117" y="0"/>
                  </a:cubicBezTo>
                  <a:cubicBezTo>
                    <a:pt x="117" y="0"/>
                    <a:pt x="228" y="123"/>
                    <a:pt x="226" y="2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126" y="5606"/>
              <a:ext cx="2371" cy="991"/>
            </a:xfrm>
            <a:custGeom>
              <a:avLst/>
              <a:gdLst>
                <a:gd name="T0" fmla="*/ 272 w 546"/>
                <a:gd name="T1" fmla="*/ 226 h 228"/>
                <a:gd name="T2" fmla="*/ 0 w 546"/>
                <a:gd name="T3" fmla="*/ 111 h 228"/>
                <a:gd name="T4" fmla="*/ 274 w 546"/>
                <a:gd name="T5" fmla="*/ 1 h 228"/>
                <a:gd name="T6" fmla="*/ 546 w 546"/>
                <a:gd name="T7" fmla="*/ 117 h 228"/>
                <a:gd name="T8" fmla="*/ 272 w 546"/>
                <a:gd name="T9" fmla="*/ 22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228">
                  <a:moveTo>
                    <a:pt x="272" y="226"/>
                  </a:moveTo>
                  <a:cubicBezTo>
                    <a:pt x="121" y="225"/>
                    <a:pt x="0" y="111"/>
                    <a:pt x="0" y="111"/>
                  </a:cubicBezTo>
                  <a:cubicBezTo>
                    <a:pt x="0" y="111"/>
                    <a:pt x="123" y="0"/>
                    <a:pt x="274" y="1"/>
                  </a:cubicBezTo>
                  <a:cubicBezTo>
                    <a:pt x="425" y="3"/>
                    <a:pt x="546" y="117"/>
                    <a:pt x="546" y="117"/>
                  </a:cubicBezTo>
                  <a:cubicBezTo>
                    <a:pt x="546" y="117"/>
                    <a:pt x="423" y="228"/>
                    <a:pt x="272" y="2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6796" y="5528"/>
              <a:ext cx="2371" cy="986"/>
            </a:xfrm>
            <a:custGeom>
              <a:avLst/>
              <a:gdLst>
                <a:gd name="T0" fmla="*/ 272 w 546"/>
                <a:gd name="T1" fmla="*/ 226 h 227"/>
                <a:gd name="T2" fmla="*/ 0 w 546"/>
                <a:gd name="T3" fmla="*/ 111 h 227"/>
                <a:gd name="T4" fmla="*/ 274 w 546"/>
                <a:gd name="T5" fmla="*/ 1 h 227"/>
                <a:gd name="T6" fmla="*/ 546 w 546"/>
                <a:gd name="T7" fmla="*/ 116 h 227"/>
                <a:gd name="T8" fmla="*/ 272 w 546"/>
                <a:gd name="T9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227">
                  <a:moveTo>
                    <a:pt x="272" y="226"/>
                  </a:moveTo>
                  <a:cubicBezTo>
                    <a:pt x="121" y="224"/>
                    <a:pt x="0" y="111"/>
                    <a:pt x="0" y="111"/>
                  </a:cubicBezTo>
                  <a:cubicBezTo>
                    <a:pt x="0" y="111"/>
                    <a:pt x="123" y="0"/>
                    <a:pt x="274" y="1"/>
                  </a:cubicBezTo>
                  <a:cubicBezTo>
                    <a:pt x="425" y="3"/>
                    <a:pt x="546" y="116"/>
                    <a:pt x="546" y="116"/>
                  </a:cubicBezTo>
                  <a:cubicBezTo>
                    <a:pt x="546" y="116"/>
                    <a:pt x="423" y="227"/>
                    <a:pt x="272" y="2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9978" y="4460"/>
              <a:ext cx="1390" cy="1365"/>
            </a:xfrm>
            <a:custGeom>
              <a:avLst/>
              <a:gdLst>
                <a:gd name="T0" fmla="*/ 225 w 320"/>
                <a:gd name="T1" fmla="*/ 223 h 314"/>
                <a:gd name="T2" fmla="*/ 0 w 320"/>
                <a:gd name="T3" fmla="*/ 314 h 314"/>
                <a:gd name="T4" fmla="*/ 96 w 320"/>
                <a:gd name="T5" fmla="*/ 91 h 314"/>
                <a:gd name="T6" fmla="*/ 320 w 320"/>
                <a:gd name="T7" fmla="*/ 0 h 314"/>
                <a:gd name="T8" fmla="*/ 225 w 320"/>
                <a:gd name="T9" fmla="*/ 223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14">
                  <a:moveTo>
                    <a:pt x="225" y="223"/>
                  </a:moveTo>
                  <a:cubicBezTo>
                    <a:pt x="137" y="309"/>
                    <a:pt x="0" y="314"/>
                    <a:pt x="0" y="314"/>
                  </a:cubicBezTo>
                  <a:cubicBezTo>
                    <a:pt x="0" y="314"/>
                    <a:pt x="8" y="178"/>
                    <a:pt x="96" y="91"/>
                  </a:cubicBezTo>
                  <a:cubicBezTo>
                    <a:pt x="184" y="5"/>
                    <a:pt x="320" y="0"/>
                    <a:pt x="320" y="0"/>
                  </a:cubicBezTo>
                  <a:cubicBezTo>
                    <a:pt x="320" y="0"/>
                    <a:pt x="313" y="136"/>
                    <a:pt x="225" y="2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11328" y="4652"/>
              <a:ext cx="998" cy="789"/>
            </a:xfrm>
            <a:custGeom>
              <a:avLst/>
              <a:gdLst>
                <a:gd name="T0" fmla="*/ 148 w 230"/>
                <a:gd name="T1" fmla="*/ 138 h 182"/>
                <a:gd name="T2" fmla="*/ 0 w 230"/>
                <a:gd name="T3" fmla="*/ 170 h 182"/>
                <a:gd name="T4" fmla="*/ 83 w 230"/>
                <a:gd name="T5" fmla="*/ 44 h 182"/>
                <a:gd name="T6" fmla="*/ 230 w 230"/>
                <a:gd name="T7" fmla="*/ 12 h 182"/>
                <a:gd name="T8" fmla="*/ 148 w 230"/>
                <a:gd name="T9" fmla="*/ 13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82">
                  <a:moveTo>
                    <a:pt x="148" y="138"/>
                  </a:moveTo>
                  <a:cubicBezTo>
                    <a:pt x="84" y="182"/>
                    <a:pt x="0" y="170"/>
                    <a:pt x="0" y="170"/>
                  </a:cubicBezTo>
                  <a:cubicBezTo>
                    <a:pt x="0" y="170"/>
                    <a:pt x="19" y="88"/>
                    <a:pt x="83" y="44"/>
                  </a:cubicBezTo>
                  <a:cubicBezTo>
                    <a:pt x="146" y="0"/>
                    <a:pt x="230" y="12"/>
                    <a:pt x="230" y="12"/>
                  </a:cubicBezTo>
                  <a:cubicBezTo>
                    <a:pt x="230" y="12"/>
                    <a:pt x="211" y="94"/>
                    <a:pt x="148" y="13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12326" y="3900"/>
              <a:ext cx="847" cy="669"/>
            </a:xfrm>
            <a:custGeom>
              <a:avLst/>
              <a:gdLst>
                <a:gd name="T0" fmla="*/ 125 w 195"/>
                <a:gd name="T1" fmla="*/ 117 h 154"/>
                <a:gd name="T2" fmla="*/ 0 w 195"/>
                <a:gd name="T3" fmla="*/ 144 h 154"/>
                <a:gd name="T4" fmla="*/ 70 w 195"/>
                <a:gd name="T5" fmla="*/ 37 h 154"/>
                <a:gd name="T6" fmla="*/ 195 w 195"/>
                <a:gd name="T7" fmla="*/ 9 h 154"/>
                <a:gd name="T8" fmla="*/ 125 w 195"/>
                <a:gd name="T9" fmla="*/ 11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54">
                  <a:moveTo>
                    <a:pt x="125" y="117"/>
                  </a:moveTo>
                  <a:cubicBezTo>
                    <a:pt x="71" y="154"/>
                    <a:pt x="0" y="144"/>
                    <a:pt x="0" y="144"/>
                  </a:cubicBezTo>
                  <a:cubicBezTo>
                    <a:pt x="0" y="144"/>
                    <a:pt x="16" y="74"/>
                    <a:pt x="70" y="37"/>
                  </a:cubicBezTo>
                  <a:cubicBezTo>
                    <a:pt x="124" y="0"/>
                    <a:pt x="195" y="9"/>
                    <a:pt x="195" y="9"/>
                  </a:cubicBezTo>
                  <a:cubicBezTo>
                    <a:pt x="195" y="9"/>
                    <a:pt x="179" y="79"/>
                    <a:pt x="125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12631" y="4535"/>
              <a:ext cx="747" cy="484"/>
            </a:xfrm>
            <a:custGeom>
              <a:avLst/>
              <a:gdLst>
                <a:gd name="T0" fmla="*/ 101 w 172"/>
                <a:gd name="T1" fmla="*/ 91 h 112"/>
                <a:gd name="T2" fmla="*/ 0 w 172"/>
                <a:gd name="T3" fmla="*/ 93 h 112"/>
                <a:gd name="T4" fmla="*/ 70 w 172"/>
                <a:gd name="T5" fmla="*/ 21 h 112"/>
                <a:gd name="T6" fmla="*/ 172 w 172"/>
                <a:gd name="T7" fmla="*/ 19 h 112"/>
                <a:gd name="T8" fmla="*/ 101 w 172"/>
                <a:gd name="T9" fmla="*/ 9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12">
                  <a:moveTo>
                    <a:pt x="101" y="91"/>
                  </a:moveTo>
                  <a:cubicBezTo>
                    <a:pt x="53" y="112"/>
                    <a:pt x="0" y="93"/>
                    <a:pt x="0" y="93"/>
                  </a:cubicBezTo>
                  <a:cubicBezTo>
                    <a:pt x="0" y="93"/>
                    <a:pt x="23" y="41"/>
                    <a:pt x="70" y="21"/>
                  </a:cubicBezTo>
                  <a:cubicBezTo>
                    <a:pt x="118" y="0"/>
                    <a:pt x="172" y="19"/>
                    <a:pt x="172" y="19"/>
                  </a:cubicBezTo>
                  <a:cubicBezTo>
                    <a:pt x="172" y="19"/>
                    <a:pt x="148" y="71"/>
                    <a:pt x="101" y="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0674" y="3450"/>
              <a:ext cx="811" cy="920"/>
            </a:xfrm>
            <a:custGeom>
              <a:avLst/>
              <a:gdLst>
                <a:gd name="T0" fmla="*/ 137 w 187"/>
                <a:gd name="T1" fmla="*/ 143 h 212"/>
                <a:gd name="T2" fmla="*/ 3 w 187"/>
                <a:gd name="T3" fmla="*/ 212 h 212"/>
                <a:gd name="T4" fmla="*/ 50 w 187"/>
                <a:gd name="T5" fmla="*/ 69 h 212"/>
                <a:gd name="T6" fmla="*/ 183 w 187"/>
                <a:gd name="T7" fmla="*/ 0 h 212"/>
                <a:gd name="T8" fmla="*/ 137 w 187"/>
                <a:gd name="T9" fmla="*/ 1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2">
                  <a:moveTo>
                    <a:pt x="137" y="143"/>
                  </a:moveTo>
                  <a:cubicBezTo>
                    <a:pt x="87" y="202"/>
                    <a:pt x="3" y="212"/>
                    <a:pt x="3" y="212"/>
                  </a:cubicBezTo>
                  <a:cubicBezTo>
                    <a:pt x="3" y="212"/>
                    <a:pt x="0" y="128"/>
                    <a:pt x="50" y="69"/>
                  </a:cubicBezTo>
                  <a:cubicBezTo>
                    <a:pt x="99" y="10"/>
                    <a:pt x="183" y="0"/>
                    <a:pt x="183" y="0"/>
                  </a:cubicBezTo>
                  <a:cubicBezTo>
                    <a:pt x="183" y="0"/>
                    <a:pt x="187" y="84"/>
                    <a:pt x="137" y="14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11589" y="3379"/>
              <a:ext cx="813" cy="920"/>
            </a:xfrm>
            <a:custGeom>
              <a:avLst/>
              <a:gdLst>
                <a:gd name="T0" fmla="*/ 137 w 187"/>
                <a:gd name="T1" fmla="*/ 143 h 212"/>
                <a:gd name="T2" fmla="*/ 3 w 187"/>
                <a:gd name="T3" fmla="*/ 212 h 212"/>
                <a:gd name="T4" fmla="*/ 49 w 187"/>
                <a:gd name="T5" fmla="*/ 69 h 212"/>
                <a:gd name="T6" fmla="*/ 183 w 187"/>
                <a:gd name="T7" fmla="*/ 0 h 212"/>
                <a:gd name="T8" fmla="*/ 137 w 187"/>
                <a:gd name="T9" fmla="*/ 1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2">
                  <a:moveTo>
                    <a:pt x="137" y="143"/>
                  </a:moveTo>
                  <a:cubicBezTo>
                    <a:pt x="87" y="202"/>
                    <a:pt x="3" y="212"/>
                    <a:pt x="3" y="212"/>
                  </a:cubicBezTo>
                  <a:cubicBezTo>
                    <a:pt x="3" y="212"/>
                    <a:pt x="0" y="128"/>
                    <a:pt x="49" y="69"/>
                  </a:cubicBezTo>
                  <a:cubicBezTo>
                    <a:pt x="99" y="10"/>
                    <a:pt x="183" y="0"/>
                    <a:pt x="183" y="0"/>
                  </a:cubicBezTo>
                  <a:cubicBezTo>
                    <a:pt x="183" y="0"/>
                    <a:pt x="187" y="84"/>
                    <a:pt x="137" y="14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11949" y="5178"/>
              <a:ext cx="1202" cy="565"/>
            </a:xfrm>
            <a:custGeom>
              <a:avLst/>
              <a:gdLst>
                <a:gd name="T0" fmla="*/ 145 w 277"/>
                <a:gd name="T1" fmla="*/ 122 h 130"/>
                <a:gd name="T2" fmla="*/ 0 w 277"/>
                <a:gd name="T3" fmla="*/ 80 h 130"/>
                <a:gd name="T4" fmla="*/ 133 w 277"/>
                <a:gd name="T5" fmla="*/ 8 h 130"/>
                <a:gd name="T6" fmla="*/ 277 w 277"/>
                <a:gd name="T7" fmla="*/ 50 h 130"/>
                <a:gd name="T8" fmla="*/ 145 w 277"/>
                <a:gd name="T9" fmla="*/ 12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30">
                  <a:moveTo>
                    <a:pt x="145" y="122"/>
                  </a:moveTo>
                  <a:cubicBezTo>
                    <a:pt x="68" y="130"/>
                    <a:pt x="0" y="80"/>
                    <a:pt x="0" y="80"/>
                  </a:cubicBezTo>
                  <a:cubicBezTo>
                    <a:pt x="0" y="80"/>
                    <a:pt x="56" y="16"/>
                    <a:pt x="133" y="8"/>
                  </a:cubicBezTo>
                  <a:cubicBezTo>
                    <a:pt x="209" y="0"/>
                    <a:pt x="277" y="50"/>
                    <a:pt x="277" y="50"/>
                  </a:cubicBezTo>
                  <a:cubicBezTo>
                    <a:pt x="277" y="50"/>
                    <a:pt x="221" y="113"/>
                    <a:pt x="145" y="12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12662" y="5755"/>
              <a:ext cx="1202" cy="570"/>
            </a:xfrm>
            <a:custGeom>
              <a:avLst/>
              <a:gdLst>
                <a:gd name="T0" fmla="*/ 145 w 277"/>
                <a:gd name="T1" fmla="*/ 122 h 131"/>
                <a:gd name="T2" fmla="*/ 0 w 277"/>
                <a:gd name="T3" fmla="*/ 80 h 131"/>
                <a:gd name="T4" fmla="*/ 132 w 277"/>
                <a:gd name="T5" fmla="*/ 9 h 131"/>
                <a:gd name="T6" fmla="*/ 277 w 277"/>
                <a:gd name="T7" fmla="*/ 51 h 131"/>
                <a:gd name="T8" fmla="*/ 145 w 277"/>
                <a:gd name="T9" fmla="*/ 12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31">
                  <a:moveTo>
                    <a:pt x="145" y="122"/>
                  </a:moveTo>
                  <a:cubicBezTo>
                    <a:pt x="68" y="131"/>
                    <a:pt x="0" y="80"/>
                    <a:pt x="0" y="80"/>
                  </a:cubicBezTo>
                  <a:cubicBezTo>
                    <a:pt x="0" y="80"/>
                    <a:pt x="56" y="17"/>
                    <a:pt x="132" y="9"/>
                  </a:cubicBezTo>
                  <a:cubicBezTo>
                    <a:pt x="209" y="0"/>
                    <a:pt x="277" y="51"/>
                    <a:pt x="277" y="51"/>
                  </a:cubicBezTo>
                  <a:cubicBezTo>
                    <a:pt x="277" y="51"/>
                    <a:pt x="221" y="114"/>
                    <a:pt x="145" y="12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6319" y="4431"/>
              <a:ext cx="808" cy="682"/>
            </a:xfrm>
            <a:custGeom>
              <a:avLst/>
              <a:gdLst>
                <a:gd name="T0" fmla="*/ 63 w 186"/>
                <a:gd name="T1" fmla="*/ 117 h 157"/>
                <a:gd name="T2" fmla="*/ 186 w 186"/>
                <a:gd name="T3" fmla="*/ 151 h 157"/>
                <a:gd name="T4" fmla="*/ 123 w 186"/>
                <a:gd name="T5" fmla="*/ 40 h 157"/>
                <a:gd name="T6" fmla="*/ 0 w 186"/>
                <a:gd name="T7" fmla="*/ 6 h 157"/>
                <a:gd name="T8" fmla="*/ 63 w 186"/>
                <a:gd name="T9" fmla="*/ 11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57">
                  <a:moveTo>
                    <a:pt x="63" y="117"/>
                  </a:moveTo>
                  <a:cubicBezTo>
                    <a:pt x="115" y="157"/>
                    <a:pt x="186" y="151"/>
                    <a:pt x="186" y="151"/>
                  </a:cubicBezTo>
                  <a:cubicBezTo>
                    <a:pt x="186" y="151"/>
                    <a:pt x="174" y="80"/>
                    <a:pt x="123" y="40"/>
                  </a:cubicBezTo>
                  <a:cubicBezTo>
                    <a:pt x="71" y="0"/>
                    <a:pt x="0" y="6"/>
                    <a:pt x="0" y="6"/>
                  </a:cubicBezTo>
                  <a:cubicBezTo>
                    <a:pt x="0" y="6"/>
                    <a:pt x="12" y="77"/>
                    <a:pt x="63" y="1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582" y="4698"/>
              <a:ext cx="786" cy="441"/>
            </a:xfrm>
            <a:custGeom>
              <a:avLst/>
              <a:gdLst>
                <a:gd name="T0" fmla="*/ 80 w 181"/>
                <a:gd name="T1" fmla="*/ 88 h 101"/>
                <a:gd name="T2" fmla="*/ 181 w 181"/>
                <a:gd name="T3" fmla="*/ 75 h 101"/>
                <a:gd name="T4" fmla="*/ 101 w 181"/>
                <a:gd name="T5" fmla="*/ 13 h 101"/>
                <a:gd name="T6" fmla="*/ 0 w 181"/>
                <a:gd name="T7" fmla="*/ 26 h 101"/>
                <a:gd name="T8" fmla="*/ 80 w 181"/>
                <a:gd name="T9" fmla="*/ 8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1">
                  <a:moveTo>
                    <a:pt x="80" y="88"/>
                  </a:moveTo>
                  <a:cubicBezTo>
                    <a:pt x="130" y="101"/>
                    <a:pt x="181" y="75"/>
                    <a:pt x="181" y="75"/>
                  </a:cubicBezTo>
                  <a:cubicBezTo>
                    <a:pt x="181" y="75"/>
                    <a:pt x="150" y="27"/>
                    <a:pt x="101" y="13"/>
                  </a:cubicBezTo>
                  <a:cubicBezTo>
                    <a:pt x="51" y="0"/>
                    <a:pt x="0" y="26"/>
                    <a:pt x="0" y="26"/>
                  </a:cubicBezTo>
                  <a:cubicBezTo>
                    <a:pt x="0" y="26"/>
                    <a:pt x="30" y="74"/>
                    <a:pt x="80" y="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546" y="3732"/>
              <a:ext cx="516" cy="460"/>
            </a:xfrm>
            <a:custGeom>
              <a:avLst/>
              <a:gdLst>
                <a:gd name="T0" fmla="*/ 38 w 119"/>
                <a:gd name="T1" fmla="*/ 77 h 106"/>
                <a:gd name="T2" fmla="*/ 119 w 119"/>
                <a:gd name="T3" fmla="*/ 104 h 106"/>
                <a:gd name="T4" fmla="*/ 80 w 119"/>
                <a:gd name="T5" fmla="*/ 29 h 106"/>
                <a:gd name="T6" fmla="*/ 0 w 119"/>
                <a:gd name="T7" fmla="*/ 2 h 106"/>
                <a:gd name="T8" fmla="*/ 38 w 119"/>
                <a:gd name="T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06">
                  <a:moveTo>
                    <a:pt x="38" y="77"/>
                  </a:moveTo>
                  <a:cubicBezTo>
                    <a:pt x="71" y="106"/>
                    <a:pt x="119" y="104"/>
                    <a:pt x="119" y="104"/>
                  </a:cubicBezTo>
                  <a:cubicBezTo>
                    <a:pt x="119" y="104"/>
                    <a:pt x="113" y="57"/>
                    <a:pt x="80" y="29"/>
                  </a:cubicBezTo>
                  <a:cubicBezTo>
                    <a:pt x="48" y="0"/>
                    <a:pt x="0" y="2"/>
                    <a:pt x="0" y="2"/>
                  </a:cubicBezTo>
                  <a:cubicBezTo>
                    <a:pt x="0" y="2"/>
                    <a:pt x="5" y="49"/>
                    <a:pt x="38" y="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3283" y="4995"/>
              <a:ext cx="672" cy="329"/>
            </a:xfrm>
            <a:custGeom>
              <a:avLst/>
              <a:gdLst>
                <a:gd name="T0" fmla="*/ 73 w 155"/>
                <a:gd name="T1" fmla="*/ 6 h 76"/>
                <a:gd name="T2" fmla="*/ 0 w 155"/>
                <a:gd name="T3" fmla="*/ 49 h 76"/>
                <a:gd name="T4" fmla="*/ 82 w 155"/>
                <a:gd name="T5" fmla="*/ 70 h 76"/>
                <a:gd name="T6" fmla="*/ 155 w 155"/>
                <a:gd name="T7" fmla="*/ 27 h 76"/>
                <a:gd name="T8" fmla="*/ 73 w 155"/>
                <a:gd name="T9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76">
                  <a:moveTo>
                    <a:pt x="73" y="6"/>
                  </a:moveTo>
                  <a:cubicBezTo>
                    <a:pt x="31" y="12"/>
                    <a:pt x="0" y="49"/>
                    <a:pt x="0" y="49"/>
                  </a:cubicBezTo>
                  <a:cubicBezTo>
                    <a:pt x="0" y="49"/>
                    <a:pt x="39" y="76"/>
                    <a:pt x="82" y="70"/>
                  </a:cubicBezTo>
                  <a:cubicBezTo>
                    <a:pt x="125" y="64"/>
                    <a:pt x="155" y="27"/>
                    <a:pt x="155" y="27"/>
                  </a:cubicBezTo>
                  <a:cubicBezTo>
                    <a:pt x="155" y="27"/>
                    <a:pt x="116" y="0"/>
                    <a:pt x="73" y="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986" y="5219"/>
              <a:ext cx="1207" cy="518"/>
            </a:xfrm>
            <a:custGeom>
              <a:avLst/>
              <a:gdLst>
                <a:gd name="T0" fmla="*/ 141 w 278"/>
                <a:gd name="T1" fmla="*/ 117 h 119"/>
                <a:gd name="T2" fmla="*/ 278 w 278"/>
                <a:gd name="T3" fmla="*/ 55 h 119"/>
                <a:gd name="T4" fmla="*/ 137 w 278"/>
                <a:gd name="T5" fmla="*/ 2 h 119"/>
                <a:gd name="T6" fmla="*/ 0 w 278"/>
                <a:gd name="T7" fmla="*/ 64 h 119"/>
                <a:gd name="T8" fmla="*/ 141 w 278"/>
                <a:gd name="T9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19">
                  <a:moveTo>
                    <a:pt x="141" y="117"/>
                  </a:moveTo>
                  <a:cubicBezTo>
                    <a:pt x="218" y="114"/>
                    <a:pt x="278" y="55"/>
                    <a:pt x="278" y="55"/>
                  </a:cubicBezTo>
                  <a:cubicBezTo>
                    <a:pt x="278" y="55"/>
                    <a:pt x="214" y="0"/>
                    <a:pt x="137" y="2"/>
                  </a:cubicBezTo>
                  <a:cubicBezTo>
                    <a:pt x="60" y="5"/>
                    <a:pt x="0" y="64"/>
                    <a:pt x="0" y="64"/>
                  </a:cubicBezTo>
                  <a:cubicBezTo>
                    <a:pt x="0" y="64"/>
                    <a:pt x="64" y="119"/>
                    <a:pt x="141" y="11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5360" y="5894"/>
              <a:ext cx="1212" cy="516"/>
            </a:xfrm>
            <a:custGeom>
              <a:avLst/>
              <a:gdLst>
                <a:gd name="T0" fmla="*/ 141 w 279"/>
                <a:gd name="T1" fmla="*/ 117 h 119"/>
                <a:gd name="T2" fmla="*/ 279 w 279"/>
                <a:gd name="T3" fmla="*/ 55 h 119"/>
                <a:gd name="T4" fmla="*/ 138 w 279"/>
                <a:gd name="T5" fmla="*/ 2 h 119"/>
                <a:gd name="T6" fmla="*/ 0 w 279"/>
                <a:gd name="T7" fmla="*/ 64 h 119"/>
                <a:gd name="T8" fmla="*/ 141 w 279"/>
                <a:gd name="T9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119">
                  <a:moveTo>
                    <a:pt x="141" y="117"/>
                  </a:moveTo>
                  <a:cubicBezTo>
                    <a:pt x="218" y="114"/>
                    <a:pt x="279" y="55"/>
                    <a:pt x="279" y="55"/>
                  </a:cubicBezTo>
                  <a:cubicBezTo>
                    <a:pt x="279" y="55"/>
                    <a:pt x="215" y="0"/>
                    <a:pt x="138" y="2"/>
                  </a:cubicBezTo>
                  <a:cubicBezTo>
                    <a:pt x="61" y="5"/>
                    <a:pt x="0" y="64"/>
                    <a:pt x="0" y="64"/>
                  </a:cubicBezTo>
                  <a:cubicBezTo>
                    <a:pt x="0" y="64"/>
                    <a:pt x="65" y="119"/>
                    <a:pt x="141" y="11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7161" y="4387"/>
              <a:ext cx="813" cy="930"/>
            </a:xfrm>
            <a:custGeom>
              <a:avLst/>
              <a:gdLst>
                <a:gd name="T0" fmla="*/ 49 w 187"/>
                <a:gd name="T1" fmla="*/ 144 h 214"/>
                <a:gd name="T2" fmla="*/ 183 w 187"/>
                <a:gd name="T3" fmla="*/ 214 h 214"/>
                <a:gd name="T4" fmla="*/ 138 w 187"/>
                <a:gd name="T5" fmla="*/ 70 h 214"/>
                <a:gd name="T6" fmla="*/ 4 w 187"/>
                <a:gd name="T7" fmla="*/ 0 h 214"/>
                <a:gd name="T8" fmla="*/ 49 w 187"/>
                <a:gd name="T9" fmla="*/ 1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4">
                  <a:moveTo>
                    <a:pt x="49" y="144"/>
                  </a:moveTo>
                  <a:cubicBezTo>
                    <a:pt x="99" y="203"/>
                    <a:pt x="183" y="214"/>
                    <a:pt x="183" y="214"/>
                  </a:cubicBezTo>
                  <a:cubicBezTo>
                    <a:pt x="183" y="214"/>
                    <a:pt x="187" y="130"/>
                    <a:pt x="138" y="70"/>
                  </a:cubicBezTo>
                  <a:cubicBezTo>
                    <a:pt x="88" y="11"/>
                    <a:pt x="4" y="0"/>
                    <a:pt x="4" y="0"/>
                  </a:cubicBezTo>
                  <a:cubicBezTo>
                    <a:pt x="4" y="0"/>
                    <a:pt x="0" y="84"/>
                    <a:pt x="49" y="14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8230" y="3406"/>
              <a:ext cx="733" cy="1103"/>
            </a:xfrm>
            <a:custGeom>
              <a:avLst/>
              <a:gdLst>
                <a:gd name="T0" fmla="*/ 32 w 169"/>
                <a:gd name="T1" fmla="*/ 151 h 254"/>
                <a:gd name="T2" fmla="*/ 143 w 169"/>
                <a:gd name="T3" fmla="*/ 254 h 254"/>
                <a:gd name="T4" fmla="*/ 136 w 169"/>
                <a:gd name="T5" fmla="*/ 103 h 254"/>
                <a:gd name="T6" fmla="*/ 26 w 169"/>
                <a:gd name="T7" fmla="*/ 0 h 254"/>
                <a:gd name="T8" fmla="*/ 32 w 169"/>
                <a:gd name="T9" fmla="*/ 15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54">
                  <a:moveTo>
                    <a:pt x="32" y="151"/>
                  </a:moveTo>
                  <a:cubicBezTo>
                    <a:pt x="64" y="221"/>
                    <a:pt x="143" y="254"/>
                    <a:pt x="143" y="254"/>
                  </a:cubicBezTo>
                  <a:cubicBezTo>
                    <a:pt x="143" y="254"/>
                    <a:pt x="169" y="173"/>
                    <a:pt x="136" y="103"/>
                  </a:cubicBezTo>
                  <a:cubicBezTo>
                    <a:pt x="104" y="33"/>
                    <a:pt x="26" y="0"/>
                    <a:pt x="26" y="0"/>
                  </a:cubicBezTo>
                  <a:cubicBezTo>
                    <a:pt x="26" y="0"/>
                    <a:pt x="0" y="81"/>
                    <a:pt x="32" y="1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8680" y="2737"/>
              <a:ext cx="557" cy="930"/>
            </a:xfrm>
            <a:custGeom>
              <a:avLst/>
              <a:gdLst>
                <a:gd name="T0" fmla="*/ 20 w 128"/>
                <a:gd name="T1" fmla="*/ 122 h 214"/>
                <a:gd name="T2" fmla="*/ 100 w 128"/>
                <a:gd name="T3" fmla="*/ 214 h 214"/>
                <a:gd name="T4" fmla="*/ 108 w 128"/>
                <a:gd name="T5" fmla="*/ 92 h 214"/>
                <a:gd name="T6" fmla="*/ 28 w 128"/>
                <a:gd name="T7" fmla="*/ 0 h 214"/>
                <a:gd name="T8" fmla="*/ 20 w 128"/>
                <a:gd name="T9" fmla="*/ 1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14">
                  <a:moveTo>
                    <a:pt x="20" y="122"/>
                  </a:moveTo>
                  <a:cubicBezTo>
                    <a:pt x="39" y="181"/>
                    <a:pt x="100" y="214"/>
                    <a:pt x="100" y="214"/>
                  </a:cubicBezTo>
                  <a:cubicBezTo>
                    <a:pt x="100" y="214"/>
                    <a:pt x="128" y="152"/>
                    <a:pt x="108" y="92"/>
                  </a:cubicBezTo>
                  <a:cubicBezTo>
                    <a:pt x="88" y="33"/>
                    <a:pt x="28" y="0"/>
                    <a:pt x="28" y="0"/>
                  </a:cubicBezTo>
                  <a:cubicBezTo>
                    <a:pt x="28" y="0"/>
                    <a:pt x="0" y="63"/>
                    <a:pt x="20" y="12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10248" y="2766"/>
              <a:ext cx="572" cy="918"/>
            </a:xfrm>
            <a:custGeom>
              <a:avLst/>
              <a:gdLst>
                <a:gd name="T0" fmla="*/ 109 w 132"/>
                <a:gd name="T1" fmla="*/ 123 h 211"/>
                <a:gd name="T2" fmla="*/ 25 w 132"/>
                <a:gd name="T3" fmla="*/ 211 h 211"/>
                <a:gd name="T4" fmla="*/ 22 w 132"/>
                <a:gd name="T5" fmla="*/ 89 h 211"/>
                <a:gd name="T6" fmla="*/ 107 w 132"/>
                <a:gd name="T7" fmla="*/ 0 h 211"/>
                <a:gd name="T8" fmla="*/ 109 w 132"/>
                <a:gd name="T9" fmla="*/ 12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11">
                  <a:moveTo>
                    <a:pt x="109" y="123"/>
                  </a:moveTo>
                  <a:cubicBezTo>
                    <a:pt x="86" y="181"/>
                    <a:pt x="25" y="211"/>
                    <a:pt x="25" y="211"/>
                  </a:cubicBezTo>
                  <a:cubicBezTo>
                    <a:pt x="25" y="211"/>
                    <a:pt x="0" y="147"/>
                    <a:pt x="22" y="89"/>
                  </a:cubicBezTo>
                  <a:cubicBezTo>
                    <a:pt x="45" y="31"/>
                    <a:pt x="107" y="0"/>
                    <a:pt x="107" y="0"/>
                  </a:cubicBezTo>
                  <a:cubicBezTo>
                    <a:pt x="107" y="0"/>
                    <a:pt x="132" y="65"/>
                    <a:pt x="109" y="1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7366" y="3092"/>
              <a:ext cx="733" cy="1103"/>
            </a:xfrm>
            <a:custGeom>
              <a:avLst/>
              <a:gdLst>
                <a:gd name="T0" fmla="*/ 33 w 169"/>
                <a:gd name="T1" fmla="*/ 151 h 254"/>
                <a:gd name="T2" fmla="*/ 143 w 169"/>
                <a:gd name="T3" fmla="*/ 254 h 254"/>
                <a:gd name="T4" fmla="*/ 137 w 169"/>
                <a:gd name="T5" fmla="*/ 103 h 254"/>
                <a:gd name="T6" fmla="*/ 26 w 169"/>
                <a:gd name="T7" fmla="*/ 0 h 254"/>
                <a:gd name="T8" fmla="*/ 33 w 169"/>
                <a:gd name="T9" fmla="*/ 15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54">
                  <a:moveTo>
                    <a:pt x="33" y="151"/>
                  </a:moveTo>
                  <a:cubicBezTo>
                    <a:pt x="65" y="221"/>
                    <a:pt x="143" y="254"/>
                    <a:pt x="143" y="254"/>
                  </a:cubicBezTo>
                  <a:cubicBezTo>
                    <a:pt x="143" y="254"/>
                    <a:pt x="169" y="173"/>
                    <a:pt x="137" y="103"/>
                  </a:cubicBezTo>
                  <a:cubicBezTo>
                    <a:pt x="104" y="33"/>
                    <a:pt x="26" y="0"/>
                    <a:pt x="26" y="0"/>
                  </a:cubicBezTo>
                  <a:cubicBezTo>
                    <a:pt x="26" y="0"/>
                    <a:pt x="0" y="81"/>
                    <a:pt x="33" y="1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8069" y="4404"/>
              <a:ext cx="1358" cy="1390"/>
            </a:xfrm>
            <a:custGeom>
              <a:avLst/>
              <a:gdLst>
                <a:gd name="T0" fmla="*/ 91 w 313"/>
                <a:gd name="T1" fmla="*/ 224 h 320"/>
                <a:gd name="T2" fmla="*/ 0 w 313"/>
                <a:gd name="T3" fmla="*/ 0 h 320"/>
                <a:gd name="T4" fmla="*/ 222 w 313"/>
                <a:gd name="T5" fmla="*/ 95 h 320"/>
                <a:gd name="T6" fmla="*/ 313 w 313"/>
                <a:gd name="T7" fmla="*/ 320 h 320"/>
                <a:gd name="T8" fmla="*/ 91 w 313"/>
                <a:gd name="T9" fmla="*/ 22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3" h="320">
                  <a:moveTo>
                    <a:pt x="91" y="224"/>
                  </a:moveTo>
                  <a:cubicBezTo>
                    <a:pt x="4" y="136"/>
                    <a:pt x="0" y="0"/>
                    <a:pt x="0" y="0"/>
                  </a:cubicBezTo>
                  <a:cubicBezTo>
                    <a:pt x="0" y="0"/>
                    <a:pt x="136" y="7"/>
                    <a:pt x="222" y="95"/>
                  </a:cubicBezTo>
                  <a:cubicBezTo>
                    <a:pt x="309" y="183"/>
                    <a:pt x="313" y="320"/>
                    <a:pt x="313" y="320"/>
                  </a:cubicBezTo>
                  <a:cubicBezTo>
                    <a:pt x="313" y="320"/>
                    <a:pt x="177" y="312"/>
                    <a:pt x="91" y="2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9194" y="6629"/>
              <a:ext cx="986" cy="2376"/>
            </a:xfrm>
            <a:custGeom>
              <a:avLst/>
              <a:gdLst>
                <a:gd name="T0" fmla="*/ 1 w 227"/>
                <a:gd name="T1" fmla="*/ 272 h 547"/>
                <a:gd name="T2" fmla="*/ 116 w 227"/>
                <a:gd name="T3" fmla="*/ 0 h 547"/>
                <a:gd name="T4" fmla="*/ 226 w 227"/>
                <a:gd name="T5" fmla="*/ 275 h 547"/>
                <a:gd name="T6" fmla="*/ 111 w 227"/>
                <a:gd name="T7" fmla="*/ 547 h 547"/>
                <a:gd name="T8" fmla="*/ 1 w 227"/>
                <a:gd name="T9" fmla="*/ 272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547">
                  <a:moveTo>
                    <a:pt x="1" y="272"/>
                  </a:moveTo>
                  <a:cubicBezTo>
                    <a:pt x="3" y="121"/>
                    <a:pt x="116" y="0"/>
                    <a:pt x="116" y="0"/>
                  </a:cubicBezTo>
                  <a:cubicBezTo>
                    <a:pt x="116" y="0"/>
                    <a:pt x="227" y="124"/>
                    <a:pt x="226" y="275"/>
                  </a:cubicBezTo>
                  <a:cubicBezTo>
                    <a:pt x="224" y="426"/>
                    <a:pt x="111" y="547"/>
                    <a:pt x="111" y="547"/>
                  </a:cubicBezTo>
                  <a:cubicBezTo>
                    <a:pt x="111" y="547"/>
                    <a:pt x="0" y="423"/>
                    <a:pt x="1" y="2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8030" y="6368"/>
              <a:ext cx="1387" cy="1363"/>
            </a:xfrm>
            <a:custGeom>
              <a:avLst/>
              <a:gdLst>
                <a:gd name="T0" fmla="*/ 96 w 320"/>
                <a:gd name="T1" fmla="*/ 91 h 314"/>
                <a:gd name="T2" fmla="*/ 320 w 320"/>
                <a:gd name="T3" fmla="*/ 0 h 314"/>
                <a:gd name="T4" fmla="*/ 225 w 320"/>
                <a:gd name="T5" fmla="*/ 222 h 314"/>
                <a:gd name="T6" fmla="*/ 0 w 320"/>
                <a:gd name="T7" fmla="*/ 314 h 314"/>
                <a:gd name="T8" fmla="*/ 96 w 320"/>
                <a:gd name="T9" fmla="*/ 9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14">
                  <a:moveTo>
                    <a:pt x="96" y="91"/>
                  </a:moveTo>
                  <a:cubicBezTo>
                    <a:pt x="184" y="4"/>
                    <a:pt x="320" y="0"/>
                    <a:pt x="320" y="0"/>
                  </a:cubicBezTo>
                  <a:cubicBezTo>
                    <a:pt x="320" y="0"/>
                    <a:pt x="313" y="136"/>
                    <a:pt x="225" y="222"/>
                  </a:cubicBezTo>
                  <a:cubicBezTo>
                    <a:pt x="136" y="309"/>
                    <a:pt x="0" y="314"/>
                    <a:pt x="0" y="314"/>
                  </a:cubicBezTo>
                  <a:cubicBezTo>
                    <a:pt x="0" y="314"/>
                    <a:pt x="7" y="178"/>
                    <a:pt x="96" y="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7074" y="6750"/>
              <a:ext cx="996" cy="789"/>
            </a:xfrm>
            <a:custGeom>
              <a:avLst/>
              <a:gdLst>
                <a:gd name="T0" fmla="*/ 82 w 229"/>
                <a:gd name="T1" fmla="*/ 44 h 182"/>
                <a:gd name="T2" fmla="*/ 229 w 229"/>
                <a:gd name="T3" fmla="*/ 11 h 182"/>
                <a:gd name="T4" fmla="*/ 147 w 229"/>
                <a:gd name="T5" fmla="*/ 138 h 182"/>
                <a:gd name="T6" fmla="*/ 0 w 229"/>
                <a:gd name="T7" fmla="*/ 170 h 182"/>
                <a:gd name="T8" fmla="*/ 82 w 229"/>
                <a:gd name="T9" fmla="*/ 4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82">
                  <a:moveTo>
                    <a:pt x="82" y="44"/>
                  </a:moveTo>
                  <a:cubicBezTo>
                    <a:pt x="145" y="0"/>
                    <a:pt x="229" y="11"/>
                    <a:pt x="229" y="11"/>
                  </a:cubicBezTo>
                  <a:cubicBezTo>
                    <a:pt x="229" y="11"/>
                    <a:pt x="210" y="94"/>
                    <a:pt x="147" y="138"/>
                  </a:cubicBezTo>
                  <a:cubicBezTo>
                    <a:pt x="84" y="182"/>
                    <a:pt x="0" y="170"/>
                    <a:pt x="0" y="170"/>
                  </a:cubicBezTo>
                  <a:cubicBezTo>
                    <a:pt x="0" y="170"/>
                    <a:pt x="19" y="87"/>
                    <a:pt x="82" y="4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6229" y="7622"/>
              <a:ext cx="842" cy="669"/>
            </a:xfrm>
            <a:custGeom>
              <a:avLst/>
              <a:gdLst>
                <a:gd name="T0" fmla="*/ 69 w 194"/>
                <a:gd name="T1" fmla="*/ 37 h 154"/>
                <a:gd name="T2" fmla="*/ 194 w 194"/>
                <a:gd name="T3" fmla="*/ 10 h 154"/>
                <a:gd name="T4" fmla="*/ 125 w 194"/>
                <a:gd name="T5" fmla="*/ 117 h 154"/>
                <a:gd name="T6" fmla="*/ 0 w 194"/>
                <a:gd name="T7" fmla="*/ 144 h 154"/>
                <a:gd name="T8" fmla="*/ 69 w 194"/>
                <a:gd name="T9" fmla="*/ 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154">
                  <a:moveTo>
                    <a:pt x="69" y="37"/>
                  </a:moveTo>
                  <a:cubicBezTo>
                    <a:pt x="123" y="0"/>
                    <a:pt x="194" y="10"/>
                    <a:pt x="194" y="10"/>
                  </a:cubicBezTo>
                  <a:cubicBezTo>
                    <a:pt x="194" y="10"/>
                    <a:pt x="178" y="80"/>
                    <a:pt x="125" y="117"/>
                  </a:cubicBezTo>
                  <a:cubicBezTo>
                    <a:pt x="71" y="154"/>
                    <a:pt x="0" y="144"/>
                    <a:pt x="0" y="144"/>
                  </a:cubicBezTo>
                  <a:cubicBezTo>
                    <a:pt x="0" y="144"/>
                    <a:pt x="16" y="74"/>
                    <a:pt x="69" y="3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6025" y="7171"/>
              <a:ext cx="747" cy="484"/>
            </a:xfrm>
            <a:custGeom>
              <a:avLst/>
              <a:gdLst>
                <a:gd name="T0" fmla="*/ 71 w 172"/>
                <a:gd name="T1" fmla="*/ 20 h 112"/>
                <a:gd name="T2" fmla="*/ 172 w 172"/>
                <a:gd name="T3" fmla="*/ 19 h 112"/>
                <a:gd name="T4" fmla="*/ 101 w 172"/>
                <a:gd name="T5" fmla="*/ 91 h 112"/>
                <a:gd name="T6" fmla="*/ 0 w 172"/>
                <a:gd name="T7" fmla="*/ 93 h 112"/>
                <a:gd name="T8" fmla="*/ 71 w 172"/>
                <a:gd name="T9" fmla="*/ 2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12">
                  <a:moveTo>
                    <a:pt x="71" y="20"/>
                  </a:moveTo>
                  <a:cubicBezTo>
                    <a:pt x="118" y="0"/>
                    <a:pt x="172" y="19"/>
                    <a:pt x="172" y="19"/>
                  </a:cubicBezTo>
                  <a:cubicBezTo>
                    <a:pt x="172" y="19"/>
                    <a:pt x="149" y="71"/>
                    <a:pt x="101" y="91"/>
                  </a:cubicBezTo>
                  <a:cubicBezTo>
                    <a:pt x="54" y="112"/>
                    <a:pt x="0" y="93"/>
                    <a:pt x="0" y="93"/>
                  </a:cubicBezTo>
                  <a:cubicBezTo>
                    <a:pt x="0" y="93"/>
                    <a:pt x="23" y="41"/>
                    <a:pt x="71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7916" y="7816"/>
              <a:ext cx="813" cy="927"/>
            </a:xfrm>
            <a:custGeom>
              <a:avLst/>
              <a:gdLst>
                <a:gd name="T0" fmla="*/ 49 w 187"/>
                <a:gd name="T1" fmla="*/ 70 h 213"/>
                <a:gd name="T2" fmla="*/ 183 w 187"/>
                <a:gd name="T3" fmla="*/ 0 h 213"/>
                <a:gd name="T4" fmla="*/ 137 w 187"/>
                <a:gd name="T5" fmla="*/ 144 h 213"/>
                <a:gd name="T6" fmla="*/ 3 w 187"/>
                <a:gd name="T7" fmla="*/ 213 h 213"/>
                <a:gd name="T8" fmla="*/ 49 w 187"/>
                <a:gd name="T9" fmla="*/ 7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3">
                  <a:moveTo>
                    <a:pt x="49" y="70"/>
                  </a:moveTo>
                  <a:cubicBezTo>
                    <a:pt x="99" y="11"/>
                    <a:pt x="183" y="0"/>
                    <a:pt x="183" y="0"/>
                  </a:cubicBezTo>
                  <a:cubicBezTo>
                    <a:pt x="183" y="0"/>
                    <a:pt x="187" y="85"/>
                    <a:pt x="137" y="144"/>
                  </a:cubicBezTo>
                  <a:cubicBezTo>
                    <a:pt x="87" y="203"/>
                    <a:pt x="3" y="213"/>
                    <a:pt x="3" y="213"/>
                  </a:cubicBezTo>
                  <a:cubicBezTo>
                    <a:pt x="3" y="213"/>
                    <a:pt x="0" y="128"/>
                    <a:pt x="49" y="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7001" y="7887"/>
              <a:ext cx="813" cy="925"/>
            </a:xfrm>
            <a:custGeom>
              <a:avLst/>
              <a:gdLst>
                <a:gd name="T0" fmla="*/ 50 w 187"/>
                <a:gd name="T1" fmla="*/ 70 h 213"/>
                <a:gd name="T2" fmla="*/ 184 w 187"/>
                <a:gd name="T3" fmla="*/ 0 h 213"/>
                <a:gd name="T4" fmla="*/ 137 w 187"/>
                <a:gd name="T5" fmla="*/ 144 h 213"/>
                <a:gd name="T6" fmla="*/ 3 w 187"/>
                <a:gd name="T7" fmla="*/ 213 h 213"/>
                <a:gd name="T8" fmla="*/ 50 w 187"/>
                <a:gd name="T9" fmla="*/ 7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3">
                  <a:moveTo>
                    <a:pt x="50" y="70"/>
                  </a:moveTo>
                  <a:cubicBezTo>
                    <a:pt x="99" y="11"/>
                    <a:pt x="184" y="0"/>
                    <a:pt x="184" y="0"/>
                  </a:cubicBezTo>
                  <a:cubicBezTo>
                    <a:pt x="184" y="0"/>
                    <a:pt x="187" y="85"/>
                    <a:pt x="137" y="144"/>
                  </a:cubicBezTo>
                  <a:cubicBezTo>
                    <a:pt x="87" y="202"/>
                    <a:pt x="3" y="213"/>
                    <a:pt x="3" y="213"/>
                  </a:cubicBezTo>
                  <a:cubicBezTo>
                    <a:pt x="3" y="213"/>
                    <a:pt x="0" y="128"/>
                    <a:pt x="50" y="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6246" y="6449"/>
              <a:ext cx="1202" cy="565"/>
            </a:xfrm>
            <a:custGeom>
              <a:avLst/>
              <a:gdLst>
                <a:gd name="T0" fmla="*/ 133 w 277"/>
                <a:gd name="T1" fmla="*/ 8 h 130"/>
                <a:gd name="T2" fmla="*/ 277 w 277"/>
                <a:gd name="T3" fmla="*/ 50 h 130"/>
                <a:gd name="T4" fmla="*/ 145 w 277"/>
                <a:gd name="T5" fmla="*/ 122 h 130"/>
                <a:gd name="T6" fmla="*/ 0 w 277"/>
                <a:gd name="T7" fmla="*/ 80 h 130"/>
                <a:gd name="T8" fmla="*/ 133 w 277"/>
                <a:gd name="T9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30">
                  <a:moveTo>
                    <a:pt x="133" y="8"/>
                  </a:moveTo>
                  <a:cubicBezTo>
                    <a:pt x="209" y="0"/>
                    <a:pt x="277" y="50"/>
                    <a:pt x="277" y="50"/>
                  </a:cubicBezTo>
                  <a:cubicBezTo>
                    <a:pt x="277" y="50"/>
                    <a:pt x="221" y="114"/>
                    <a:pt x="145" y="122"/>
                  </a:cubicBezTo>
                  <a:cubicBezTo>
                    <a:pt x="68" y="130"/>
                    <a:pt x="0" y="80"/>
                    <a:pt x="0" y="80"/>
                  </a:cubicBezTo>
                  <a:cubicBezTo>
                    <a:pt x="0" y="80"/>
                    <a:pt x="56" y="16"/>
                    <a:pt x="133" y="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12270" y="7079"/>
              <a:ext cx="813" cy="677"/>
            </a:xfrm>
            <a:custGeom>
              <a:avLst/>
              <a:gdLst>
                <a:gd name="T0" fmla="*/ 123 w 187"/>
                <a:gd name="T1" fmla="*/ 40 h 156"/>
                <a:gd name="T2" fmla="*/ 0 w 187"/>
                <a:gd name="T3" fmla="*/ 6 h 156"/>
                <a:gd name="T4" fmla="*/ 64 w 187"/>
                <a:gd name="T5" fmla="*/ 116 h 156"/>
                <a:gd name="T6" fmla="*/ 187 w 187"/>
                <a:gd name="T7" fmla="*/ 150 h 156"/>
                <a:gd name="T8" fmla="*/ 123 w 187"/>
                <a:gd name="T9" fmla="*/ 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56">
                  <a:moveTo>
                    <a:pt x="123" y="40"/>
                  </a:moveTo>
                  <a:cubicBezTo>
                    <a:pt x="72" y="0"/>
                    <a:pt x="0" y="6"/>
                    <a:pt x="0" y="6"/>
                  </a:cubicBezTo>
                  <a:cubicBezTo>
                    <a:pt x="0" y="6"/>
                    <a:pt x="12" y="76"/>
                    <a:pt x="64" y="116"/>
                  </a:cubicBezTo>
                  <a:cubicBezTo>
                    <a:pt x="115" y="156"/>
                    <a:pt x="187" y="150"/>
                    <a:pt x="187" y="150"/>
                  </a:cubicBezTo>
                  <a:cubicBezTo>
                    <a:pt x="187" y="150"/>
                    <a:pt x="175" y="80"/>
                    <a:pt x="123" y="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13035" y="7050"/>
              <a:ext cx="781" cy="443"/>
            </a:xfrm>
            <a:custGeom>
              <a:avLst/>
              <a:gdLst>
                <a:gd name="T0" fmla="*/ 100 w 180"/>
                <a:gd name="T1" fmla="*/ 14 h 102"/>
                <a:gd name="T2" fmla="*/ 0 w 180"/>
                <a:gd name="T3" fmla="*/ 26 h 102"/>
                <a:gd name="T4" fmla="*/ 80 w 180"/>
                <a:gd name="T5" fmla="*/ 88 h 102"/>
                <a:gd name="T6" fmla="*/ 180 w 180"/>
                <a:gd name="T7" fmla="*/ 76 h 102"/>
                <a:gd name="T8" fmla="*/ 100 w 180"/>
                <a:gd name="T9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02">
                  <a:moveTo>
                    <a:pt x="100" y="14"/>
                  </a:moveTo>
                  <a:cubicBezTo>
                    <a:pt x="50" y="0"/>
                    <a:pt x="0" y="26"/>
                    <a:pt x="0" y="26"/>
                  </a:cubicBezTo>
                  <a:cubicBezTo>
                    <a:pt x="0" y="26"/>
                    <a:pt x="30" y="75"/>
                    <a:pt x="80" y="88"/>
                  </a:cubicBezTo>
                  <a:cubicBezTo>
                    <a:pt x="130" y="102"/>
                    <a:pt x="180" y="76"/>
                    <a:pt x="180" y="76"/>
                  </a:cubicBezTo>
                  <a:cubicBezTo>
                    <a:pt x="180" y="76"/>
                    <a:pt x="150" y="28"/>
                    <a:pt x="100" y="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12341" y="7999"/>
              <a:ext cx="516" cy="458"/>
            </a:xfrm>
            <a:custGeom>
              <a:avLst/>
              <a:gdLst>
                <a:gd name="T0" fmla="*/ 80 w 119"/>
                <a:gd name="T1" fmla="*/ 28 h 105"/>
                <a:gd name="T2" fmla="*/ 0 w 119"/>
                <a:gd name="T3" fmla="*/ 1 h 105"/>
                <a:gd name="T4" fmla="*/ 38 w 119"/>
                <a:gd name="T5" fmla="*/ 77 h 105"/>
                <a:gd name="T6" fmla="*/ 119 w 119"/>
                <a:gd name="T7" fmla="*/ 104 h 105"/>
                <a:gd name="T8" fmla="*/ 80 w 119"/>
                <a:gd name="T9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05">
                  <a:moveTo>
                    <a:pt x="80" y="28"/>
                  </a:moveTo>
                  <a:cubicBezTo>
                    <a:pt x="47" y="0"/>
                    <a:pt x="0" y="1"/>
                    <a:pt x="0" y="1"/>
                  </a:cubicBezTo>
                  <a:cubicBezTo>
                    <a:pt x="0" y="1"/>
                    <a:pt x="5" y="49"/>
                    <a:pt x="38" y="77"/>
                  </a:cubicBezTo>
                  <a:cubicBezTo>
                    <a:pt x="71" y="105"/>
                    <a:pt x="119" y="104"/>
                    <a:pt x="119" y="104"/>
                  </a:cubicBezTo>
                  <a:cubicBezTo>
                    <a:pt x="119" y="104"/>
                    <a:pt x="113" y="56"/>
                    <a:pt x="80" y="2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5443" y="6867"/>
              <a:ext cx="672" cy="329"/>
            </a:xfrm>
            <a:custGeom>
              <a:avLst/>
              <a:gdLst>
                <a:gd name="T0" fmla="*/ 82 w 155"/>
                <a:gd name="T1" fmla="*/ 70 h 76"/>
                <a:gd name="T2" fmla="*/ 155 w 155"/>
                <a:gd name="T3" fmla="*/ 27 h 76"/>
                <a:gd name="T4" fmla="*/ 73 w 155"/>
                <a:gd name="T5" fmla="*/ 6 h 76"/>
                <a:gd name="T6" fmla="*/ 0 w 155"/>
                <a:gd name="T7" fmla="*/ 48 h 76"/>
                <a:gd name="T8" fmla="*/ 82 w 155"/>
                <a:gd name="T9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76">
                  <a:moveTo>
                    <a:pt x="82" y="70"/>
                  </a:moveTo>
                  <a:cubicBezTo>
                    <a:pt x="125" y="64"/>
                    <a:pt x="155" y="27"/>
                    <a:pt x="155" y="27"/>
                  </a:cubicBezTo>
                  <a:cubicBezTo>
                    <a:pt x="155" y="27"/>
                    <a:pt x="116" y="0"/>
                    <a:pt x="73" y="6"/>
                  </a:cubicBezTo>
                  <a:cubicBezTo>
                    <a:pt x="30" y="12"/>
                    <a:pt x="0" y="48"/>
                    <a:pt x="0" y="48"/>
                  </a:cubicBezTo>
                  <a:cubicBezTo>
                    <a:pt x="0" y="48"/>
                    <a:pt x="39" y="76"/>
                    <a:pt x="82" y="7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12205" y="6453"/>
              <a:ext cx="1212" cy="518"/>
            </a:xfrm>
            <a:custGeom>
              <a:avLst/>
              <a:gdLst>
                <a:gd name="T0" fmla="*/ 138 w 279"/>
                <a:gd name="T1" fmla="*/ 2 h 119"/>
                <a:gd name="T2" fmla="*/ 0 w 279"/>
                <a:gd name="T3" fmla="*/ 64 h 119"/>
                <a:gd name="T4" fmla="*/ 141 w 279"/>
                <a:gd name="T5" fmla="*/ 117 h 119"/>
                <a:gd name="T6" fmla="*/ 279 w 279"/>
                <a:gd name="T7" fmla="*/ 55 h 119"/>
                <a:gd name="T8" fmla="*/ 138 w 279"/>
                <a:gd name="T9" fmla="*/ 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119">
                  <a:moveTo>
                    <a:pt x="138" y="2"/>
                  </a:moveTo>
                  <a:cubicBezTo>
                    <a:pt x="61" y="5"/>
                    <a:pt x="0" y="64"/>
                    <a:pt x="0" y="64"/>
                  </a:cubicBezTo>
                  <a:cubicBezTo>
                    <a:pt x="0" y="64"/>
                    <a:pt x="64" y="119"/>
                    <a:pt x="141" y="117"/>
                  </a:cubicBezTo>
                  <a:cubicBezTo>
                    <a:pt x="218" y="114"/>
                    <a:pt x="279" y="55"/>
                    <a:pt x="279" y="55"/>
                  </a:cubicBezTo>
                  <a:cubicBezTo>
                    <a:pt x="279" y="55"/>
                    <a:pt x="215" y="0"/>
                    <a:pt x="138" y="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11428" y="6872"/>
              <a:ext cx="808" cy="932"/>
            </a:xfrm>
            <a:custGeom>
              <a:avLst/>
              <a:gdLst>
                <a:gd name="T0" fmla="*/ 137 w 186"/>
                <a:gd name="T1" fmla="*/ 71 h 215"/>
                <a:gd name="T2" fmla="*/ 4 w 186"/>
                <a:gd name="T3" fmla="*/ 0 h 215"/>
                <a:gd name="T4" fmla="*/ 49 w 186"/>
                <a:gd name="T5" fmla="*/ 144 h 215"/>
                <a:gd name="T6" fmla="*/ 182 w 186"/>
                <a:gd name="T7" fmla="*/ 215 h 215"/>
                <a:gd name="T8" fmla="*/ 137 w 186"/>
                <a:gd name="T9" fmla="*/ 7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15">
                  <a:moveTo>
                    <a:pt x="137" y="71"/>
                  </a:moveTo>
                  <a:cubicBezTo>
                    <a:pt x="88" y="12"/>
                    <a:pt x="4" y="0"/>
                    <a:pt x="4" y="0"/>
                  </a:cubicBezTo>
                  <a:cubicBezTo>
                    <a:pt x="4" y="0"/>
                    <a:pt x="0" y="85"/>
                    <a:pt x="49" y="144"/>
                  </a:cubicBezTo>
                  <a:cubicBezTo>
                    <a:pt x="98" y="203"/>
                    <a:pt x="182" y="215"/>
                    <a:pt x="182" y="215"/>
                  </a:cubicBezTo>
                  <a:cubicBezTo>
                    <a:pt x="182" y="215"/>
                    <a:pt x="186" y="130"/>
                    <a:pt x="137" y="7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10440" y="7683"/>
              <a:ext cx="728" cy="1100"/>
            </a:xfrm>
            <a:custGeom>
              <a:avLst/>
              <a:gdLst>
                <a:gd name="T0" fmla="*/ 136 w 168"/>
                <a:gd name="T1" fmla="*/ 103 h 253"/>
                <a:gd name="T2" fmla="*/ 26 w 168"/>
                <a:gd name="T3" fmla="*/ 0 h 253"/>
                <a:gd name="T4" fmla="*/ 32 w 168"/>
                <a:gd name="T5" fmla="*/ 151 h 253"/>
                <a:gd name="T6" fmla="*/ 142 w 168"/>
                <a:gd name="T7" fmla="*/ 253 h 253"/>
                <a:gd name="T8" fmla="*/ 136 w 168"/>
                <a:gd name="T9" fmla="*/ 10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53">
                  <a:moveTo>
                    <a:pt x="136" y="103"/>
                  </a:moveTo>
                  <a:cubicBezTo>
                    <a:pt x="104" y="33"/>
                    <a:pt x="26" y="0"/>
                    <a:pt x="26" y="0"/>
                  </a:cubicBezTo>
                  <a:cubicBezTo>
                    <a:pt x="26" y="0"/>
                    <a:pt x="0" y="81"/>
                    <a:pt x="32" y="151"/>
                  </a:cubicBezTo>
                  <a:cubicBezTo>
                    <a:pt x="64" y="221"/>
                    <a:pt x="142" y="253"/>
                    <a:pt x="142" y="253"/>
                  </a:cubicBezTo>
                  <a:cubicBezTo>
                    <a:pt x="142" y="253"/>
                    <a:pt x="168" y="173"/>
                    <a:pt x="136" y="10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10165" y="8522"/>
              <a:ext cx="555" cy="932"/>
            </a:xfrm>
            <a:custGeom>
              <a:avLst/>
              <a:gdLst>
                <a:gd name="T0" fmla="*/ 108 w 128"/>
                <a:gd name="T1" fmla="*/ 93 h 215"/>
                <a:gd name="T2" fmla="*/ 28 w 128"/>
                <a:gd name="T3" fmla="*/ 0 h 215"/>
                <a:gd name="T4" fmla="*/ 20 w 128"/>
                <a:gd name="T5" fmla="*/ 122 h 215"/>
                <a:gd name="T6" fmla="*/ 100 w 128"/>
                <a:gd name="T7" fmla="*/ 215 h 215"/>
                <a:gd name="T8" fmla="*/ 108 w 128"/>
                <a:gd name="T9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15">
                  <a:moveTo>
                    <a:pt x="108" y="93"/>
                  </a:moveTo>
                  <a:cubicBezTo>
                    <a:pt x="88" y="34"/>
                    <a:pt x="28" y="0"/>
                    <a:pt x="28" y="0"/>
                  </a:cubicBezTo>
                  <a:cubicBezTo>
                    <a:pt x="28" y="0"/>
                    <a:pt x="0" y="63"/>
                    <a:pt x="20" y="122"/>
                  </a:cubicBezTo>
                  <a:cubicBezTo>
                    <a:pt x="40" y="182"/>
                    <a:pt x="100" y="215"/>
                    <a:pt x="100" y="215"/>
                  </a:cubicBezTo>
                  <a:cubicBezTo>
                    <a:pt x="100" y="215"/>
                    <a:pt x="128" y="152"/>
                    <a:pt x="108" y="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8580" y="8508"/>
              <a:ext cx="574" cy="913"/>
            </a:xfrm>
            <a:custGeom>
              <a:avLst/>
              <a:gdLst>
                <a:gd name="T0" fmla="*/ 22 w 132"/>
                <a:gd name="T1" fmla="*/ 88 h 210"/>
                <a:gd name="T2" fmla="*/ 107 w 132"/>
                <a:gd name="T3" fmla="*/ 0 h 210"/>
                <a:gd name="T4" fmla="*/ 109 w 132"/>
                <a:gd name="T5" fmla="*/ 122 h 210"/>
                <a:gd name="T6" fmla="*/ 25 w 132"/>
                <a:gd name="T7" fmla="*/ 210 h 210"/>
                <a:gd name="T8" fmla="*/ 22 w 132"/>
                <a:gd name="T9" fmla="*/ 8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10">
                  <a:moveTo>
                    <a:pt x="22" y="88"/>
                  </a:moveTo>
                  <a:cubicBezTo>
                    <a:pt x="45" y="30"/>
                    <a:pt x="107" y="0"/>
                    <a:pt x="107" y="0"/>
                  </a:cubicBezTo>
                  <a:cubicBezTo>
                    <a:pt x="107" y="0"/>
                    <a:pt x="132" y="64"/>
                    <a:pt x="109" y="122"/>
                  </a:cubicBezTo>
                  <a:cubicBezTo>
                    <a:pt x="86" y="180"/>
                    <a:pt x="25" y="210"/>
                    <a:pt x="25" y="210"/>
                  </a:cubicBezTo>
                  <a:cubicBezTo>
                    <a:pt x="25" y="210"/>
                    <a:pt x="0" y="146"/>
                    <a:pt x="22" y="8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11302" y="7997"/>
              <a:ext cx="730" cy="1098"/>
            </a:xfrm>
            <a:custGeom>
              <a:avLst/>
              <a:gdLst>
                <a:gd name="T0" fmla="*/ 136 w 168"/>
                <a:gd name="T1" fmla="*/ 103 h 253"/>
                <a:gd name="T2" fmla="*/ 26 w 168"/>
                <a:gd name="T3" fmla="*/ 0 h 253"/>
                <a:gd name="T4" fmla="*/ 32 w 168"/>
                <a:gd name="T5" fmla="*/ 150 h 253"/>
                <a:gd name="T6" fmla="*/ 142 w 168"/>
                <a:gd name="T7" fmla="*/ 253 h 253"/>
                <a:gd name="T8" fmla="*/ 136 w 168"/>
                <a:gd name="T9" fmla="*/ 10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53">
                  <a:moveTo>
                    <a:pt x="136" y="103"/>
                  </a:moveTo>
                  <a:cubicBezTo>
                    <a:pt x="104" y="33"/>
                    <a:pt x="26" y="0"/>
                    <a:pt x="26" y="0"/>
                  </a:cubicBezTo>
                  <a:cubicBezTo>
                    <a:pt x="26" y="0"/>
                    <a:pt x="0" y="81"/>
                    <a:pt x="32" y="150"/>
                  </a:cubicBezTo>
                  <a:cubicBezTo>
                    <a:pt x="64" y="220"/>
                    <a:pt x="142" y="253"/>
                    <a:pt x="142" y="253"/>
                  </a:cubicBezTo>
                  <a:cubicBezTo>
                    <a:pt x="142" y="253"/>
                    <a:pt x="168" y="173"/>
                    <a:pt x="136" y="10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9970" y="6397"/>
              <a:ext cx="1363" cy="1390"/>
            </a:xfrm>
            <a:custGeom>
              <a:avLst/>
              <a:gdLst>
                <a:gd name="T0" fmla="*/ 223 w 314"/>
                <a:gd name="T1" fmla="*/ 96 h 320"/>
                <a:gd name="T2" fmla="*/ 314 w 314"/>
                <a:gd name="T3" fmla="*/ 320 h 320"/>
                <a:gd name="T4" fmla="*/ 91 w 314"/>
                <a:gd name="T5" fmla="*/ 225 h 320"/>
                <a:gd name="T6" fmla="*/ 0 w 314"/>
                <a:gd name="T7" fmla="*/ 0 h 320"/>
                <a:gd name="T8" fmla="*/ 223 w 314"/>
                <a:gd name="T9" fmla="*/ 9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320">
                  <a:moveTo>
                    <a:pt x="223" y="96"/>
                  </a:moveTo>
                  <a:cubicBezTo>
                    <a:pt x="309" y="184"/>
                    <a:pt x="314" y="320"/>
                    <a:pt x="314" y="320"/>
                  </a:cubicBezTo>
                  <a:cubicBezTo>
                    <a:pt x="314" y="320"/>
                    <a:pt x="178" y="313"/>
                    <a:pt x="91" y="225"/>
                  </a:cubicBezTo>
                  <a:cubicBezTo>
                    <a:pt x="5" y="136"/>
                    <a:pt x="0" y="0"/>
                    <a:pt x="0" y="0"/>
                  </a:cubicBezTo>
                  <a:cubicBezTo>
                    <a:pt x="0" y="0"/>
                    <a:pt x="136" y="7"/>
                    <a:pt x="223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5"/>
            <p:cNvSpPr/>
            <p:nvPr/>
          </p:nvSpPr>
          <p:spPr bwMode="auto">
            <a:xfrm>
              <a:off x="9270" y="9003"/>
              <a:ext cx="820" cy="2935"/>
            </a:xfrm>
            <a:custGeom>
              <a:avLst/>
              <a:gdLst>
                <a:gd name="T0" fmla="*/ 101 w 136"/>
                <a:gd name="T1" fmla="*/ 160 h 494"/>
                <a:gd name="T2" fmla="*/ 112 w 136"/>
                <a:gd name="T3" fmla="*/ 0 h 494"/>
                <a:gd name="T4" fmla="*/ 66 w 136"/>
                <a:gd name="T5" fmla="*/ 25 h 494"/>
                <a:gd name="T6" fmla="*/ 24 w 136"/>
                <a:gd name="T7" fmla="*/ 5 h 494"/>
                <a:gd name="T8" fmla="*/ 35 w 136"/>
                <a:gd name="T9" fmla="*/ 160 h 494"/>
                <a:gd name="T10" fmla="*/ 0 w 136"/>
                <a:gd name="T11" fmla="*/ 494 h 494"/>
                <a:gd name="T12" fmla="*/ 136 w 136"/>
                <a:gd name="T13" fmla="*/ 494 h 494"/>
                <a:gd name="T14" fmla="*/ 101 w 136"/>
                <a:gd name="T15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494">
                  <a:moveTo>
                    <a:pt x="101" y="160"/>
                  </a:moveTo>
                  <a:cubicBezTo>
                    <a:pt x="101" y="109"/>
                    <a:pt x="106" y="50"/>
                    <a:pt x="112" y="0"/>
                  </a:cubicBezTo>
                  <a:cubicBezTo>
                    <a:pt x="97" y="16"/>
                    <a:pt x="82" y="25"/>
                    <a:pt x="66" y="25"/>
                  </a:cubicBezTo>
                  <a:cubicBezTo>
                    <a:pt x="51" y="25"/>
                    <a:pt x="38" y="18"/>
                    <a:pt x="24" y="5"/>
                  </a:cubicBezTo>
                  <a:cubicBezTo>
                    <a:pt x="30" y="54"/>
                    <a:pt x="35" y="110"/>
                    <a:pt x="35" y="160"/>
                  </a:cubicBezTo>
                  <a:cubicBezTo>
                    <a:pt x="35" y="281"/>
                    <a:pt x="0" y="494"/>
                    <a:pt x="0" y="494"/>
                  </a:cubicBezTo>
                  <a:cubicBezTo>
                    <a:pt x="136" y="494"/>
                    <a:pt x="136" y="494"/>
                    <a:pt x="136" y="494"/>
                  </a:cubicBezTo>
                  <a:cubicBezTo>
                    <a:pt x="136" y="494"/>
                    <a:pt x="101" y="281"/>
                    <a:pt x="101" y="160"/>
                  </a:cubicBezTo>
                  <a:close/>
                </a:path>
              </a:pathLst>
            </a:custGeom>
            <a:solidFill>
              <a:srgbClr val="4B321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4620079" y="1778998"/>
            <a:ext cx="68211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Arial Rounded MT Bold" pitchFamily="34" charset="0"/>
              </a:rPr>
              <a:t>Waktu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tunggu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pelayanan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resep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di</a:t>
            </a:r>
            <a:r>
              <a:rPr lang="en-US" sz="2400" dirty="0" smtClean="0">
                <a:latin typeface="Arial Rounded MT Bold" pitchFamily="34" charset="0"/>
              </a:rPr>
              <a:t> RSUD Kota </a:t>
            </a:r>
            <a:r>
              <a:rPr lang="en-US" sz="2400" dirty="0" err="1" smtClean="0">
                <a:latin typeface="Arial Rounded MT Bold" pitchFamily="34" charset="0"/>
              </a:rPr>
              <a:t>Salatiga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RSUD </a:t>
            </a:r>
            <a:r>
              <a:rPr lang="en-US" sz="2400" dirty="0" err="1" smtClean="0">
                <a:latin typeface="Arial Rounded MT Bold" pitchFamily="34" charset="0"/>
              </a:rPr>
              <a:t>Ibnu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Sina</a:t>
            </a:r>
            <a:r>
              <a:rPr lang="en-US" sz="2400" dirty="0" smtClean="0">
                <a:latin typeface="Arial Rounded MT Bold" pitchFamily="34" charset="0"/>
              </a:rPr>
              <a:t> Gresik </a:t>
            </a:r>
            <a:r>
              <a:rPr lang="en-US" sz="2400" dirty="0" err="1" smtClean="0">
                <a:latin typeface="Arial Rounded MT Bold" pitchFamily="34" charset="0"/>
              </a:rPr>
              <a:t>sudah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memenuhi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standar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waktu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tunggu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tetapkan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err="1" smtClean="0">
                <a:latin typeface="Arial Rounded MT Bold" pitchFamily="34" charset="0"/>
              </a:rPr>
              <a:t>oleh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Kepmenkes</a:t>
            </a:r>
            <a:r>
              <a:rPr lang="en-US" sz="2400" dirty="0" smtClean="0">
                <a:latin typeface="Arial Rounded MT Bold" pitchFamily="34" charset="0"/>
              </a:rPr>
              <a:t> RI </a:t>
            </a:r>
            <a:r>
              <a:rPr lang="en-US" sz="2400" dirty="0" err="1" smtClean="0">
                <a:latin typeface="Arial Rounded MT Bold" pitchFamily="34" charset="0"/>
              </a:rPr>
              <a:t>Nomor</a:t>
            </a:r>
            <a:r>
              <a:rPr lang="en-US" sz="2400" dirty="0" smtClean="0">
                <a:latin typeface="Arial Rounded MT Bold" pitchFamily="34" charset="0"/>
              </a:rPr>
              <a:t> 129 </a:t>
            </a:r>
            <a:r>
              <a:rPr lang="en-US" sz="2400" dirty="0" err="1" smtClean="0">
                <a:latin typeface="Arial Rounded MT Bold" pitchFamily="34" charset="0"/>
              </a:rPr>
              <a:t>tahun</a:t>
            </a:r>
            <a:r>
              <a:rPr lang="en-US" sz="2400" dirty="0" smtClean="0">
                <a:latin typeface="Arial Rounded MT Bold" pitchFamily="34" charset="0"/>
              </a:rPr>
              <a:t> 2008 </a:t>
            </a:r>
            <a:r>
              <a:rPr lang="en-US" sz="2400" dirty="0" err="1" smtClean="0">
                <a:latin typeface="Arial Rounded MT Bold" pitchFamily="34" charset="0"/>
              </a:rPr>
              <a:t>yaitu</a:t>
            </a:r>
            <a:r>
              <a:rPr lang="en-US" sz="2400" dirty="0" smtClean="0">
                <a:latin typeface="Arial Rounded MT Bold" pitchFamily="34" charset="0"/>
              </a:rPr>
              <a:t> 5,70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19,00 </a:t>
            </a:r>
            <a:r>
              <a:rPr lang="en-US" sz="2400" dirty="0" err="1" smtClean="0">
                <a:latin typeface="Arial Rounded MT Bold" pitchFamily="34" charset="0"/>
              </a:rPr>
              <a:t>menit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obat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jadi</a:t>
            </a:r>
            <a:r>
              <a:rPr lang="en-US" sz="2400" dirty="0" smtClean="0">
                <a:latin typeface="Arial Rounded MT Bold" pitchFamily="34" charset="0"/>
              </a:rPr>
              <a:t>, 9,18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37,00 </a:t>
            </a:r>
            <a:r>
              <a:rPr lang="en-US" sz="2400" dirty="0" err="1" smtClean="0">
                <a:latin typeface="Arial Rounded MT Bold" pitchFamily="34" charset="0"/>
              </a:rPr>
              <a:t>menit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obat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racikan</a:t>
            </a:r>
            <a:r>
              <a:rPr lang="en-US" sz="2400" dirty="0" smtClean="0">
                <a:latin typeface="Arial Rounded MT Bold" pitchFamily="34" charset="0"/>
              </a:rPr>
              <a:t>. </a:t>
            </a:r>
            <a:r>
              <a:rPr lang="en-US" sz="2400" dirty="0" err="1" smtClean="0">
                <a:latin typeface="Arial Rounded MT Bold" pitchFamily="34" charset="0"/>
              </a:rPr>
              <a:t>Sedangkan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waktu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tunggu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pelayanan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resep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obat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di</a:t>
            </a:r>
            <a:r>
              <a:rPr lang="en-US" sz="2400" dirty="0" smtClean="0">
                <a:latin typeface="Arial Rounded MT Bold" pitchFamily="34" charset="0"/>
              </a:rPr>
              <a:t> Rs Islam </a:t>
            </a:r>
            <a:r>
              <a:rPr lang="en-US" sz="2400" dirty="0" err="1" smtClean="0">
                <a:latin typeface="Arial Rounded MT Bold" pitchFamily="34" charset="0"/>
              </a:rPr>
              <a:t>Agung</a:t>
            </a:r>
            <a:r>
              <a:rPr lang="en-US" sz="2400" dirty="0" smtClean="0">
                <a:latin typeface="Arial Rounded MT Bold" pitchFamily="34" charset="0"/>
              </a:rPr>
              <a:t> Semarang </a:t>
            </a:r>
            <a:r>
              <a:rPr lang="en-US" sz="2400" dirty="0" err="1" smtClean="0">
                <a:latin typeface="Arial Rounded MT Bold" pitchFamily="34" charset="0"/>
              </a:rPr>
              <a:t>belum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memenuhi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standar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waktu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tunggu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ditetapkan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err="1" smtClean="0">
                <a:latin typeface="Arial Rounded MT Bold" pitchFamily="34" charset="0"/>
              </a:rPr>
              <a:t>oleh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Kepmenkes</a:t>
            </a:r>
            <a:r>
              <a:rPr lang="en-US" sz="2400" dirty="0" smtClean="0">
                <a:latin typeface="Arial Rounded MT Bold" pitchFamily="34" charset="0"/>
              </a:rPr>
              <a:t> RI </a:t>
            </a:r>
            <a:r>
              <a:rPr lang="en-US" sz="2400" dirty="0" err="1" smtClean="0">
                <a:latin typeface="Arial Rounded MT Bold" pitchFamily="34" charset="0"/>
              </a:rPr>
              <a:t>Nomor</a:t>
            </a:r>
            <a:r>
              <a:rPr lang="en-US" sz="2400" dirty="0" smtClean="0">
                <a:latin typeface="Arial Rounded MT Bold" pitchFamily="34" charset="0"/>
              </a:rPr>
              <a:t> 129 </a:t>
            </a:r>
            <a:r>
              <a:rPr lang="en-US" sz="2400" dirty="0" err="1" smtClean="0">
                <a:latin typeface="Arial Rounded MT Bold" pitchFamily="34" charset="0"/>
              </a:rPr>
              <a:t>tahun</a:t>
            </a:r>
            <a:r>
              <a:rPr lang="en-US" sz="2400" dirty="0" smtClean="0">
                <a:latin typeface="Arial Rounded MT Bold" pitchFamily="34" charset="0"/>
              </a:rPr>
              <a:t> 2008 </a:t>
            </a:r>
            <a:r>
              <a:rPr lang="en-US" sz="2400" dirty="0" err="1" smtClean="0">
                <a:latin typeface="Arial Rounded MT Bold" pitchFamily="34" charset="0"/>
              </a:rPr>
              <a:t>yaitu</a:t>
            </a:r>
            <a:r>
              <a:rPr lang="en-US" sz="2400" dirty="0" smtClean="0">
                <a:latin typeface="Arial Rounded MT Bold" pitchFamily="34" charset="0"/>
              </a:rPr>
              <a:t> 48,90 </a:t>
            </a:r>
            <a:r>
              <a:rPr lang="en-US" sz="2400" dirty="0" err="1" smtClean="0">
                <a:latin typeface="Arial Rounded MT Bold" pitchFamily="34" charset="0"/>
              </a:rPr>
              <a:t>menit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obat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46,54 </a:t>
            </a:r>
            <a:r>
              <a:rPr lang="en-US" sz="2400" dirty="0" err="1" smtClean="0">
                <a:latin typeface="Arial Rounded MT Bold" pitchFamily="34" charset="0"/>
              </a:rPr>
              <a:t>menit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obat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racikan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8407885" y="4511040"/>
            <a:ext cx="2849880" cy="1613243"/>
          </a:xfrm>
          <a:prstGeom prst="roundRect">
            <a:avLst>
              <a:gd name="adj" fmla="val 50000"/>
            </a:avLst>
          </a:prstGeom>
          <a:solidFill>
            <a:srgbClr val="D6E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err="1" smtClean="0">
                <a:solidFill>
                  <a:srgbClr val="332D2D"/>
                </a:solidFill>
              </a:rPr>
              <a:t>Terima</a:t>
            </a:r>
            <a:r>
              <a:rPr lang="en-US" altLang="zh-CN" sz="4000" b="1" dirty="0" smtClean="0">
                <a:solidFill>
                  <a:srgbClr val="332D2D"/>
                </a:solidFill>
              </a:rPr>
              <a:t> </a:t>
            </a:r>
            <a:r>
              <a:rPr lang="en-US" altLang="zh-CN" sz="4000" b="1" dirty="0" err="1" smtClean="0">
                <a:solidFill>
                  <a:srgbClr val="332D2D"/>
                </a:solidFill>
              </a:rPr>
              <a:t>kasih</a:t>
            </a:r>
            <a:endParaRPr lang="zh-CN" altLang="en-US" sz="4000" b="1" dirty="0">
              <a:solidFill>
                <a:srgbClr val="332D2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</p:tagLst>
</file>

<file path=ppt/theme/theme1.xml><?xml version="1.0" encoding="utf-8"?>
<a:theme xmlns:a="http://schemas.openxmlformats.org/drawingml/2006/main" name="Office 主题">
  <a:themeElements>
    <a:clrScheme name="103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43B4BA"/>
      </a:accent1>
      <a:accent2>
        <a:srgbClr val="A4D9AB"/>
      </a:accent2>
      <a:accent3>
        <a:srgbClr val="D6E62D"/>
      </a:accent3>
      <a:accent4>
        <a:srgbClr val="2D8A8F"/>
      </a:accent4>
      <a:accent5>
        <a:srgbClr val="332D2D"/>
      </a:accent5>
      <a:accent6>
        <a:srgbClr val="7E7D7D"/>
      </a:accent6>
      <a:hlink>
        <a:srgbClr val="F59E00"/>
      </a:hlink>
      <a:folHlink>
        <a:srgbClr val="B2B2B2"/>
      </a:folHlink>
    </a:clrScheme>
    <a:fontScheme name="微软雅黑">
      <a:majorFont>
        <a:latin typeface="微软雅黑"/>
        <a:ea typeface="Microsoft YaHei UI"/>
        <a:cs typeface=""/>
      </a:majorFont>
      <a:minorFont>
        <a:latin typeface="微软雅黑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698</Words>
  <Application>WPS Presentation</Application>
  <PresentationFormat>Custom</PresentationFormat>
  <Paragraphs>96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主题</vt:lpstr>
      <vt:lpstr>Slide 1</vt:lpstr>
      <vt:lpstr>Slide 2</vt:lpstr>
      <vt:lpstr>STUDI LITERATUR </vt:lpstr>
      <vt:lpstr>Slide 4</vt:lpstr>
      <vt:lpstr>TAHAP PENELITIAN </vt:lpstr>
      <vt:lpstr>RINGKASAN LITERATUR</vt:lpstr>
      <vt:lpstr>Slide 7</vt:lpstr>
      <vt:lpstr>Slide 8</vt:lpstr>
      <vt:lpstr>Slide 9</vt:lpstr>
      <vt:lpstr>Slide 10</vt:lpstr>
      <vt:lpstr>KESIMPULAN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PC</cp:lastModifiedBy>
  <cp:revision>65</cp:revision>
  <dcterms:created xsi:type="dcterms:W3CDTF">2015-12-24T07:33:00Z</dcterms:created>
  <dcterms:modified xsi:type="dcterms:W3CDTF">2020-07-11T06:23:34Z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1033-11.2.0.9431</vt:lpwstr>
  </property>
</Properties>
</file>