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79" r:id="rId4"/>
    <p:sldId id="276" r:id="rId5"/>
    <p:sldId id="277" r:id="rId6"/>
    <p:sldId id="278" r:id="rId7"/>
    <p:sldId id="281" r:id="rId8"/>
    <p:sldId id="280" r:id="rId9"/>
    <p:sldId id="260" r:id="rId10"/>
    <p:sldId id="261" r:id="rId11"/>
    <p:sldId id="274" r:id="rId12"/>
    <p:sldId id="262" r:id="rId13"/>
    <p:sldId id="265" r:id="rId14"/>
    <p:sldId id="266" r:id="rId15"/>
    <p:sldId id="267" r:id="rId16"/>
    <p:sldId id="268" r:id="rId17"/>
    <p:sldId id="269" r:id="rId18"/>
    <p:sldId id="284" r:id="rId19"/>
    <p:sldId id="270" r:id="rId20"/>
    <p:sldId id="283" r:id="rId21"/>
    <p:sldId id="271" r:id="rId22"/>
    <p:sldId id="285" r:id="rId23"/>
    <p:sldId id="272" r:id="rId24"/>
    <p:sldId id="27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40A61E-A291-4E3E-8B60-5C1C608EAC6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2FEA7-BD7B-4068-8072-E56B18F34E23}">
      <dgm:prSet phldrT="[Text]"/>
      <dgm:spPr/>
      <dgm:t>
        <a:bodyPr/>
        <a:lstStyle/>
        <a:p>
          <a:r>
            <a:rPr lang="en-US" dirty="0" err="1" smtClean="0">
              <a:solidFill>
                <a:schemeClr val="accent4">
                  <a:lumMod val="75000"/>
                </a:schemeClr>
              </a:solidFill>
            </a:rPr>
            <a:t>Variabel</a:t>
          </a:r>
          <a:r>
            <a:rPr lang="en-US" dirty="0" smtClean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en-US" dirty="0" err="1" smtClean="0">
              <a:solidFill>
                <a:schemeClr val="accent4">
                  <a:lumMod val="75000"/>
                </a:schemeClr>
              </a:solidFill>
            </a:rPr>
            <a:t>Bebas</a:t>
          </a:r>
          <a:endParaRPr lang="en-US" dirty="0">
            <a:solidFill>
              <a:schemeClr val="accent4">
                <a:lumMod val="75000"/>
              </a:schemeClr>
            </a:solidFill>
          </a:endParaRPr>
        </a:p>
      </dgm:t>
    </dgm:pt>
    <dgm:pt modelId="{C95ADCF6-1F94-4CDB-9983-54EC0AE378F4}" type="parTrans" cxnId="{B021475C-D8B8-4A68-8070-0ED59F20AE93}">
      <dgm:prSet/>
      <dgm:spPr/>
      <dgm:t>
        <a:bodyPr/>
        <a:lstStyle/>
        <a:p>
          <a:endParaRPr lang="en-US"/>
        </a:p>
      </dgm:t>
    </dgm:pt>
    <dgm:pt modelId="{132E3FA2-DACA-44F6-A9C1-8DD7D5A27362}" type="sibTrans" cxnId="{B021475C-D8B8-4A68-8070-0ED59F20AE93}">
      <dgm:prSet/>
      <dgm:spPr/>
      <dgm:t>
        <a:bodyPr/>
        <a:lstStyle/>
        <a:p>
          <a:endParaRPr lang="en-US"/>
        </a:p>
      </dgm:t>
    </dgm:pt>
    <dgm:pt modelId="{1D095DDA-0E2D-4FF1-8810-0703B7E1DA48}">
      <dgm:prSet phldrT="[Text]"/>
      <dgm:spPr/>
      <dgm:t>
        <a:bodyPr/>
        <a:lstStyle/>
        <a:p>
          <a:r>
            <a:rPr lang="en-US" dirty="0" err="1" smtClean="0"/>
            <a:t>variasi</a:t>
          </a:r>
          <a:r>
            <a:rPr lang="en-US" dirty="0" smtClean="0"/>
            <a:t> </a:t>
          </a:r>
          <a:r>
            <a:rPr lang="en-US" dirty="0" err="1" smtClean="0"/>
            <a:t>konsentrasi</a:t>
          </a:r>
          <a:r>
            <a:rPr lang="en-US" dirty="0" smtClean="0"/>
            <a:t> </a:t>
          </a:r>
          <a:r>
            <a:rPr lang="en-US" dirty="0" err="1" smtClean="0"/>
            <a:t>Lipomulse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formulasi</a:t>
          </a:r>
          <a:r>
            <a:rPr lang="en-US" dirty="0" smtClean="0"/>
            <a:t> </a:t>
          </a:r>
          <a:r>
            <a:rPr lang="en-US" dirty="0" err="1" smtClean="0"/>
            <a:t>emulgel</a:t>
          </a:r>
          <a:r>
            <a:rPr lang="en-US" dirty="0" smtClean="0"/>
            <a:t> </a:t>
          </a:r>
          <a:r>
            <a:rPr lang="en-US" dirty="0" err="1" smtClean="0"/>
            <a:t>ekstrak</a:t>
          </a:r>
          <a:r>
            <a:rPr lang="en-US" dirty="0" smtClean="0"/>
            <a:t> </a:t>
          </a:r>
          <a:r>
            <a:rPr lang="en-US" dirty="0" err="1" smtClean="0"/>
            <a:t>bawang</a:t>
          </a:r>
          <a:r>
            <a:rPr lang="en-US" dirty="0" smtClean="0"/>
            <a:t> </a:t>
          </a:r>
          <a:r>
            <a:rPr lang="en-US" dirty="0" err="1" smtClean="0"/>
            <a:t>dayak</a:t>
          </a:r>
          <a:r>
            <a:rPr lang="en-US" dirty="0" smtClean="0"/>
            <a:t>.</a:t>
          </a:r>
          <a:endParaRPr lang="en-US" dirty="0"/>
        </a:p>
      </dgm:t>
    </dgm:pt>
    <dgm:pt modelId="{EE61A8B1-59BF-4120-8D03-3D26F524EA33}" type="parTrans" cxnId="{9F172D32-4881-4E13-8FC4-87A81F0783FA}">
      <dgm:prSet/>
      <dgm:spPr/>
      <dgm:t>
        <a:bodyPr/>
        <a:lstStyle/>
        <a:p>
          <a:endParaRPr lang="en-US"/>
        </a:p>
      </dgm:t>
    </dgm:pt>
    <dgm:pt modelId="{9B1E1BE9-7F7E-49EE-BA2E-0383216D292E}" type="sibTrans" cxnId="{9F172D32-4881-4E13-8FC4-87A81F0783FA}">
      <dgm:prSet/>
      <dgm:spPr/>
      <dgm:t>
        <a:bodyPr/>
        <a:lstStyle/>
        <a:p>
          <a:endParaRPr lang="en-US"/>
        </a:p>
      </dgm:t>
    </dgm:pt>
    <dgm:pt modelId="{9E2E6EE3-85C9-409D-AC4F-2C06BF669F94}">
      <dgm:prSet phldrT="[Text]"/>
      <dgm:spPr/>
      <dgm:t>
        <a:bodyPr/>
        <a:lstStyle/>
        <a:p>
          <a:r>
            <a:rPr lang="en-US" dirty="0" err="1" smtClean="0"/>
            <a:t>potensi</a:t>
          </a:r>
          <a:r>
            <a:rPr lang="en-US" dirty="0" smtClean="0"/>
            <a:t> </a:t>
          </a:r>
          <a:r>
            <a:rPr lang="en-US" dirty="0" err="1" smtClean="0"/>
            <a:t>tabir</a:t>
          </a:r>
          <a:r>
            <a:rPr lang="en-US" dirty="0" smtClean="0"/>
            <a:t> </a:t>
          </a:r>
          <a:r>
            <a:rPr lang="en-US" dirty="0" err="1" smtClean="0"/>
            <a:t>surya</a:t>
          </a:r>
          <a:r>
            <a:rPr lang="en-US" dirty="0" smtClean="0"/>
            <a:t> </a:t>
          </a:r>
          <a:r>
            <a:rPr lang="en-US" dirty="0" err="1" smtClean="0"/>
            <a:t>ekstrak</a:t>
          </a:r>
          <a:r>
            <a:rPr lang="en-US" dirty="0" smtClean="0"/>
            <a:t> </a:t>
          </a:r>
          <a:r>
            <a:rPr lang="en-US" dirty="0" err="1" smtClean="0"/>
            <a:t>bawang</a:t>
          </a:r>
          <a:r>
            <a:rPr lang="en-US" dirty="0" smtClean="0"/>
            <a:t> </a:t>
          </a:r>
          <a:r>
            <a:rPr lang="en-US" dirty="0" err="1" smtClean="0"/>
            <a:t>dayak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sifat</a:t>
          </a:r>
          <a:r>
            <a:rPr lang="en-US" dirty="0" smtClean="0"/>
            <a:t> </a:t>
          </a:r>
          <a:r>
            <a:rPr lang="en-US" dirty="0" err="1" smtClean="0"/>
            <a:t>fisik</a:t>
          </a:r>
          <a:r>
            <a:rPr lang="en-US" dirty="0" smtClean="0"/>
            <a:t> </a:t>
          </a:r>
          <a:r>
            <a:rPr lang="en-US" dirty="0" err="1" smtClean="0"/>
            <a:t>emulgel</a:t>
          </a:r>
          <a:r>
            <a:rPr lang="en-US" dirty="0" smtClean="0"/>
            <a:t> </a:t>
          </a:r>
          <a:r>
            <a:rPr lang="en-US" dirty="0" err="1" smtClean="0"/>
            <a:t>ekstrak</a:t>
          </a:r>
          <a:r>
            <a:rPr lang="en-US" dirty="0" smtClean="0"/>
            <a:t> </a:t>
          </a:r>
          <a:r>
            <a:rPr lang="en-US" dirty="0" err="1" smtClean="0"/>
            <a:t>bawang</a:t>
          </a:r>
          <a:r>
            <a:rPr lang="en-US" dirty="0" smtClean="0"/>
            <a:t> </a:t>
          </a:r>
          <a:r>
            <a:rPr lang="en-US" dirty="0" err="1" smtClean="0"/>
            <a:t>dayak</a:t>
          </a:r>
          <a:r>
            <a:rPr lang="en-US" dirty="0" smtClean="0"/>
            <a:t>.</a:t>
          </a:r>
          <a:endParaRPr lang="en-US" dirty="0"/>
        </a:p>
      </dgm:t>
    </dgm:pt>
    <dgm:pt modelId="{37A9BC69-745C-41F3-A1D0-3399EFE6DA3D}" type="parTrans" cxnId="{AF4B792C-2563-473B-B7F3-FA088508D37F}">
      <dgm:prSet/>
      <dgm:spPr/>
      <dgm:t>
        <a:bodyPr/>
        <a:lstStyle/>
        <a:p>
          <a:endParaRPr lang="en-US"/>
        </a:p>
      </dgm:t>
    </dgm:pt>
    <dgm:pt modelId="{48F03624-BCB2-4034-BBE6-98D17B44AC46}" type="sibTrans" cxnId="{AF4B792C-2563-473B-B7F3-FA088508D37F}">
      <dgm:prSet/>
      <dgm:spPr/>
      <dgm:t>
        <a:bodyPr/>
        <a:lstStyle/>
        <a:p>
          <a:endParaRPr lang="en-US"/>
        </a:p>
      </dgm:t>
    </dgm:pt>
    <dgm:pt modelId="{D11F845A-4B4A-4F7C-B71D-ED09D0C8CDAB}">
      <dgm:prSet phldrT="[Text]"/>
      <dgm:spPr/>
      <dgm:t>
        <a:bodyPr/>
        <a:lstStyle/>
        <a:p>
          <a:r>
            <a:rPr lang="en-US" dirty="0" err="1" smtClean="0">
              <a:solidFill>
                <a:schemeClr val="accent4">
                  <a:lumMod val="75000"/>
                </a:schemeClr>
              </a:solidFill>
            </a:rPr>
            <a:t>Variabel</a:t>
          </a:r>
          <a:r>
            <a:rPr lang="en-US" dirty="0" smtClean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en-US" dirty="0" err="1" smtClean="0">
              <a:solidFill>
                <a:schemeClr val="accent4">
                  <a:lumMod val="75000"/>
                </a:schemeClr>
              </a:solidFill>
            </a:rPr>
            <a:t>Kontrol</a:t>
          </a:r>
          <a:endParaRPr lang="en-US" dirty="0">
            <a:solidFill>
              <a:schemeClr val="accent4">
                <a:lumMod val="75000"/>
              </a:schemeClr>
            </a:solidFill>
          </a:endParaRPr>
        </a:p>
      </dgm:t>
    </dgm:pt>
    <dgm:pt modelId="{195D96A4-6C32-41D6-A05B-0DA1A4851A59}" type="parTrans" cxnId="{E9AC5BF9-6CEF-4F5F-B9A0-2B5DAEEA7A00}">
      <dgm:prSet/>
      <dgm:spPr/>
      <dgm:t>
        <a:bodyPr/>
        <a:lstStyle/>
        <a:p>
          <a:endParaRPr lang="en-US"/>
        </a:p>
      </dgm:t>
    </dgm:pt>
    <dgm:pt modelId="{3F881C9D-6D6D-4A24-9FEC-D804C581BBFF}" type="sibTrans" cxnId="{E9AC5BF9-6CEF-4F5F-B9A0-2B5DAEEA7A00}">
      <dgm:prSet/>
      <dgm:spPr/>
      <dgm:t>
        <a:bodyPr/>
        <a:lstStyle/>
        <a:p>
          <a:endParaRPr lang="en-US"/>
        </a:p>
      </dgm:t>
    </dgm:pt>
    <dgm:pt modelId="{AB981082-471F-4D60-8CB4-06F6A800960F}">
      <dgm:prSet phldrT="[Text]"/>
      <dgm:spPr/>
      <dgm:t>
        <a:bodyPr/>
        <a:lstStyle/>
        <a:p>
          <a:r>
            <a:rPr lang="en-US" dirty="0" err="1" smtClean="0"/>
            <a:t>suhu</a:t>
          </a:r>
          <a:r>
            <a:rPr lang="en-US" dirty="0" smtClean="0"/>
            <a:t> </a:t>
          </a:r>
          <a:r>
            <a:rPr lang="en-US" dirty="0" err="1" smtClean="0"/>
            <a:t>peleburan</a:t>
          </a:r>
          <a:r>
            <a:rPr lang="en-US" dirty="0" smtClean="0"/>
            <a:t>, </a:t>
          </a:r>
          <a:r>
            <a:rPr lang="en-US" dirty="0" err="1" smtClean="0"/>
            <a:t>kecepatan</a:t>
          </a:r>
          <a:r>
            <a:rPr lang="en-US" dirty="0" smtClean="0"/>
            <a:t> </a:t>
          </a:r>
          <a:r>
            <a:rPr lang="en-US" dirty="0" err="1" smtClean="0"/>
            <a:t>pengadukan</a:t>
          </a:r>
          <a:r>
            <a:rPr lang="en-US" dirty="0" smtClean="0"/>
            <a:t>, </a:t>
          </a:r>
          <a:r>
            <a:rPr lang="en-US" dirty="0" err="1" smtClean="0"/>
            <a:t>dan</a:t>
          </a:r>
          <a:r>
            <a:rPr lang="en-US" dirty="0" smtClean="0"/>
            <a:t> lama </a:t>
          </a:r>
          <a:r>
            <a:rPr lang="en-US" dirty="0" err="1" smtClean="0"/>
            <a:t>pengadukan</a:t>
          </a:r>
          <a:r>
            <a:rPr lang="en-US" dirty="0" smtClean="0"/>
            <a:t>. </a:t>
          </a:r>
          <a:endParaRPr lang="en-US" dirty="0"/>
        </a:p>
      </dgm:t>
    </dgm:pt>
    <dgm:pt modelId="{AB6B306B-4BBE-424D-AAEE-73584FF6F3C3}" type="parTrans" cxnId="{2BB61E3A-3F1F-4AB1-86E1-2F7F194A117E}">
      <dgm:prSet/>
      <dgm:spPr/>
      <dgm:t>
        <a:bodyPr/>
        <a:lstStyle/>
        <a:p>
          <a:endParaRPr lang="en-US"/>
        </a:p>
      </dgm:t>
    </dgm:pt>
    <dgm:pt modelId="{12FAD400-C66B-4210-99C7-63BD75AC24E8}" type="sibTrans" cxnId="{2BB61E3A-3F1F-4AB1-86E1-2F7F194A117E}">
      <dgm:prSet/>
      <dgm:spPr/>
      <dgm:t>
        <a:bodyPr/>
        <a:lstStyle/>
        <a:p>
          <a:endParaRPr lang="en-US"/>
        </a:p>
      </dgm:t>
    </dgm:pt>
    <dgm:pt modelId="{B8BB3759-BBA9-4C9C-B461-6338B54A1619}">
      <dgm:prSet phldrT="[Text]"/>
      <dgm:spPr/>
      <dgm:t>
        <a:bodyPr/>
        <a:lstStyle/>
        <a:p>
          <a:r>
            <a:rPr lang="en-US" dirty="0" err="1" smtClean="0">
              <a:solidFill>
                <a:schemeClr val="accent4">
                  <a:lumMod val="75000"/>
                </a:schemeClr>
              </a:solidFill>
            </a:rPr>
            <a:t>Variabel</a:t>
          </a:r>
          <a:r>
            <a:rPr lang="en-US" dirty="0" smtClean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en-US" dirty="0" err="1" smtClean="0">
              <a:solidFill>
                <a:schemeClr val="accent4">
                  <a:lumMod val="75000"/>
                </a:schemeClr>
              </a:solidFill>
            </a:rPr>
            <a:t>Terikat</a:t>
          </a:r>
          <a:endParaRPr lang="en-US" dirty="0">
            <a:solidFill>
              <a:schemeClr val="accent4">
                <a:lumMod val="75000"/>
              </a:schemeClr>
            </a:solidFill>
          </a:endParaRPr>
        </a:p>
      </dgm:t>
    </dgm:pt>
    <dgm:pt modelId="{FBC3B3AB-F822-4DDE-B319-72321385C38E}" type="sibTrans" cxnId="{4BB8926C-6FD9-4901-8BFB-4BFD9A67CCE2}">
      <dgm:prSet/>
      <dgm:spPr/>
      <dgm:t>
        <a:bodyPr/>
        <a:lstStyle/>
        <a:p>
          <a:endParaRPr lang="en-US"/>
        </a:p>
      </dgm:t>
    </dgm:pt>
    <dgm:pt modelId="{91DE999F-6972-4482-A791-EA991608806E}" type="parTrans" cxnId="{4BB8926C-6FD9-4901-8BFB-4BFD9A67CCE2}">
      <dgm:prSet/>
      <dgm:spPr/>
      <dgm:t>
        <a:bodyPr/>
        <a:lstStyle/>
        <a:p>
          <a:endParaRPr lang="en-US"/>
        </a:p>
      </dgm:t>
    </dgm:pt>
    <dgm:pt modelId="{4490410B-C778-4014-BD29-F437E3E6CCDB}" type="pres">
      <dgm:prSet presAssocID="{9B40A61E-A291-4E3E-8B60-5C1C608EAC6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BBAB79-5B6C-414B-8843-354FEB2AB335}" type="pres">
      <dgm:prSet presAssocID="{0D32FEA7-BD7B-4068-8072-E56B18F34E23}" presName="composite" presStyleCnt="0"/>
      <dgm:spPr/>
    </dgm:pt>
    <dgm:pt modelId="{656CBBDA-4BA8-430F-A13F-911C33DCEE3D}" type="pres">
      <dgm:prSet presAssocID="{0D32FEA7-BD7B-4068-8072-E56B18F34E2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398A6F-EB1D-4A07-B10B-6A98648B0FBF}" type="pres">
      <dgm:prSet presAssocID="{0D32FEA7-BD7B-4068-8072-E56B18F34E2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E283D-F3B8-4326-B42C-B66E9FAF8CFD}" type="pres">
      <dgm:prSet presAssocID="{132E3FA2-DACA-44F6-A9C1-8DD7D5A27362}" presName="space" presStyleCnt="0"/>
      <dgm:spPr/>
    </dgm:pt>
    <dgm:pt modelId="{47D02EFE-D0D1-44E7-A062-AD3DA48C41A4}" type="pres">
      <dgm:prSet presAssocID="{B8BB3759-BBA9-4C9C-B461-6338B54A1619}" presName="composite" presStyleCnt="0"/>
      <dgm:spPr/>
    </dgm:pt>
    <dgm:pt modelId="{276052F9-A950-4496-B166-48E1EA1CB0DB}" type="pres">
      <dgm:prSet presAssocID="{B8BB3759-BBA9-4C9C-B461-6338B54A161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34C2F2-CDEC-4524-92D0-D87DA294CD13}" type="pres">
      <dgm:prSet presAssocID="{B8BB3759-BBA9-4C9C-B461-6338B54A1619}" presName="desTx" presStyleLbl="alignAccFollowNode1" presStyleIdx="1" presStyleCnt="3" custLinFactNeighborX="1377" custLinFactNeighborY="3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1A4E12-9A06-4B57-BC08-F0DE1C11FDBF}" type="pres">
      <dgm:prSet presAssocID="{FBC3B3AB-F822-4DDE-B319-72321385C38E}" presName="space" presStyleCnt="0"/>
      <dgm:spPr/>
    </dgm:pt>
    <dgm:pt modelId="{36242CB0-33D6-46ED-B56A-D8B1C5668713}" type="pres">
      <dgm:prSet presAssocID="{D11F845A-4B4A-4F7C-B71D-ED09D0C8CDAB}" presName="composite" presStyleCnt="0"/>
      <dgm:spPr/>
    </dgm:pt>
    <dgm:pt modelId="{0EBDDA31-59DF-4203-A50D-8A2CC869C0D7}" type="pres">
      <dgm:prSet presAssocID="{D11F845A-4B4A-4F7C-B71D-ED09D0C8CDA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EA724A-F0C4-4341-B918-DECD598F4650}" type="pres">
      <dgm:prSet presAssocID="{D11F845A-4B4A-4F7C-B71D-ED09D0C8CDAB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61E243-F3E4-4A72-9737-41A7345D3FAF}" type="presOf" srcId="{9B40A61E-A291-4E3E-8B60-5C1C608EAC6C}" destId="{4490410B-C778-4014-BD29-F437E3E6CCDB}" srcOrd="0" destOrd="0" presId="urn:microsoft.com/office/officeart/2005/8/layout/hList1"/>
    <dgm:cxn modelId="{ECF68CC7-191A-49DC-8D7B-E028CF12987C}" type="presOf" srcId="{0D32FEA7-BD7B-4068-8072-E56B18F34E23}" destId="{656CBBDA-4BA8-430F-A13F-911C33DCEE3D}" srcOrd="0" destOrd="0" presId="urn:microsoft.com/office/officeart/2005/8/layout/hList1"/>
    <dgm:cxn modelId="{C20A8EFF-EA85-4C87-87A7-1C09223A8519}" type="presOf" srcId="{B8BB3759-BBA9-4C9C-B461-6338B54A1619}" destId="{276052F9-A950-4496-B166-48E1EA1CB0DB}" srcOrd="0" destOrd="0" presId="urn:microsoft.com/office/officeart/2005/8/layout/hList1"/>
    <dgm:cxn modelId="{B021475C-D8B8-4A68-8070-0ED59F20AE93}" srcId="{9B40A61E-A291-4E3E-8B60-5C1C608EAC6C}" destId="{0D32FEA7-BD7B-4068-8072-E56B18F34E23}" srcOrd="0" destOrd="0" parTransId="{C95ADCF6-1F94-4CDB-9983-54EC0AE378F4}" sibTransId="{132E3FA2-DACA-44F6-A9C1-8DD7D5A27362}"/>
    <dgm:cxn modelId="{E9AC5BF9-6CEF-4F5F-B9A0-2B5DAEEA7A00}" srcId="{9B40A61E-A291-4E3E-8B60-5C1C608EAC6C}" destId="{D11F845A-4B4A-4F7C-B71D-ED09D0C8CDAB}" srcOrd="2" destOrd="0" parTransId="{195D96A4-6C32-41D6-A05B-0DA1A4851A59}" sibTransId="{3F881C9D-6D6D-4A24-9FEC-D804C581BBFF}"/>
    <dgm:cxn modelId="{622B6AF6-A867-41F2-8929-431CA0254B1B}" type="presOf" srcId="{9E2E6EE3-85C9-409D-AC4F-2C06BF669F94}" destId="{4434C2F2-CDEC-4524-92D0-D87DA294CD13}" srcOrd="0" destOrd="0" presId="urn:microsoft.com/office/officeart/2005/8/layout/hList1"/>
    <dgm:cxn modelId="{9F172D32-4881-4E13-8FC4-87A81F0783FA}" srcId="{0D32FEA7-BD7B-4068-8072-E56B18F34E23}" destId="{1D095DDA-0E2D-4FF1-8810-0703B7E1DA48}" srcOrd="0" destOrd="0" parTransId="{EE61A8B1-59BF-4120-8D03-3D26F524EA33}" sibTransId="{9B1E1BE9-7F7E-49EE-BA2E-0383216D292E}"/>
    <dgm:cxn modelId="{724EB787-AA4F-420D-816A-40DBF162BA02}" type="presOf" srcId="{AB981082-471F-4D60-8CB4-06F6A800960F}" destId="{19EA724A-F0C4-4341-B918-DECD598F4650}" srcOrd="0" destOrd="0" presId="urn:microsoft.com/office/officeart/2005/8/layout/hList1"/>
    <dgm:cxn modelId="{AB4C9A49-2E07-4212-8F6F-9DC8188578DF}" type="presOf" srcId="{1D095DDA-0E2D-4FF1-8810-0703B7E1DA48}" destId="{4B398A6F-EB1D-4A07-B10B-6A98648B0FBF}" srcOrd="0" destOrd="0" presId="urn:microsoft.com/office/officeart/2005/8/layout/hList1"/>
    <dgm:cxn modelId="{AF4B792C-2563-473B-B7F3-FA088508D37F}" srcId="{B8BB3759-BBA9-4C9C-B461-6338B54A1619}" destId="{9E2E6EE3-85C9-409D-AC4F-2C06BF669F94}" srcOrd="0" destOrd="0" parTransId="{37A9BC69-745C-41F3-A1D0-3399EFE6DA3D}" sibTransId="{48F03624-BCB2-4034-BBE6-98D17B44AC46}"/>
    <dgm:cxn modelId="{94505A87-3ED5-47B6-9E82-EC07C31EEB34}" type="presOf" srcId="{D11F845A-4B4A-4F7C-B71D-ED09D0C8CDAB}" destId="{0EBDDA31-59DF-4203-A50D-8A2CC869C0D7}" srcOrd="0" destOrd="0" presId="urn:microsoft.com/office/officeart/2005/8/layout/hList1"/>
    <dgm:cxn modelId="{2BB61E3A-3F1F-4AB1-86E1-2F7F194A117E}" srcId="{D11F845A-4B4A-4F7C-B71D-ED09D0C8CDAB}" destId="{AB981082-471F-4D60-8CB4-06F6A800960F}" srcOrd="0" destOrd="0" parTransId="{AB6B306B-4BBE-424D-AAEE-73584FF6F3C3}" sibTransId="{12FAD400-C66B-4210-99C7-63BD75AC24E8}"/>
    <dgm:cxn modelId="{4BB8926C-6FD9-4901-8BFB-4BFD9A67CCE2}" srcId="{9B40A61E-A291-4E3E-8B60-5C1C608EAC6C}" destId="{B8BB3759-BBA9-4C9C-B461-6338B54A1619}" srcOrd="1" destOrd="0" parTransId="{91DE999F-6972-4482-A791-EA991608806E}" sibTransId="{FBC3B3AB-F822-4DDE-B319-72321385C38E}"/>
    <dgm:cxn modelId="{E0A1C24A-0566-464F-A726-656D6ED4CFA7}" type="presParOf" srcId="{4490410B-C778-4014-BD29-F437E3E6CCDB}" destId="{72BBAB79-5B6C-414B-8843-354FEB2AB335}" srcOrd="0" destOrd="0" presId="urn:microsoft.com/office/officeart/2005/8/layout/hList1"/>
    <dgm:cxn modelId="{06C594AE-208B-401F-8039-B547FDF19EFD}" type="presParOf" srcId="{72BBAB79-5B6C-414B-8843-354FEB2AB335}" destId="{656CBBDA-4BA8-430F-A13F-911C33DCEE3D}" srcOrd="0" destOrd="0" presId="urn:microsoft.com/office/officeart/2005/8/layout/hList1"/>
    <dgm:cxn modelId="{1468A792-5121-4DB5-85F4-29125E24D889}" type="presParOf" srcId="{72BBAB79-5B6C-414B-8843-354FEB2AB335}" destId="{4B398A6F-EB1D-4A07-B10B-6A98648B0FBF}" srcOrd="1" destOrd="0" presId="urn:microsoft.com/office/officeart/2005/8/layout/hList1"/>
    <dgm:cxn modelId="{B0F0F651-3153-45AC-968B-21CBBD0B7C86}" type="presParOf" srcId="{4490410B-C778-4014-BD29-F437E3E6CCDB}" destId="{B61E283D-F3B8-4326-B42C-B66E9FAF8CFD}" srcOrd="1" destOrd="0" presId="urn:microsoft.com/office/officeart/2005/8/layout/hList1"/>
    <dgm:cxn modelId="{8C675AAA-05CB-4CF7-8C98-01987D577ADE}" type="presParOf" srcId="{4490410B-C778-4014-BD29-F437E3E6CCDB}" destId="{47D02EFE-D0D1-44E7-A062-AD3DA48C41A4}" srcOrd="2" destOrd="0" presId="urn:microsoft.com/office/officeart/2005/8/layout/hList1"/>
    <dgm:cxn modelId="{24C11B30-5C80-4161-8931-C3FE843A982B}" type="presParOf" srcId="{47D02EFE-D0D1-44E7-A062-AD3DA48C41A4}" destId="{276052F9-A950-4496-B166-48E1EA1CB0DB}" srcOrd="0" destOrd="0" presId="urn:microsoft.com/office/officeart/2005/8/layout/hList1"/>
    <dgm:cxn modelId="{36435B48-CD8B-4DF3-954F-E9A8CD9C06EF}" type="presParOf" srcId="{47D02EFE-D0D1-44E7-A062-AD3DA48C41A4}" destId="{4434C2F2-CDEC-4524-92D0-D87DA294CD13}" srcOrd="1" destOrd="0" presId="urn:microsoft.com/office/officeart/2005/8/layout/hList1"/>
    <dgm:cxn modelId="{D2A3D67B-AA4D-4151-85BB-62808C31BCBF}" type="presParOf" srcId="{4490410B-C778-4014-BD29-F437E3E6CCDB}" destId="{BB1A4E12-9A06-4B57-BC08-F0DE1C11FDBF}" srcOrd="3" destOrd="0" presId="urn:microsoft.com/office/officeart/2005/8/layout/hList1"/>
    <dgm:cxn modelId="{4173902F-F462-4D4A-B712-4804CAEDE9E7}" type="presParOf" srcId="{4490410B-C778-4014-BD29-F437E3E6CCDB}" destId="{36242CB0-33D6-46ED-B56A-D8B1C5668713}" srcOrd="4" destOrd="0" presId="urn:microsoft.com/office/officeart/2005/8/layout/hList1"/>
    <dgm:cxn modelId="{1CA52638-8693-4F75-8AF1-8F5724CB4C39}" type="presParOf" srcId="{36242CB0-33D6-46ED-B56A-D8B1C5668713}" destId="{0EBDDA31-59DF-4203-A50D-8A2CC869C0D7}" srcOrd="0" destOrd="0" presId="urn:microsoft.com/office/officeart/2005/8/layout/hList1"/>
    <dgm:cxn modelId="{96B364BD-E24C-45C7-9019-D0123300C051}" type="presParOf" srcId="{36242CB0-33D6-46ED-B56A-D8B1C5668713}" destId="{19EA724A-F0C4-4341-B918-DECD598F465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CBBDA-4BA8-430F-A13F-911C33DCEE3D}">
      <dsp:nvSpPr>
        <dsp:cNvPr id="0" name=""/>
        <dsp:cNvSpPr/>
      </dsp:nvSpPr>
      <dsp:spPr>
        <a:xfrm>
          <a:off x="2571" y="112737"/>
          <a:ext cx="2507456" cy="914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chemeClr val="accent4">
                  <a:lumMod val="75000"/>
                </a:schemeClr>
              </a:solidFill>
            </a:rPr>
            <a:t>Variabel</a:t>
          </a:r>
          <a:r>
            <a:rPr lang="en-US" sz="2500" kern="1200" dirty="0" smtClean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en-US" sz="2500" kern="1200" dirty="0" err="1" smtClean="0">
              <a:solidFill>
                <a:schemeClr val="accent4">
                  <a:lumMod val="75000"/>
                </a:schemeClr>
              </a:solidFill>
            </a:rPr>
            <a:t>Bebas</a:t>
          </a:r>
          <a:endParaRPr lang="en-US" sz="25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2571" y="112737"/>
        <a:ext cx="2507456" cy="914550"/>
      </dsp:txXfrm>
    </dsp:sp>
    <dsp:sp modelId="{4B398A6F-EB1D-4A07-B10B-6A98648B0FBF}">
      <dsp:nvSpPr>
        <dsp:cNvPr id="0" name=""/>
        <dsp:cNvSpPr/>
      </dsp:nvSpPr>
      <dsp:spPr>
        <a:xfrm>
          <a:off x="2571" y="1027287"/>
          <a:ext cx="2507456" cy="35685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variasi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konsentrasi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Lipomulse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dalam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formulasi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emulgel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ekstrak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bawang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dayak</a:t>
          </a:r>
          <a:r>
            <a:rPr lang="en-US" sz="2500" kern="1200" dirty="0" smtClean="0"/>
            <a:t>.</a:t>
          </a:r>
          <a:endParaRPr lang="en-US" sz="2500" kern="1200" dirty="0"/>
        </a:p>
      </dsp:txBody>
      <dsp:txXfrm>
        <a:off x="2571" y="1027287"/>
        <a:ext cx="2507456" cy="3568500"/>
      </dsp:txXfrm>
    </dsp:sp>
    <dsp:sp modelId="{276052F9-A950-4496-B166-48E1EA1CB0DB}">
      <dsp:nvSpPr>
        <dsp:cNvPr id="0" name=""/>
        <dsp:cNvSpPr/>
      </dsp:nvSpPr>
      <dsp:spPr>
        <a:xfrm>
          <a:off x="2861071" y="112737"/>
          <a:ext cx="2507456" cy="914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chemeClr val="accent4">
                  <a:lumMod val="75000"/>
                </a:schemeClr>
              </a:solidFill>
            </a:rPr>
            <a:t>Variabel</a:t>
          </a:r>
          <a:r>
            <a:rPr lang="en-US" sz="2500" kern="1200" dirty="0" smtClean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en-US" sz="2500" kern="1200" dirty="0" err="1" smtClean="0">
              <a:solidFill>
                <a:schemeClr val="accent4">
                  <a:lumMod val="75000"/>
                </a:schemeClr>
              </a:solidFill>
            </a:rPr>
            <a:t>Terikat</a:t>
          </a:r>
          <a:endParaRPr lang="en-US" sz="25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2861071" y="112737"/>
        <a:ext cx="2507456" cy="914550"/>
      </dsp:txXfrm>
    </dsp:sp>
    <dsp:sp modelId="{4434C2F2-CDEC-4524-92D0-D87DA294CD13}">
      <dsp:nvSpPr>
        <dsp:cNvPr id="0" name=""/>
        <dsp:cNvSpPr/>
      </dsp:nvSpPr>
      <dsp:spPr>
        <a:xfrm>
          <a:off x="2895599" y="1041026"/>
          <a:ext cx="2507456" cy="35685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potensi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tabir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surya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ekstrak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bawang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dayak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sifat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fisik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emulgel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ekstrak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bawang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dayak</a:t>
          </a:r>
          <a:r>
            <a:rPr lang="en-US" sz="2500" kern="1200" dirty="0" smtClean="0"/>
            <a:t>.</a:t>
          </a:r>
          <a:endParaRPr lang="en-US" sz="2500" kern="1200" dirty="0"/>
        </a:p>
      </dsp:txBody>
      <dsp:txXfrm>
        <a:off x="2895599" y="1041026"/>
        <a:ext cx="2507456" cy="3568500"/>
      </dsp:txXfrm>
    </dsp:sp>
    <dsp:sp modelId="{0EBDDA31-59DF-4203-A50D-8A2CC869C0D7}">
      <dsp:nvSpPr>
        <dsp:cNvPr id="0" name=""/>
        <dsp:cNvSpPr/>
      </dsp:nvSpPr>
      <dsp:spPr>
        <a:xfrm>
          <a:off x="5719571" y="112737"/>
          <a:ext cx="2507456" cy="914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chemeClr val="accent4">
                  <a:lumMod val="75000"/>
                </a:schemeClr>
              </a:solidFill>
            </a:rPr>
            <a:t>Variabel</a:t>
          </a:r>
          <a:r>
            <a:rPr lang="en-US" sz="2500" kern="1200" dirty="0" smtClean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en-US" sz="2500" kern="1200" dirty="0" err="1" smtClean="0">
              <a:solidFill>
                <a:schemeClr val="accent4">
                  <a:lumMod val="75000"/>
                </a:schemeClr>
              </a:solidFill>
            </a:rPr>
            <a:t>Kontrol</a:t>
          </a:r>
          <a:endParaRPr lang="en-US" sz="25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5719571" y="112737"/>
        <a:ext cx="2507456" cy="914550"/>
      </dsp:txXfrm>
    </dsp:sp>
    <dsp:sp modelId="{19EA724A-F0C4-4341-B918-DECD598F4650}">
      <dsp:nvSpPr>
        <dsp:cNvPr id="0" name=""/>
        <dsp:cNvSpPr/>
      </dsp:nvSpPr>
      <dsp:spPr>
        <a:xfrm>
          <a:off x="5719571" y="1027287"/>
          <a:ext cx="2507456" cy="35685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suhu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peleburan</a:t>
          </a:r>
          <a:r>
            <a:rPr lang="en-US" sz="2500" kern="1200" dirty="0" smtClean="0"/>
            <a:t>, </a:t>
          </a:r>
          <a:r>
            <a:rPr lang="en-US" sz="2500" kern="1200" dirty="0" err="1" smtClean="0"/>
            <a:t>kecepatan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pengadukan</a:t>
          </a:r>
          <a:r>
            <a:rPr lang="en-US" sz="2500" kern="1200" dirty="0" smtClean="0"/>
            <a:t>, </a:t>
          </a:r>
          <a:r>
            <a:rPr lang="en-US" sz="2500" kern="1200" dirty="0" err="1" smtClean="0"/>
            <a:t>dan</a:t>
          </a:r>
          <a:r>
            <a:rPr lang="en-US" sz="2500" kern="1200" dirty="0" smtClean="0"/>
            <a:t> lama </a:t>
          </a:r>
          <a:r>
            <a:rPr lang="en-US" sz="2500" kern="1200" dirty="0" err="1" smtClean="0"/>
            <a:t>pengadukan</a:t>
          </a:r>
          <a:r>
            <a:rPr lang="en-US" sz="2500" kern="1200" dirty="0" smtClean="0"/>
            <a:t>. </a:t>
          </a:r>
          <a:endParaRPr lang="en-US" sz="2500" kern="1200" dirty="0"/>
        </a:p>
      </dsp:txBody>
      <dsp:txXfrm>
        <a:off x="5719571" y="1027287"/>
        <a:ext cx="2507456" cy="3568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A7F66-AEAA-42B3-998B-59E9594627DF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0C7A9-788B-490A-9215-98456B9D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78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443BABC-32A3-4C74-9808-5BD7F172AB32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4549551-24F5-454A-BAE0-FEA034AAE7F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838200"/>
            <a:ext cx="8229600" cy="1828800"/>
          </a:xfrm>
        </p:spPr>
        <p:txBody>
          <a:bodyPr>
            <a:normAutofit/>
          </a:bodyPr>
          <a:lstStyle/>
          <a:p>
            <a:r>
              <a:rPr lang="en-US" sz="2400" b="0" dirty="0">
                <a:effectLst/>
                <a:latin typeface="Arial Black" pitchFamily="34" charset="0"/>
              </a:rPr>
              <a:t>UJI AKTIVITAS TABIR SURYA PADA TIKUS PUTIH DAN FORMULASI EMULGEL EKSTRAK BAWANG DAYAK </a:t>
            </a:r>
            <a:r>
              <a:rPr lang="en-US" sz="2400" b="0" i="1" dirty="0">
                <a:effectLst/>
                <a:latin typeface="Arial Black" pitchFamily="34" charset="0"/>
              </a:rPr>
              <a:t>(</a:t>
            </a:r>
            <a:r>
              <a:rPr lang="en-US" sz="2400" b="0" i="1" dirty="0" err="1">
                <a:effectLst/>
                <a:latin typeface="Arial Black" pitchFamily="34" charset="0"/>
              </a:rPr>
              <a:t>Eluetherine</a:t>
            </a:r>
            <a:r>
              <a:rPr lang="en-US" sz="2400" b="0" i="1" dirty="0">
                <a:effectLst/>
                <a:latin typeface="Arial Black" pitchFamily="34" charset="0"/>
              </a:rPr>
              <a:t> </a:t>
            </a:r>
            <a:r>
              <a:rPr lang="en-US" sz="2400" b="0" i="1" dirty="0" err="1">
                <a:effectLst/>
                <a:latin typeface="Arial Black" pitchFamily="34" charset="0"/>
              </a:rPr>
              <a:t>bulbosa</a:t>
            </a:r>
            <a:r>
              <a:rPr lang="en-US" sz="2400" b="0" i="1" dirty="0">
                <a:effectLst/>
                <a:latin typeface="Arial Black" pitchFamily="34" charset="0"/>
              </a:rPr>
              <a:t> </a:t>
            </a:r>
            <a:r>
              <a:rPr lang="en-US" sz="2400" b="0" dirty="0">
                <a:effectLst/>
                <a:latin typeface="Arial Black" pitchFamily="34" charset="0"/>
              </a:rPr>
              <a:t>(Mill.) </a:t>
            </a:r>
            <a:r>
              <a:rPr lang="en-US" sz="2400" b="0" dirty="0" err="1">
                <a:effectLst/>
                <a:latin typeface="Arial Black" pitchFamily="34" charset="0"/>
              </a:rPr>
              <a:t>Urb</a:t>
            </a:r>
            <a:r>
              <a:rPr lang="en-US" sz="2400" b="0" i="1" dirty="0">
                <a:effectLst/>
                <a:latin typeface="Arial Black" pitchFamily="34" charset="0"/>
              </a:rPr>
              <a:t>)</a:t>
            </a:r>
            <a:r>
              <a:rPr lang="en-US" sz="2400" b="0" dirty="0">
                <a:effectLst/>
                <a:latin typeface="Arial Black" pitchFamily="34" charset="0"/>
              </a:rPr>
              <a:t/>
            </a:r>
            <a:br>
              <a:rPr lang="en-US" sz="2400" b="0" dirty="0">
                <a:effectLst/>
                <a:latin typeface="Arial Black" pitchFamily="34" charset="0"/>
              </a:rPr>
            </a:br>
            <a:endParaRPr lang="en-US" sz="2400" b="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895600"/>
            <a:ext cx="5334000" cy="1240302"/>
          </a:xfrm>
        </p:spPr>
        <p:txBody>
          <a:bodyPr>
            <a:normAutofit/>
          </a:bodyPr>
          <a:lstStyle/>
          <a:p>
            <a:r>
              <a:rPr lang="en-US" altLang="ko-KR" sz="1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Oleh</a:t>
            </a:r>
            <a:endParaRPr lang="en-US" altLang="ko-KR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Santy</a:t>
            </a:r>
            <a:r>
              <a:rPr lang="en-US" altLang="ko-KR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Pratiwi</a:t>
            </a:r>
            <a:endParaRPr lang="en-US" altLang="ko-KR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19482013039</a:t>
            </a:r>
            <a:endParaRPr lang="ko-KR" alt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E4E9AB9-5120-4ACB-90D6-065B087AFC11}"/>
              </a:ext>
            </a:extLst>
          </p:cNvPr>
          <p:cNvSpPr txBox="1"/>
          <p:nvPr/>
        </p:nvSpPr>
        <p:spPr>
          <a:xfrm>
            <a:off x="699907" y="4471243"/>
            <a:ext cx="329005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Pembimbing</a:t>
            </a:r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  <a:p>
            <a:pPr algn="ctr"/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apt. </a:t>
            </a:r>
            <a:r>
              <a:rPr lang="en-US" altLang="ko-KR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Husnul</a:t>
            </a:r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Warnida</a:t>
            </a:r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M.Si</a:t>
            </a:r>
            <a:endParaRPr lang="en-US" altLang="ko-KR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527DBA3-8611-4BB2-907A-C203BA290345}"/>
              </a:ext>
            </a:extLst>
          </p:cNvPr>
          <p:cNvSpPr txBox="1"/>
          <p:nvPr/>
        </p:nvSpPr>
        <p:spPr>
          <a:xfrm>
            <a:off x="4755079" y="4513578"/>
            <a:ext cx="413373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Pembimbing</a:t>
            </a:r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  <a:p>
            <a:pPr algn="ctr"/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apt. </a:t>
            </a:r>
            <a:r>
              <a:rPr lang="en-US" altLang="ko-KR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Triswanto</a:t>
            </a:r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Sentat</a:t>
            </a:r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 Farm. Kiln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A034125-B536-4E8B-BB14-EAE42EF37B4A}"/>
              </a:ext>
            </a:extLst>
          </p:cNvPr>
          <p:cNvSpPr txBox="1"/>
          <p:nvPr/>
        </p:nvSpPr>
        <p:spPr>
          <a:xfrm>
            <a:off x="1350335" y="5698623"/>
            <a:ext cx="656028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SEKOLAH TINGGI ILMU KESEHATAN SAMARINDA 2020/2021</a:t>
            </a:r>
          </a:p>
        </p:txBody>
      </p:sp>
    </p:spTree>
    <p:extLst>
      <p:ext uri="{BB962C8B-B14F-4D97-AF65-F5344CB8AC3E}">
        <p14:creationId xmlns:p14="http://schemas.microsoft.com/office/powerpoint/2010/main" val="140171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</a:rPr>
              <a:t>Latar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</a:rPr>
              <a:t>Belakang</a:t>
            </a:r>
            <a:endParaRPr lang="en-US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37760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/>
                </a:solidFill>
              </a:rPr>
              <a:t>Radiasi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sinar</a:t>
            </a:r>
            <a:r>
              <a:rPr lang="en-US" sz="1800" dirty="0">
                <a:solidFill>
                  <a:schemeClr val="bg1"/>
                </a:solidFill>
              </a:rPr>
              <a:t> ultraviolet B </a:t>
            </a:r>
            <a:r>
              <a:rPr lang="en-US" sz="1800" dirty="0" err="1">
                <a:solidFill>
                  <a:schemeClr val="bg1"/>
                </a:solidFill>
              </a:rPr>
              <a:t>dapat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menyebabkan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kulit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terbakar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matahari</a:t>
            </a:r>
            <a:r>
              <a:rPr lang="en-US" sz="1800" dirty="0">
                <a:solidFill>
                  <a:schemeClr val="bg1"/>
                </a:solidFill>
              </a:rPr>
              <a:t> (</a:t>
            </a:r>
            <a:r>
              <a:rPr lang="en-US" sz="1800" i="1" dirty="0">
                <a:solidFill>
                  <a:schemeClr val="bg1"/>
                </a:solidFill>
              </a:rPr>
              <a:t>sunburn</a:t>
            </a:r>
            <a:r>
              <a:rPr lang="en-US" sz="1800" dirty="0">
                <a:solidFill>
                  <a:schemeClr val="bg1"/>
                </a:solidFill>
              </a:rPr>
              <a:t>), </a:t>
            </a:r>
            <a:r>
              <a:rPr lang="en-US" sz="1800" dirty="0" err="1">
                <a:solidFill>
                  <a:schemeClr val="bg1"/>
                </a:solidFill>
              </a:rPr>
              <a:t>sedangkan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radiasi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sinar</a:t>
            </a:r>
            <a:r>
              <a:rPr lang="en-US" sz="1800" dirty="0">
                <a:solidFill>
                  <a:schemeClr val="bg1"/>
                </a:solidFill>
              </a:rPr>
              <a:t> ultraviolet A </a:t>
            </a:r>
            <a:r>
              <a:rPr lang="en-US" sz="1800" dirty="0" err="1">
                <a:solidFill>
                  <a:schemeClr val="bg1"/>
                </a:solidFill>
              </a:rPr>
              <a:t>dapat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memicu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penuaan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dini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pada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kulit</a:t>
            </a:r>
            <a:r>
              <a:rPr lang="en-US" sz="1800" dirty="0">
                <a:solidFill>
                  <a:schemeClr val="bg1"/>
                </a:solidFill>
              </a:rPr>
              <a:t>. </a:t>
            </a:r>
            <a:endParaRPr lang="en-US" sz="1800" dirty="0" smtClean="0">
              <a:solidFill>
                <a:schemeClr val="bg1"/>
              </a:solidFill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/>
                </a:solidFill>
              </a:rPr>
              <a:t>Tabir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surya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sebagai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pemblok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fisik</a:t>
            </a:r>
            <a:r>
              <a:rPr lang="en-US" sz="1800" dirty="0">
                <a:solidFill>
                  <a:schemeClr val="bg1"/>
                </a:solidFill>
              </a:rPr>
              <a:t> (</a:t>
            </a:r>
            <a:r>
              <a:rPr lang="en-US" sz="1800" i="1" dirty="0">
                <a:solidFill>
                  <a:schemeClr val="bg1"/>
                </a:solidFill>
              </a:rPr>
              <a:t>Physical blocker</a:t>
            </a:r>
            <a:r>
              <a:rPr lang="en-US" sz="1800" dirty="0">
                <a:solidFill>
                  <a:schemeClr val="bg1"/>
                </a:solidFill>
              </a:rPr>
              <a:t>) </a:t>
            </a:r>
            <a:r>
              <a:rPr lang="en-US" sz="1800" dirty="0" err="1">
                <a:solidFill>
                  <a:schemeClr val="bg1"/>
                </a:solidFill>
              </a:rPr>
              <a:t>dapat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menghalangi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sinar</a:t>
            </a:r>
            <a:r>
              <a:rPr lang="en-US" sz="1800" dirty="0">
                <a:solidFill>
                  <a:schemeClr val="bg1"/>
                </a:solidFill>
              </a:rPr>
              <a:t> ultraviolet (UV) </a:t>
            </a:r>
            <a:r>
              <a:rPr lang="en-US" sz="1800" dirty="0" err="1">
                <a:solidFill>
                  <a:schemeClr val="bg1"/>
                </a:solidFill>
              </a:rPr>
              <a:t>menembus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lapisan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kulit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dengan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cara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menghamburkan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sinar</a:t>
            </a:r>
            <a:r>
              <a:rPr lang="en-US" sz="1800" dirty="0">
                <a:solidFill>
                  <a:schemeClr val="bg1"/>
                </a:solidFill>
              </a:rPr>
              <a:t>. </a:t>
            </a:r>
            <a:endParaRPr lang="en-US" sz="1800" dirty="0" smtClean="0">
              <a:solidFill>
                <a:schemeClr val="bg1"/>
              </a:solidFill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/>
                </a:solidFill>
              </a:rPr>
              <a:t>Emulgel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adalah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salah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satu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bentuk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tabir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surya</a:t>
            </a:r>
            <a:r>
              <a:rPr lang="en-US" sz="1800" dirty="0">
                <a:solidFill>
                  <a:schemeClr val="bg1"/>
                </a:solidFill>
              </a:rPr>
              <a:t> yang </a:t>
            </a:r>
            <a:r>
              <a:rPr lang="en-US" sz="1800" dirty="0" err="1">
                <a:solidFill>
                  <a:schemeClr val="bg1"/>
                </a:solidFill>
              </a:rPr>
              <a:t>berupa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suatu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emulsi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minyak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dalam</a:t>
            </a:r>
            <a:r>
              <a:rPr lang="en-US" sz="1800" dirty="0">
                <a:solidFill>
                  <a:schemeClr val="bg1"/>
                </a:solidFill>
              </a:rPr>
              <a:t> air </a:t>
            </a:r>
            <a:r>
              <a:rPr lang="en-US" sz="1800" dirty="0" err="1">
                <a:solidFill>
                  <a:schemeClr val="bg1"/>
                </a:solidFill>
              </a:rPr>
              <a:t>atau</a:t>
            </a:r>
            <a:r>
              <a:rPr lang="en-US" sz="1800" dirty="0">
                <a:solidFill>
                  <a:schemeClr val="bg1"/>
                </a:solidFill>
              </a:rPr>
              <a:t> air </a:t>
            </a:r>
            <a:r>
              <a:rPr lang="en-US" sz="1800" dirty="0" err="1">
                <a:solidFill>
                  <a:schemeClr val="bg1"/>
                </a:solidFill>
              </a:rPr>
              <a:t>berminyak</a:t>
            </a:r>
            <a:r>
              <a:rPr lang="en-US" sz="1800" dirty="0">
                <a:solidFill>
                  <a:schemeClr val="bg1"/>
                </a:solidFill>
              </a:rPr>
              <a:t>, yang </a:t>
            </a:r>
            <a:r>
              <a:rPr lang="en-US" sz="1800" dirty="0" err="1">
                <a:solidFill>
                  <a:schemeClr val="bg1"/>
                </a:solidFill>
              </a:rPr>
              <a:t>dibuat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menjadi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bentuk</a:t>
            </a:r>
            <a:r>
              <a:rPr lang="en-US" sz="1800" dirty="0">
                <a:solidFill>
                  <a:schemeClr val="bg1"/>
                </a:solidFill>
              </a:rPr>
              <a:t> gel </a:t>
            </a:r>
            <a:r>
              <a:rPr lang="en-US" sz="1800" dirty="0" err="1">
                <a:solidFill>
                  <a:schemeClr val="bg1"/>
                </a:solidFill>
              </a:rPr>
              <a:t>dengan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cara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mencampurnya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dengan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suatu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i="1" dirty="0">
                <a:solidFill>
                  <a:schemeClr val="bg1"/>
                </a:solidFill>
              </a:rPr>
              <a:t>gelling agent. </a:t>
            </a:r>
            <a:endParaRPr lang="en-US" sz="1800" i="1" dirty="0" smtClean="0">
              <a:solidFill>
                <a:schemeClr val="bg1"/>
              </a:solidFill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/>
                </a:solidFill>
              </a:rPr>
              <a:t>Bawang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dayak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i="1" dirty="0">
                <a:solidFill>
                  <a:schemeClr val="bg1"/>
                </a:solidFill>
              </a:rPr>
              <a:t>(</a:t>
            </a:r>
            <a:r>
              <a:rPr lang="en-US" sz="1800" i="1" dirty="0" err="1">
                <a:solidFill>
                  <a:schemeClr val="bg1"/>
                </a:solidFill>
              </a:rPr>
              <a:t>Eleutherine</a:t>
            </a:r>
            <a:r>
              <a:rPr lang="en-US" sz="1800" i="1" dirty="0">
                <a:solidFill>
                  <a:schemeClr val="bg1"/>
                </a:solidFill>
              </a:rPr>
              <a:t> </a:t>
            </a:r>
            <a:r>
              <a:rPr lang="en-US" sz="1800" i="1" dirty="0" err="1">
                <a:solidFill>
                  <a:schemeClr val="bg1"/>
                </a:solidFill>
              </a:rPr>
              <a:t>bulbosa</a:t>
            </a:r>
            <a:r>
              <a:rPr lang="en-US" sz="1800" i="1" dirty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(Mill.) </a:t>
            </a:r>
            <a:r>
              <a:rPr lang="en-US" sz="1800" dirty="0" err="1">
                <a:solidFill>
                  <a:schemeClr val="bg1"/>
                </a:solidFill>
              </a:rPr>
              <a:t>Urb</a:t>
            </a:r>
            <a:r>
              <a:rPr lang="en-US" sz="1800" i="1" dirty="0">
                <a:solidFill>
                  <a:schemeClr val="bg1"/>
                </a:solidFill>
              </a:rPr>
              <a:t>) </a:t>
            </a:r>
            <a:r>
              <a:rPr lang="en-US" sz="1800" dirty="0" err="1">
                <a:solidFill>
                  <a:schemeClr val="bg1"/>
                </a:solidFill>
              </a:rPr>
              <a:t>mengandung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senyawa</a:t>
            </a:r>
            <a:r>
              <a:rPr lang="en-US" sz="1800" dirty="0">
                <a:solidFill>
                  <a:schemeClr val="bg1"/>
                </a:solidFill>
              </a:rPr>
              <a:t> alkaloid, flavonoid, </a:t>
            </a:r>
            <a:r>
              <a:rPr lang="en-US" sz="1800" dirty="0" err="1">
                <a:solidFill>
                  <a:schemeClr val="bg1"/>
                </a:solidFill>
              </a:rPr>
              <a:t>fenolik</a:t>
            </a:r>
            <a:r>
              <a:rPr lang="en-US" sz="1800" dirty="0">
                <a:solidFill>
                  <a:schemeClr val="bg1"/>
                </a:solidFill>
              </a:rPr>
              <a:t>, steroid, </a:t>
            </a:r>
            <a:r>
              <a:rPr lang="en-US" sz="1800" dirty="0" err="1">
                <a:solidFill>
                  <a:schemeClr val="bg1"/>
                </a:solidFill>
              </a:rPr>
              <a:t>triterpenoid</a:t>
            </a:r>
            <a:r>
              <a:rPr lang="en-US" sz="1800" dirty="0">
                <a:solidFill>
                  <a:schemeClr val="bg1"/>
                </a:solidFill>
              </a:rPr>
              <a:t>.  </a:t>
            </a:r>
            <a:r>
              <a:rPr lang="en-US" sz="1800" dirty="0" err="1">
                <a:solidFill>
                  <a:schemeClr val="bg1"/>
                </a:solidFill>
              </a:rPr>
              <a:t>tanin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dan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antrakuinon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  <a:endParaRPr lang="en-US" sz="1800" dirty="0" smtClean="0">
              <a:solidFill>
                <a:schemeClr val="bg1"/>
              </a:solidFill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smtClean="0">
                <a:solidFill>
                  <a:schemeClr val="bg1"/>
                </a:solidFill>
              </a:rPr>
              <a:t>Flavonoid </a:t>
            </a:r>
            <a:r>
              <a:rPr lang="en-US" sz="1800" dirty="0" err="1">
                <a:solidFill>
                  <a:schemeClr val="bg1"/>
                </a:solidFill>
              </a:rPr>
              <a:t>diduga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memberikan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efek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perlindungan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terhadap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radiasi</a:t>
            </a:r>
            <a:r>
              <a:rPr lang="en-US" sz="1800" dirty="0">
                <a:solidFill>
                  <a:schemeClr val="bg1"/>
                </a:solidFill>
              </a:rPr>
              <a:t> UV </a:t>
            </a:r>
            <a:r>
              <a:rPr lang="en-US" sz="1800" dirty="0" err="1">
                <a:solidFill>
                  <a:schemeClr val="bg1"/>
                </a:solidFill>
              </a:rPr>
              <a:t>dengan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bertindak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sebagai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penyerap</a:t>
            </a:r>
            <a:r>
              <a:rPr lang="en-US" sz="1800" dirty="0">
                <a:solidFill>
                  <a:schemeClr val="bg1"/>
                </a:solidFill>
              </a:rPr>
              <a:t> UV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82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Rumusan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Masalah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just"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137160" indent="0" algn="just">
              <a:lnSpc>
                <a:spcPct val="150000"/>
              </a:lnSpc>
              <a:buNone/>
            </a:pPr>
            <a:r>
              <a:rPr lang="en-US" sz="3200" dirty="0" err="1" smtClean="0">
                <a:solidFill>
                  <a:schemeClr val="bg1"/>
                </a:solidFill>
              </a:rPr>
              <a:t>Apakah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ekstrak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bawang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dayak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memiliki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aktivitas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tabir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surya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secara</a:t>
            </a:r>
            <a:r>
              <a:rPr lang="en-US" sz="3200" dirty="0">
                <a:solidFill>
                  <a:schemeClr val="bg1"/>
                </a:solidFill>
              </a:rPr>
              <a:t> in vivo </a:t>
            </a:r>
            <a:r>
              <a:rPr lang="id-ID" sz="3200" dirty="0">
                <a:solidFill>
                  <a:schemeClr val="bg1"/>
                </a:solidFill>
              </a:rPr>
              <a:t>pada tikus putih </a:t>
            </a:r>
            <a:r>
              <a:rPr lang="en-US" sz="3200" dirty="0" err="1">
                <a:solidFill>
                  <a:schemeClr val="bg1"/>
                </a:solidFill>
              </a:rPr>
              <a:t>dan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dapat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diformulasi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menjadi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emulgel</a:t>
            </a:r>
            <a:r>
              <a:rPr lang="en-US" sz="3200" dirty="0">
                <a:solidFill>
                  <a:schemeClr val="bg1"/>
                </a:solidFill>
              </a:rPr>
              <a:t> yang </a:t>
            </a:r>
            <a:r>
              <a:rPr lang="en-US" sz="3200" dirty="0" err="1">
                <a:solidFill>
                  <a:schemeClr val="bg1"/>
                </a:solidFill>
              </a:rPr>
              <a:t>memiliki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sifat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fisik</a:t>
            </a:r>
            <a:r>
              <a:rPr lang="en-US" sz="3200" dirty="0">
                <a:solidFill>
                  <a:schemeClr val="bg1"/>
                </a:solidFill>
              </a:rPr>
              <a:t> yang </a:t>
            </a:r>
            <a:r>
              <a:rPr lang="en-US" sz="3200" dirty="0" err="1">
                <a:solidFill>
                  <a:schemeClr val="bg1"/>
                </a:solidFill>
              </a:rPr>
              <a:t>baik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</a:p>
          <a:p>
            <a:pPr algn="just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267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Hipotesis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just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137160" indent="0" algn="just">
              <a:lnSpc>
                <a:spcPct val="150000"/>
              </a:lnSpc>
              <a:buNone/>
            </a:pPr>
            <a:r>
              <a:rPr lang="en-US" sz="3200" dirty="0" err="1" smtClean="0">
                <a:solidFill>
                  <a:schemeClr val="bg1"/>
                </a:solidFill>
              </a:rPr>
              <a:t>Ekstrak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bawang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dayak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memiliki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aktivitas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tabir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surya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dapat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diformulasi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dalam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bentuk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emulgel</a:t>
            </a:r>
            <a:r>
              <a:rPr lang="en-US" sz="3200" dirty="0">
                <a:solidFill>
                  <a:schemeClr val="bg1"/>
                </a:solidFill>
              </a:rPr>
              <a:t> yang </a:t>
            </a:r>
            <a:r>
              <a:rPr lang="en-US" sz="3200" dirty="0" err="1">
                <a:solidFill>
                  <a:schemeClr val="bg1"/>
                </a:solidFill>
              </a:rPr>
              <a:t>memenuhi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persyaratan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fisik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3262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Tujuan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just">
              <a:lnSpc>
                <a:spcPct val="150000"/>
              </a:lnSpc>
              <a:buNone/>
            </a:pPr>
            <a:r>
              <a:rPr lang="id-ID" sz="3200" dirty="0" smtClean="0">
                <a:solidFill>
                  <a:schemeClr val="bg1"/>
                </a:solidFill>
              </a:rPr>
              <a:t>M</a:t>
            </a:r>
            <a:r>
              <a:rPr lang="en-US" sz="3200" dirty="0" err="1">
                <a:solidFill>
                  <a:schemeClr val="bg1"/>
                </a:solidFill>
              </a:rPr>
              <a:t>enguji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aktivitas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ekstrak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bawang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dayak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secara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i="1" dirty="0">
                <a:solidFill>
                  <a:schemeClr val="bg1"/>
                </a:solidFill>
              </a:rPr>
              <a:t>in vivo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pada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tikus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putih</a:t>
            </a:r>
            <a:r>
              <a:rPr lang="id-ID" sz="3200" dirty="0">
                <a:solidFill>
                  <a:schemeClr val="bg1"/>
                </a:solidFill>
              </a:rPr>
              <a:t> dan m</a:t>
            </a:r>
            <a:r>
              <a:rPr lang="en-US" sz="3200" dirty="0" err="1">
                <a:solidFill>
                  <a:schemeClr val="bg1"/>
                </a:solidFill>
              </a:rPr>
              <a:t>emformulasi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ekstrak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bawang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dayak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dalam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bentuk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emulgel</a:t>
            </a:r>
            <a:r>
              <a:rPr lang="en-US" sz="3200" dirty="0">
                <a:solidFill>
                  <a:schemeClr val="bg1"/>
                </a:solidFill>
              </a:rPr>
              <a:t> yang </a:t>
            </a:r>
            <a:r>
              <a:rPr lang="en-US" sz="3200" dirty="0" err="1">
                <a:solidFill>
                  <a:schemeClr val="bg1"/>
                </a:solidFill>
              </a:rPr>
              <a:t>memenuhi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persyaratan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fisik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858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Manfaat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4360" lvl="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Diharapkan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penelitian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menambah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wawasan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bagi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pembaca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mengenai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manfaat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bawang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dayak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594360" lvl="0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594360" lvl="0" indent="-4572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Memberikan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informasi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ilmiah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mengenai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formulasi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emulgel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ekstrak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bawang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aktivitas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tabir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surya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id-ID" dirty="0">
                <a:solidFill>
                  <a:schemeClr val="bg1"/>
                </a:solidFill>
              </a:rPr>
              <a:t>pada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tikus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putih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734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400" dirty="0" err="1">
                <a:solidFill>
                  <a:schemeClr val="accent4">
                    <a:lumMod val="75000"/>
                  </a:schemeClr>
                </a:solidFill>
              </a:rPr>
              <a:t>Rancangan</a:t>
            </a:r>
            <a:r>
              <a:rPr lang="en-US" sz="4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4">
                    <a:lumMod val="75000"/>
                  </a:schemeClr>
                </a:solidFill>
              </a:rPr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buNone/>
            </a:pPr>
            <a:r>
              <a:rPr lang="en-US" sz="2800" dirty="0" err="1" smtClean="0">
                <a:solidFill>
                  <a:schemeClr val="bg1"/>
                </a:solidFill>
              </a:rPr>
              <a:t>Penelitian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yang </a:t>
            </a:r>
            <a:r>
              <a:rPr lang="en-US" sz="2800" dirty="0" err="1">
                <a:solidFill>
                  <a:schemeClr val="bg1"/>
                </a:solidFill>
              </a:rPr>
              <a:t>dilakukan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adalah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penelitian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eksperimental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yaitu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percobaan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bertujuan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mengetahui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segala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sesuatu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gejala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pengaruh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timbul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akibat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adanya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perlakuan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tertentu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sehingga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berpengaruh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pada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objek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diteliti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r>
              <a:rPr lang="en-US" sz="2800" dirty="0" err="1">
                <a:solidFill>
                  <a:schemeClr val="bg1"/>
                </a:solidFill>
              </a:rPr>
              <a:t>Penelitian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ini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dilakukan</a:t>
            </a:r>
            <a:r>
              <a:rPr lang="en-US" sz="2800" dirty="0">
                <a:solidFill>
                  <a:schemeClr val="bg1"/>
                </a:solidFill>
              </a:rPr>
              <a:t> di </a:t>
            </a:r>
            <a:r>
              <a:rPr lang="en-US" sz="2800" dirty="0" err="1">
                <a:solidFill>
                  <a:schemeClr val="bg1"/>
                </a:solidFill>
              </a:rPr>
              <a:t>laboratorium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Fitokimia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Farmakologi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Sekolah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Tinggi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Ilmu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Kesehatan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Samarinda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pada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bulan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Februari</a:t>
            </a:r>
            <a:r>
              <a:rPr lang="en-US" sz="2800" dirty="0">
                <a:solidFill>
                  <a:schemeClr val="bg1"/>
                </a:solidFill>
              </a:rPr>
              <a:t> - November 2021.</a:t>
            </a:r>
          </a:p>
          <a:p>
            <a:pPr algn="just"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28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400" dirty="0" err="1">
                <a:solidFill>
                  <a:schemeClr val="accent4">
                    <a:lumMod val="75000"/>
                  </a:schemeClr>
                </a:solidFill>
              </a:rPr>
              <a:t>Objek</a:t>
            </a:r>
            <a:r>
              <a:rPr lang="en-US" sz="4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4">
                    <a:lumMod val="75000"/>
                  </a:schemeClr>
                </a:solidFill>
              </a:rPr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n-US" dirty="0" err="1" smtClean="0">
                <a:solidFill>
                  <a:schemeClr val="bg1"/>
                </a:solidFill>
              </a:rPr>
              <a:t>Objek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penelitian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adalah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id-ID" dirty="0">
                <a:solidFill>
                  <a:schemeClr val="bg1"/>
                </a:solidFill>
              </a:rPr>
              <a:t>a</a:t>
            </a:r>
            <a:r>
              <a:rPr lang="en-US" dirty="0" err="1">
                <a:solidFill>
                  <a:schemeClr val="bg1"/>
                </a:solidFill>
              </a:rPr>
              <a:t>ktivitas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tabir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surya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ekstrak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bawang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tikus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sifat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fisik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emulgel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ekstrak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bawang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dayak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783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>
                <a:effectLst/>
              </a:rPr>
              <a:t>Sampel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Teknik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37160" indent="0" algn="just">
              <a:lnSpc>
                <a:spcPct val="150000"/>
              </a:lnSpc>
              <a:buNone/>
            </a:pPr>
            <a:r>
              <a:rPr lang="en-US" dirty="0" err="1" smtClean="0">
                <a:solidFill>
                  <a:schemeClr val="bg1"/>
                </a:solidFill>
              </a:rPr>
              <a:t>Sampel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penelitian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adalah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bawang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(</a:t>
            </a:r>
            <a:r>
              <a:rPr lang="en-US" i="1" dirty="0" err="1">
                <a:solidFill>
                  <a:schemeClr val="bg1"/>
                </a:solidFill>
              </a:rPr>
              <a:t>Eleutherine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 smtClean="0">
                <a:solidFill>
                  <a:schemeClr val="bg1"/>
                </a:solidFill>
              </a:rPr>
              <a:t>bulbosa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(Mill.) </a:t>
            </a:r>
            <a:r>
              <a:rPr lang="en-US" dirty="0" err="1">
                <a:solidFill>
                  <a:schemeClr val="bg1"/>
                </a:solidFill>
              </a:rPr>
              <a:t>Urb</a:t>
            </a:r>
            <a:r>
              <a:rPr lang="en-US" dirty="0">
                <a:solidFill>
                  <a:schemeClr val="bg1"/>
                </a:solidFill>
              </a:rPr>
              <a:t>.). </a:t>
            </a:r>
            <a:endParaRPr lang="en-US" dirty="0" smtClean="0">
              <a:solidFill>
                <a:schemeClr val="bg1"/>
              </a:solidFill>
            </a:endParaRPr>
          </a:p>
          <a:p>
            <a:pPr marL="137160" indent="0" algn="just">
              <a:lnSpc>
                <a:spcPct val="150000"/>
              </a:lnSpc>
              <a:buNone/>
            </a:pPr>
            <a:r>
              <a:rPr lang="en-US" dirty="0" err="1" smtClean="0">
                <a:solidFill>
                  <a:schemeClr val="bg1"/>
                </a:solidFill>
              </a:rPr>
              <a:t>Teknik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sampling yang </a:t>
            </a:r>
            <a:r>
              <a:rPr lang="en-US" dirty="0" err="1">
                <a:solidFill>
                  <a:schemeClr val="bg1"/>
                </a:solidFill>
              </a:rPr>
              <a:t>digunakan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yakni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purposive sampling. </a:t>
            </a:r>
            <a:endParaRPr lang="en-US" i="1" dirty="0" smtClean="0">
              <a:solidFill>
                <a:schemeClr val="bg1"/>
              </a:solidFill>
            </a:endParaRPr>
          </a:p>
          <a:p>
            <a:pPr marL="137160" indent="0" algn="just">
              <a:lnSpc>
                <a:spcPct val="150000"/>
              </a:lnSpc>
              <a:buNone/>
            </a:pPr>
            <a:r>
              <a:rPr lang="en-US" i="1" dirty="0" smtClean="0">
                <a:solidFill>
                  <a:schemeClr val="bg1"/>
                </a:solidFill>
              </a:rPr>
              <a:t>Purposive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sampling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adalah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teknik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pengambilan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sampel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berdasarkan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pertimbangan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tertentu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peneliti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Pertimbangan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dipilih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bawang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berumur</a:t>
            </a:r>
            <a:r>
              <a:rPr lang="en-US" dirty="0">
                <a:solidFill>
                  <a:schemeClr val="bg1"/>
                </a:solidFill>
              </a:rPr>
              <a:t> 6 </a:t>
            </a:r>
            <a:r>
              <a:rPr lang="en-US" dirty="0" err="1">
                <a:solidFill>
                  <a:schemeClr val="bg1"/>
                </a:solidFill>
              </a:rPr>
              <a:t>bulan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484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err="1">
                <a:effectLst/>
              </a:rPr>
              <a:t>Variabel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Penelitian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065514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6231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>
                <a:effectLst/>
              </a:rPr>
              <a:t>Analisis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just">
              <a:buNone/>
            </a:pPr>
            <a:r>
              <a:rPr lang="en-US" dirty="0" smtClean="0">
                <a:solidFill>
                  <a:schemeClr val="bg1"/>
                </a:solidFill>
              </a:rPr>
              <a:t>	</a:t>
            </a:r>
          </a:p>
          <a:p>
            <a:pPr marL="137160" indent="0" algn="just"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Data </a:t>
            </a:r>
            <a:r>
              <a:rPr lang="en-US" dirty="0">
                <a:solidFill>
                  <a:schemeClr val="bg1"/>
                </a:solidFill>
              </a:rPr>
              <a:t>yang </a:t>
            </a:r>
            <a:r>
              <a:rPr lang="en-US" dirty="0" err="1">
                <a:solidFill>
                  <a:schemeClr val="bg1"/>
                </a:solidFill>
              </a:rPr>
              <a:t>diperoleh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penelitian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adalah</a:t>
            </a:r>
            <a:r>
              <a:rPr lang="en-US" dirty="0">
                <a:solidFill>
                  <a:schemeClr val="bg1"/>
                </a:solidFill>
              </a:rPr>
              <a:t> data </a:t>
            </a:r>
            <a:r>
              <a:rPr lang="en-US" dirty="0" err="1">
                <a:solidFill>
                  <a:schemeClr val="bg1"/>
                </a:solidFill>
              </a:rPr>
              <a:t>kuantitatif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berupa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nilai</a:t>
            </a:r>
            <a:r>
              <a:rPr lang="en-US" dirty="0">
                <a:solidFill>
                  <a:schemeClr val="bg1"/>
                </a:solidFill>
              </a:rPr>
              <a:t> SPF</a:t>
            </a:r>
            <a:r>
              <a:rPr lang="id-ID" dirty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nilai</a:t>
            </a:r>
            <a:r>
              <a:rPr lang="en-US" dirty="0">
                <a:solidFill>
                  <a:schemeClr val="bg1"/>
                </a:solidFill>
              </a:rPr>
              <a:t> pH, </a:t>
            </a:r>
            <a:r>
              <a:rPr lang="en-US" dirty="0" err="1">
                <a:solidFill>
                  <a:schemeClr val="bg1"/>
                </a:solidFill>
              </a:rPr>
              <a:t>viskositas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sebar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lekat</a:t>
            </a:r>
            <a:r>
              <a:rPr lang="en-US" dirty="0">
                <a:solidFill>
                  <a:schemeClr val="bg1"/>
                </a:solidFill>
              </a:rPr>
              <a:t>. Data </a:t>
            </a:r>
            <a:r>
              <a:rPr lang="en-US" dirty="0" err="1">
                <a:solidFill>
                  <a:schemeClr val="bg1"/>
                </a:solidFill>
              </a:rPr>
              <a:t>diolah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secara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statistik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menggunakan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one-way </a:t>
            </a:r>
            <a:r>
              <a:rPr lang="en-US" dirty="0">
                <a:solidFill>
                  <a:schemeClr val="bg1"/>
                </a:solidFill>
              </a:rPr>
              <a:t>ANOVA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tingkat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kepercayaan</a:t>
            </a:r>
            <a:r>
              <a:rPr lang="en-US" dirty="0">
                <a:solidFill>
                  <a:schemeClr val="bg1"/>
                </a:solidFill>
              </a:rPr>
              <a:t> 95% ( α = 0,05).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395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lvl="0" indent="0" algn="just">
              <a:lnSpc>
                <a:spcPct val="150000"/>
              </a:lnSpc>
              <a:buNone/>
            </a:pPr>
            <a:r>
              <a:rPr lang="en-US" dirty="0" err="1" smtClean="0">
                <a:solidFill>
                  <a:schemeClr val="bg1"/>
                </a:solidFill>
              </a:rPr>
              <a:t>Determinasi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tumbuhan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dilakukan</a:t>
            </a:r>
            <a:r>
              <a:rPr lang="en-US" dirty="0">
                <a:solidFill>
                  <a:schemeClr val="bg1"/>
                </a:solidFill>
              </a:rPr>
              <a:t> di </a:t>
            </a:r>
            <a:r>
              <a:rPr lang="en-US" dirty="0" err="1">
                <a:solidFill>
                  <a:schemeClr val="bg1"/>
                </a:solidFill>
              </a:rPr>
              <a:t>Balai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Konservasi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Sumber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Alam</a:t>
            </a:r>
            <a:r>
              <a:rPr lang="en-US" dirty="0">
                <a:solidFill>
                  <a:schemeClr val="bg1"/>
                </a:solidFill>
              </a:rPr>
              <a:t> Kalimantan </a:t>
            </a:r>
            <a:r>
              <a:rPr lang="en-US" dirty="0" err="1">
                <a:solidFill>
                  <a:schemeClr val="bg1"/>
                </a:solidFill>
              </a:rPr>
              <a:t>Timur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menyebutkan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bahwa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tumbuhan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digunakan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adalah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tumbuhan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bawang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dayak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i="1" dirty="0" err="1">
                <a:solidFill>
                  <a:schemeClr val="bg1"/>
                </a:solidFill>
              </a:rPr>
              <a:t>Eleutherine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 smtClean="0">
                <a:solidFill>
                  <a:schemeClr val="bg1"/>
                </a:solidFill>
              </a:rPr>
              <a:t>bulbosa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(Mill.) </a:t>
            </a:r>
            <a:r>
              <a:rPr lang="en-US" dirty="0" err="1">
                <a:solidFill>
                  <a:schemeClr val="bg1"/>
                </a:solidFill>
              </a:rPr>
              <a:t>Urb</a:t>
            </a:r>
            <a:r>
              <a:rPr lang="id-ID" i="1" dirty="0">
                <a:solidFill>
                  <a:schemeClr val="bg1"/>
                </a:solidFill>
              </a:rPr>
              <a:t>)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en-US" dirty="0" smtClean="0">
              <a:solidFill>
                <a:schemeClr val="bg1"/>
              </a:solidFill>
            </a:endParaRPr>
          </a:p>
          <a:p>
            <a:pPr marL="137160" lvl="0" indent="0" algn="just">
              <a:lnSpc>
                <a:spcPct val="150000"/>
              </a:lnSpc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b="1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Determinasi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Bawang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Dayak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493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639762"/>
          </a:xfrm>
        </p:spPr>
        <p:txBody>
          <a:bodyPr>
            <a:normAutofit/>
          </a:bodyPr>
          <a:lstStyle/>
          <a:p>
            <a:pPr lvl="0"/>
            <a:r>
              <a:rPr lang="id-ID" sz="3200" u="sng" dirty="0">
                <a:effectLst/>
              </a:rPr>
              <a:t>Pengujian </a:t>
            </a:r>
            <a:r>
              <a:rPr lang="en-US" sz="3200" u="sng" dirty="0">
                <a:effectLst/>
              </a:rPr>
              <a:t>A</a:t>
            </a:r>
            <a:r>
              <a:rPr lang="id-ID" sz="3200" u="sng" dirty="0">
                <a:effectLst/>
              </a:rPr>
              <a:t>ktifitas Tabir </a:t>
            </a:r>
            <a:r>
              <a:rPr lang="id-ID" sz="3200" u="sng" dirty="0" smtClean="0">
                <a:effectLst/>
              </a:rPr>
              <a:t>Surya</a:t>
            </a:r>
            <a:endParaRPr lang="en-US" sz="3200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8109979"/>
              </p:ext>
            </p:extLst>
          </p:nvPr>
        </p:nvGraphicFramePr>
        <p:xfrm>
          <a:off x="685800" y="1447803"/>
          <a:ext cx="7924802" cy="50292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  <a:gridCol w="2057400"/>
                <a:gridCol w="1371600"/>
                <a:gridCol w="1295400"/>
                <a:gridCol w="1235468"/>
                <a:gridCol w="1050534"/>
              </a:tblGrid>
              <a:tr h="105877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Kelompok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Perlakuan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Replikasi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Waktu Terbentuk Eritema (Menit)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SD</a:t>
                      </a:r>
                      <a:endParaRPr lang="en-US" sz="12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(Menit)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Rata- rata</a:t>
                      </a:r>
                      <a:endParaRPr lang="en-US" sz="12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(Menit)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4695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Kontrol Negatif</a:t>
                      </a:r>
                      <a:endParaRPr lang="en-US" sz="12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(Adeps Lanae)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95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Ekstrak Etanol Bawang Dayak 0,5 %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0,5774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16,67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95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Ekstrak Etanol BawangDayak 1 %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0,5774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19,67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95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IV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Ekstrak Etanol Bawang Dayak 2 %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0,5774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25,33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25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26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95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Kontrol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Positif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0,5774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27,33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III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27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62000" y="1001026"/>
            <a:ext cx="70103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Hasil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Pengujian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A</a:t>
            </a:r>
            <a:r>
              <a:rPr kumimoji="0" lang="id-ID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ktifitas Tabir Surya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Ekstrak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Bawang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Dayak</a:t>
            </a:r>
            <a:r>
              <a:rPr kumimoji="0" lang="id-ID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Pada Tikus Putih</a:t>
            </a:r>
            <a:endParaRPr kumimoji="0" lang="id-ID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8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017395" y="3281807"/>
          <a:ext cx="5109210" cy="17006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330"/>
                <a:gridCol w="2400300"/>
                <a:gridCol w="824865"/>
                <a:gridCol w="1529715"/>
              </a:tblGrid>
              <a:tr h="0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Perlakuan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Nilai SPF</a:t>
                      </a:r>
                      <a:endParaRPr lang="en-US" sz="12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(Rata-Rata)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Kategori aktivitas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 Ekstrak Etanol Bawang Dayak 0,5 %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3,3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Perlindungan minimal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 Ekstrak Etanol Bawang Dayak 1 %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3,9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Perlindungan minimal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 Ekstrak Etanol Bawang Dayak 2 %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5,1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Perlindungan sedang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 Kontrol Positif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5,5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 err="1">
                          <a:effectLst/>
                        </a:rPr>
                        <a:t>Perlindungan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sedang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998996"/>
              </p:ext>
            </p:extLst>
          </p:nvPr>
        </p:nvGraphicFramePr>
        <p:xfrm>
          <a:off x="381000" y="1143000"/>
          <a:ext cx="8458199" cy="5410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587"/>
                <a:gridCol w="2994813"/>
                <a:gridCol w="2344385"/>
                <a:gridCol w="2532414"/>
              </a:tblGrid>
              <a:tr h="878460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No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</a:rPr>
                        <a:t>Perlakuan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Nilai SPF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(Rata-Rata)</a:t>
                      </a:r>
                      <a:endParaRPr lang="en-US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Kategori aktivitas</a:t>
                      </a:r>
                      <a:endParaRPr lang="en-US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56632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Ekstrak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Etanol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Bawang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Dayak</a:t>
                      </a:r>
                      <a:r>
                        <a:rPr lang="en-US" sz="2000" dirty="0">
                          <a:effectLst/>
                        </a:rPr>
                        <a:t> 0,5 %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3,3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Perlindungan minimal</a:t>
                      </a:r>
                      <a:endParaRPr lang="en-US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56632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Ekstrak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Etanol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Bawang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Dayak</a:t>
                      </a:r>
                      <a:r>
                        <a:rPr lang="en-US" sz="2000" dirty="0">
                          <a:effectLst/>
                        </a:rPr>
                        <a:t> 1 %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3,9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</a:rPr>
                        <a:t>Perlindungan</a:t>
                      </a:r>
                      <a:r>
                        <a:rPr lang="en-US" sz="2000" dirty="0">
                          <a:effectLst/>
                        </a:rPr>
                        <a:t> minimal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80962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Ekstrak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Etanol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Bawang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Dayak</a:t>
                      </a:r>
                      <a:r>
                        <a:rPr lang="en-US" sz="2000" dirty="0">
                          <a:effectLst/>
                        </a:rPr>
                        <a:t> 2 %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5,1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</a:rPr>
                        <a:t>Perlindungan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sedang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37513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Kontrol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Positif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5,5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</a:rPr>
                        <a:t>Perlindungan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sedang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553750"/>
            <a:ext cx="6629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Nilai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SPF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Ekstrak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Bawang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Dayak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89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 err="1">
                <a:solidFill>
                  <a:schemeClr val="bg1"/>
                </a:solidFill>
                <a:effectLst/>
              </a:rPr>
              <a:t>Formulasi</a:t>
            </a:r>
            <a:r>
              <a:rPr lang="en-US" sz="2800" dirty="0">
                <a:solidFill>
                  <a:schemeClr val="bg1"/>
                </a:solidFill>
                <a:effectLst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/>
              </a:rPr>
              <a:t>Emulgel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</a:rPr>
              <a:t>Ekstrak</a:t>
            </a:r>
            <a:r>
              <a:rPr lang="en-US" sz="2800" dirty="0">
                <a:solidFill>
                  <a:schemeClr val="bg1"/>
                </a:solidFill>
                <a:effectLst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/>
              </a:rPr>
              <a:t>Bawang</a:t>
            </a:r>
            <a:r>
              <a:rPr lang="en-US" sz="2800" dirty="0">
                <a:solidFill>
                  <a:schemeClr val="bg1"/>
                </a:solidFill>
                <a:effectLst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/>
              </a:rPr>
              <a:t>Dayak</a:t>
            </a:r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643265"/>
              </p:ext>
            </p:extLst>
          </p:nvPr>
        </p:nvGraphicFramePr>
        <p:xfrm>
          <a:off x="685800" y="1371602"/>
          <a:ext cx="7620003" cy="5143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5801"/>
                <a:gridCol w="2199443"/>
                <a:gridCol w="887768"/>
                <a:gridCol w="887768"/>
                <a:gridCol w="887768"/>
                <a:gridCol w="2071455"/>
              </a:tblGrid>
              <a:tr h="333797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BAHAN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Konsentrasi (%)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Keterangan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37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II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III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136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Ekstrak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bawang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dayak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Zat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aktif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6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Propilenglikol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Humektan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6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Karbopol</a:t>
                      </a:r>
                      <a:r>
                        <a:rPr lang="en-US" sz="1600" dirty="0">
                          <a:effectLst/>
                        </a:rPr>
                        <a:t> 940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0.5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Gelling agent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6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TEA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Alkalizing agent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478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Setil alkohol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Pengental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penstabil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dan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pengemulsi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6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Lipomulse Luxe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Emulgator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6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Nipasol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0.2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0.2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0.2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Pengawet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6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BHT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0.1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Antioksidan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240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Minyak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biji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matahari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Fase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minyak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6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Nipagin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Pengawet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6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Air suling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 100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 100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 100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Pelarut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09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398012"/>
              </p:ext>
            </p:extLst>
          </p:nvPr>
        </p:nvGraphicFramePr>
        <p:xfrm>
          <a:off x="609600" y="1676399"/>
          <a:ext cx="7924799" cy="43915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5728"/>
                <a:gridCol w="1145099"/>
                <a:gridCol w="1490804"/>
                <a:gridCol w="1098487"/>
                <a:gridCol w="1412341"/>
                <a:gridCol w="1412340"/>
              </a:tblGrid>
              <a:tr h="465273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effectLst/>
                        </a:rPr>
                        <a:t>Hari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Formula </a:t>
                      </a:r>
                      <a:r>
                        <a:rPr lang="en-US" sz="1600" dirty="0" err="1">
                          <a:effectLst/>
                        </a:rPr>
                        <a:t>Emulgel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effectLst/>
                        </a:rPr>
                        <a:t>Pengamatan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52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effectLst/>
                        </a:rPr>
                        <a:t>Warna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effectLst/>
                        </a:rPr>
                        <a:t>Bau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Konsistensi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Homogenitas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85638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 s/d 28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Coklat Muda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effectLst/>
                        </a:rPr>
                        <a:t>Khas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Semi padat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Homogen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244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Coklat Muda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effectLst/>
                        </a:rPr>
                        <a:t>Khas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Semi </a:t>
                      </a:r>
                      <a:r>
                        <a:rPr lang="en-US" sz="1600" dirty="0" err="1">
                          <a:effectLst/>
                        </a:rPr>
                        <a:t>padat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effectLst/>
                        </a:rPr>
                        <a:t>Homogen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509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Coklat Muda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Khas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Semi padat</a:t>
                      </a:r>
                      <a:endParaRPr lang="en-US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effectLst/>
                        </a:rPr>
                        <a:t>Homogen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90600" y="381000"/>
            <a:ext cx="7086600" cy="914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</a:rPr>
              <a:t>Hasil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</a:rPr>
              <a:t>Uji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</a:rPr>
              <a:t>Organoleptis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5496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56760"/>
          </a:xfrm>
        </p:spPr>
        <p:txBody>
          <a:bodyPr/>
          <a:lstStyle/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005049"/>
              </p:ext>
            </p:extLst>
          </p:nvPr>
        </p:nvGraphicFramePr>
        <p:xfrm>
          <a:off x="914400" y="1904999"/>
          <a:ext cx="7924803" cy="40291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1972"/>
                <a:gridCol w="1038057"/>
                <a:gridCol w="959129"/>
                <a:gridCol w="959129"/>
                <a:gridCol w="959129"/>
                <a:gridCol w="959129"/>
                <a:gridCol w="959129"/>
                <a:gridCol w="959129"/>
              </a:tblGrid>
              <a:tr h="685801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Formula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pH rata </a:t>
                      </a:r>
                      <a:r>
                        <a:rPr lang="en-US" sz="1800" dirty="0" err="1">
                          <a:effectLst/>
                        </a:rPr>
                        <a:t>rata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05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Hari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ke</a:t>
                      </a:r>
                      <a:r>
                        <a:rPr lang="en-US" sz="1800" dirty="0">
                          <a:effectLst/>
                        </a:rPr>
                        <a:t> 1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Hari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ke</a:t>
                      </a:r>
                      <a:r>
                        <a:rPr lang="en-US" sz="1800" dirty="0">
                          <a:effectLst/>
                        </a:rPr>
                        <a:t> 2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Hari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ke</a:t>
                      </a:r>
                      <a:r>
                        <a:rPr lang="en-US" sz="1800" dirty="0">
                          <a:effectLst/>
                        </a:rPr>
                        <a:t> 3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Hari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ke</a:t>
                      </a:r>
                      <a:r>
                        <a:rPr lang="en-US" sz="1800" dirty="0">
                          <a:effectLst/>
                        </a:rPr>
                        <a:t> 7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Hari ke 14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Hari ke 21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Hari ke 28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4761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7,4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7,4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7,3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7,3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7,3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7,3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7,3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4761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7,4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7,4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7,4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7,3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7,3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7,3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7,3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4761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7,4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7,4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7,4</a:t>
                      </a:r>
                      <a:endParaRPr lang="en-US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7,4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7,3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7,2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7,2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914400" y="630382"/>
            <a:ext cx="7239000" cy="76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37160" lvl="3" indent="0" algn="ctr">
              <a:buClr>
                <a:schemeClr val="tx1">
                  <a:shade val="95000"/>
                </a:schemeClr>
              </a:buClr>
              <a:buSzPct val="65000"/>
              <a:buNone/>
            </a:pPr>
            <a:r>
              <a:rPr lang="en-US" sz="4000" dirty="0" err="1">
                <a:solidFill>
                  <a:schemeClr val="accent4">
                    <a:lumMod val="75000"/>
                  </a:schemeClr>
                </a:solidFill>
              </a:rPr>
              <a:t>Hasil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4">
                    <a:lumMod val="75000"/>
                  </a:schemeClr>
                </a:solidFill>
              </a:rPr>
              <a:t>Uji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</a:rPr>
              <a:t> pH </a:t>
            </a:r>
            <a:r>
              <a:rPr lang="en-US" sz="4000" dirty="0" err="1">
                <a:solidFill>
                  <a:schemeClr val="accent4">
                    <a:lumMod val="75000"/>
                  </a:schemeClr>
                </a:solidFill>
              </a:rPr>
              <a:t>Emulgel</a:t>
            </a:r>
            <a:endParaRPr lang="en-US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77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75760"/>
          </a:xfrm>
        </p:spPr>
        <p:txBody>
          <a:bodyPr/>
          <a:lstStyle/>
          <a:p>
            <a:pPr marL="137160" lvl="3" indent="0" algn="just">
              <a:lnSpc>
                <a:spcPct val="150000"/>
              </a:lnSpc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137160" lvl="3" indent="0" algn="just">
              <a:lnSpc>
                <a:spcPct val="150000"/>
              </a:lnSpc>
              <a:buClr>
                <a:schemeClr val="tx1">
                  <a:shade val="95000"/>
                </a:schemeClr>
              </a:buClr>
              <a:buSzPct val="65000"/>
              <a:buNone/>
            </a:pPr>
            <a:r>
              <a:rPr lang="en-US" sz="2800" dirty="0" err="1" smtClean="0">
                <a:solidFill>
                  <a:schemeClr val="bg1"/>
                </a:solidFill>
              </a:rPr>
              <a:t>Pengamatan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homogenitas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menunjukkan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susunan</a:t>
            </a:r>
            <a:r>
              <a:rPr lang="en-US" sz="2800" dirty="0" smtClean="0">
                <a:solidFill>
                  <a:schemeClr val="bg1"/>
                </a:solidFill>
              </a:rPr>
              <a:t> yang </a:t>
            </a:r>
            <a:r>
              <a:rPr lang="en-US" sz="2800" dirty="0" err="1" smtClean="0">
                <a:solidFill>
                  <a:schemeClr val="bg1"/>
                </a:solidFill>
              </a:rPr>
              <a:t>homogen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</a:rPr>
              <a:t>tidak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adanya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butiran-butiran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kasar</a:t>
            </a:r>
            <a:r>
              <a:rPr lang="en-US" sz="2800" dirty="0" smtClean="0">
                <a:solidFill>
                  <a:schemeClr val="bg1"/>
                </a:solidFill>
              </a:rPr>
              <a:t> yang </a:t>
            </a:r>
            <a:r>
              <a:rPr lang="en-US" sz="2800" dirty="0" err="1" smtClean="0">
                <a:solidFill>
                  <a:schemeClr val="bg1"/>
                </a:solidFill>
              </a:rPr>
              <a:t>tidak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terdispersi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merata</a:t>
            </a:r>
            <a:r>
              <a:rPr lang="en-US" sz="2800" dirty="0" smtClean="0">
                <a:solidFill>
                  <a:schemeClr val="bg1"/>
                </a:solidFill>
              </a:rPr>
              <a:t>. Basis </a:t>
            </a:r>
            <a:r>
              <a:rPr lang="en-US" sz="2800" dirty="0" err="1" smtClean="0">
                <a:solidFill>
                  <a:schemeClr val="bg1"/>
                </a:solidFill>
              </a:rPr>
              <a:t>emulsi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bahan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aktif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tercampur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merata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685800"/>
            <a:ext cx="7010400" cy="1295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</a:rPr>
              <a:t>Hasil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</a:rPr>
              <a:t>Uji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</a:rPr>
              <a:t>Homogenitas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7370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60"/>
          </a:xfrm>
        </p:spPr>
        <p:txBody>
          <a:bodyPr/>
          <a:lstStyle/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marL="13716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766777"/>
              </p:ext>
            </p:extLst>
          </p:nvPr>
        </p:nvGraphicFramePr>
        <p:xfrm>
          <a:off x="762000" y="2133597"/>
          <a:ext cx="7924798" cy="35814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3031"/>
                <a:gridCol w="1062605"/>
                <a:gridCol w="1062605"/>
                <a:gridCol w="1188441"/>
                <a:gridCol w="1189372"/>
                <a:gridCol w="1189372"/>
                <a:gridCol w="1189372"/>
              </a:tblGrid>
              <a:tr h="723168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Formula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Diameter (mm)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87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Hari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2 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Hari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3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Hari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7 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Hari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14 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Hari ke 21 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Hari ke 28 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316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54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54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54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55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55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57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316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52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52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53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53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53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55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316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45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45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45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46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46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48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371600" y="381000"/>
            <a:ext cx="6248400" cy="914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</a:rPr>
              <a:t>Uji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</a:rPr>
              <a:t>Daya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d-ID" sz="3200" dirty="0">
                <a:solidFill>
                  <a:schemeClr val="accent4">
                    <a:lumMod val="75000"/>
                  </a:schemeClr>
                </a:solidFill>
              </a:rPr>
              <a:t>Sebar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03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4360" lvl="3" indent="-457200" algn="just">
              <a:lnSpc>
                <a:spcPct val="150000"/>
              </a:lnSpc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Ø"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594360" lvl="3" indent="-457200" algn="just">
              <a:lnSpc>
                <a:spcPct val="150000"/>
              </a:lnSpc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Ø"/>
            </a:pPr>
            <a:r>
              <a:rPr lang="en-US" sz="2800" dirty="0" err="1" smtClean="0">
                <a:solidFill>
                  <a:schemeClr val="bg1"/>
                </a:solidFill>
              </a:rPr>
              <a:t>Pengujian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tipe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emulsi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emulgel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ditentukan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metode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uji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warna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err="1" smtClean="0">
                <a:solidFill>
                  <a:schemeClr val="bg1"/>
                </a:solidFill>
              </a:rPr>
              <a:t>Ketiga</a:t>
            </a:r>
            <a:r>
              <a:rPr lang="en-US" dirty="0" smtClean="0">
                <a:solidFill>
                  <a:schemeClr val="bg1"/>
                </a:solidFill>
              </a:rPr>
              <a:t> formula </a:t>
            </a:r>
            <a:r>
              <a:rPr lang="en-US" dirty="0" err="1">
                <a:solidFill>
                  <a:schemeClr val="bg1"/>
                </a:solidFill>
              </a:rPr>
              <a:t>memiliki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tipe</a:t>
            </a:r>
            <a:r>
              <a:rPr lang="en-US" dirty="0">
                <a:solidFill>
                  <a:schemeClr val="bg1"/>
                </a:solidFill>
              </a:rPr>
              <a:t> M/A.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609600"/>
            <a:ext cx="7086600" cy="76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37160" lvl="3" indent="0" algn="ctr">
              <a:buClr>
                <a:schemeClr val="tx1">
                  <a:shade val="95000"/>
                </a:schemeClr>
              </a:buClr>
              <a:buSzPct val="65000"/>
              <a:buNone/>
            </a:pPr>
            <a:r>
              <a:rPr lang="en-US" sz="4000" dirty="0" err="1">
                <a:solidFill>
                  <a:schemeClr val="accent4">
                    <a:lumMod val="75000"/>
                  </a:schemeClr>
                </a:solidFill>
              </a:rPr>
              <a:t>Uji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4">
                    <a:lumMod val="75000"/>
                  </a:schemeClr>
                </a:solidFill>
              </a:rPr>
              <a:t>Tipe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4">
                    <a:lumMod val="75000"/>
                  </a:schemeClr>
                </a:solidFill>
              </a:rPr>
              <a:t>Emulsi</a:t>
            </a:r>
            <a:endParaRPr lang="en-US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08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51960"/>
          </a:xfrm>
        </p:spPr>
        <p:txBody>
          <a:bodyPr>
            <a:normAutofit/>
          </a:bodyPr>
          <a:lstStyle/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 smtClean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 smtClean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 smtClean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 smtClean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 smtClean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/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 smtClean="0"/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 smtClean="0"/>
          </a:p>
          <a:p>
            <a:pPr marL="137160" lvl="3" indent="0"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dirty="0" smtClean="0"/>
          </a:p>
          <a:p>
            <a:pPr marL="548640" lvl="3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549081"/>
              </p:ext>
            </p:extLst>
          </p:nvPr>
        </p:nvGraphicFramePr>
        <p:xfrm>
          <a:off x="609600" y="2057400"/>
          <a:ext cx="7543800" cy="4267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4638"/>
                <a:gridCol w="2200562"/>
                <a:gridCol w="2133600"/>
                <a:gridCol w="1905000"/>
              </a:tblGrid>
              <a:tr h="965236">
                <a:tc>
                  <a:txBody>
                    <a:bodyPr/>
                    <a:lstStyle/>
                    <a:p>
                      <a:pPr marL="9017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Hari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Formula 1</a:t>
                      </a:r>
                    </a:p>
                    <a:p>
                      <a:pPr marL="45720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Viskositas</a:t>
                      </a:r>
                      <a:r>
                        <a:rPr lang="en-US" sz="1400" dirty="0">
                          <a:effectLst/>
                        </a:rPr>
                        <a:t> (cps)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lvl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Formula 2</a:t>
                      </a:r>
                    </a:p>
                    <a:p>
                      <a:pPr marL="457200" lvl="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Viskositas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(cps)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Formula 3 </a:t>
                      </a:r>
                      <a:endParaRPr lang="en-US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Viskositas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(cps)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170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68,666.67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69,666.67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89,333.33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170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66,000.00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67,500.00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83,166.67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170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64,666.67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65,333.33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81,166.67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170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63,666.67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64,500.00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79,333.33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170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53,333.33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59,333.33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76,000.00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170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21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50,333.33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55,333.33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75,666.67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170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28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44,666.67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54,666.67</a:t>
                      </a:r>
                      <a:endParaRPr lang="en-US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74,000.00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762000" y="533400"/>
            <a:ext cx="7315200" cy="1066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Hasil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Uji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Viskositas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Emulgel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Bawang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Dayak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992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28160"/>
          </a:xfrm>
        </p:spPr>
        <p:txBody>
          <a:bodyPr>
            <a:normAutofit/>
          </a:bodyPr>
          <a:lstStyle/>
          <a:p>
            <a:pPr marL="137160" lvl="3" indent="0" algn="just">
              <a:lnSpc>
                <a:spcPct val="150000"/>
              </a:lnSpc>
              <a:buClr>
                <a:schemeClr val="tx1">
                  <a:shade val="95000"/>
                </a:schemeClr>
              </a:buClr>
              <a:buSzPct val="65000"/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651510" lvl="3" indent="-514350" algn="just">
              <a:lnSpc>
                <a:spcPct val="150000"/>
              </a:lnSpc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v"/>
            </a:pPr>
            <a:r>
              <a:rPr lang="en-US" sz="2800" dirty="0" err="1" smtClean="0">
                <a:solidFill>
                  <a:schemeClr val="bg1"/>
                </a:solidFill>
              </a:rPr>
              <a:t>Tetap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stabil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tidak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terjadi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pemisahan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fase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setelah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dilakukan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sentrifugasi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651510" lvl="3" indent="-514350" algn="just">
              <a:lnSpc>
                <a:spcPct val="150000"/>
              </a:lnSpc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v"/>
            </a:pPr>
            <a:r>
              <a:rPr lang="en-US" sz="2800" dirty="0" err="1" smtClean="0">
                <a:solidFill>
                  <a:schemeClr val="bg1"/>
                </a:solidFill>
              </a:rPr>
              <a:t>Stabil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terhadap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pengaruh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gravitasi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selama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satu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tahun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dirty="0" smtClean="0"/>
          </a:p>
          <a:p>
            <a:pPr marL="137160" indent="0" algn="just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71600" y="533400"/>
            <a:ext cx="6324600" cy="1066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37160" lvl="3" indent="0" algn="ctr">
              <a:buClr>
                <a:schemeClr val="tx1">
                  <a:shade val="95000"/>
                </a:schemeClr>
              </a:buClr>
              <a:buSzPct val="65000"/>
              <a:buNone/>
            </a:pP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</a:rPr>
              <a:t>Hasil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</a:rPr>
              <a:t>Uji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</a:rPr>
              <a:t>Sentrifugasi</a:t>
            </a:r>
            <a:endParaRPr lang="en-US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1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fontScale="77500" lnSpcReduction="20000"/>
          </a:bodyPr>
          <a:lstStyle/>
          <a:p>
            <a:pPr marL="137160" indent="0" algn="just">
              <a:buNone/>
            </a:pPr>
            <a:r>
              <a:rPr lang="en-US" sz="3100" dirty="0" err="1" smtClean="0">
                <a:solidFill>
                  <a:schemeClr val="bg1"/>
                </a:solidFill>
              </a:rPr>
              <a:t>Berdasarkan</a:t>
            </a:r>
            <a:r>
              <a:rPr lang="en-US" sz="3100" dirty="0" smtClean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hasil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penelitian</a:t>
            </a:r>
            <a:r>
              <a:rPr lang="en-US" sz="3100" dirty="0">
                <a:solidFill>
                  <a:schemeClr val="bg1"/>
                </a:solidFill>
              </a:rPr>
              <a:t> yang </a:t>
            </a:r>
            <a:r>
              <a:rPr lang="en-US" sz="3100" dirty="0" err="1">
                <a:solidFill>
                  <a:schemeClr val="bg1"/>
                </a:solidFill>
              </a:rPr>
              <a:t>telah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dilakukan</a:t>
            </a:r>
            <a:r>
              <a:rPr lang="en-US" sz="3100" dirty="0">
                <a:solidFill>
                  <a:schemeClr val="bg1"/>
                </a:solidFill>
              </a:rPr>
              <a:t>, </a:t>
            </a:r>
            <a:r>
              <a:rPr lang="en-US" sz="3100" dirty="0" err="1">
                <a:solidFill>
                  <a:schemeClr val="bg1"/>
                </a:solidFill>
              </a:rPr>
              <a:t>maka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dapat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diambil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kesimpulan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sebagai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berikut</a:t>
            </a:r>
            <a:r>
              <a:rPr lang="en-US" sz="3100" dirty="0" smtClean="0">
                <a:solidFill>
                  <a:schemeClr val="bg1"/>
                </a:solidFill>
              </a:rPr>
              <a:t>:</a:t>
            </a:r>
          </a:p>
          <a:p>
            <a:pPr marL="137160" indent="0" algn="just">
              <a:buNone/>
            </a:pPr>
            <a:endParaRPr lang="en-US" sz="3100" dirty="0">
              <a:solidFill>
                <a:schemeClr val="bg1"/>
              </a:solidFill>
            </a:endParaRPr>
          </a:p>
          <a:p>
            <a:pPr marL="651510" lvl="0" indent="-514350" algn="just">
              <a:buFont typeface="+mj-lt"/>
              <a:buAutoNum type="arabicPeriod"/>
            </a:pPr>
            <a:r>
              <a:rPr lang="en-US" sz="3100" dirty="0" err="1" smtClean="0">
                <a:solidFill>
                  <a:schemeClr val="bg1"/>
                </a:solidFill>
              </a:rPr>
              <a:t>Ekstrak</a:t>
            </a:r>
            <a:r>
              <a:rPr lang="en-US" sz="3100" dirty="0" smtClean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bawang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dayak</a:t>
            </a:r>
            <a:r>
              <a:rPr lang="en-US" sz="3100" dirty="0">
                <a:solidFill>
                  <a:schemeClr val="bg1"/>
                </a:solidFill>
              </a:rPr>
              <a:t> 2% </a:t>
            </a:r>
            <a:r>
              <a:rPr lang="en-US" sz="3100" dirty="0" err="1">
                <a:solidFill>
                  <a:schemeClr val="bg1"/>
                </a:solidFill>
              </a:rPr>
              <a:t>memiliki</a:t>
            </a:r>
            <a:r>
              <a:rPr lang="en-US" sz="3100" dirty="0">
                <a:solidFill>
                  <a:schemeClr val="bg1"/>
                </a:solidFill>
              </a:rPr>
              <a:t> rata-rata </a:t>
            </a:r>
            <a:r>
              <a:rPr lang="en-US" sz="3100" dirty="0" err="1">
                <a:solidFill>
                  <a:schemeClr val="bg1"/>
                </a:solidFill>
              </a:rPr>
              <a:t>nilai</a:t>
            </a:r>
            <a:r>
              <a:rPr lang="en-US" sz="3100" dirty="0">
                <a:solidFill>
                  <a:schemeClr val="bg1"/>
                </a:solidFill>
              </a:rPr>
              <a:t> SPF 5 </a:t>
            </a:r>
            <a:r>
              <a:rPr lang="en-US" sz="3100" dirty="0" err="1">
                <a:solidFill>
                  <a:schemeClr val="bg1"/>
                </a:solidFill>
              </a:rPr>
              <a:t>setelah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dilakukan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uji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aktivitas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tabir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surya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secara</a:t>
            </a:r>
            <a:r>
              <a:rPr lang="en-US" sz="3100" dirty="0">
                <a:solidFill>
                  <a:schemeClr val="bg1"/>
                </a:solidFill>
              </a:rPr>
              <a:t> in vivo </a:t>
            </a:r>
            <a:r>
              <a:rPr lang="id-ID" sz="3100" dirty="0">
                <a:solidFill>
                  <a:schemeClr val="bg1"/>
                </a:solidFill>
              </a:rPr>
              <a:t>pada tikus putih</a:t>
            </a:r>
            <a:r>
              <a:rPr lang="en-US" sz="3100" dirty="0">
                <a:solidFill>
                  <a:schemeClr val="bg1"/>
                </a:solidFill>
              </a:rPr>
              <a:t>. </a:t>
            </a:r>
            <a:r>
              <a:rPr lang="en-US" sz="3100" dirty="0" err="1">
                <a:solidFill>
                  <a:schemeClr val="bg1"/>
                </a:solidFill>
              </a:rPr>
              <a:t>Nilai</a:t>
            </a:r>
            <a:r>
              <a:rPr lang="en-US" sz="3100" dirty="0">
                <a:solidFill>
                  <a:schemeClr val="bg1"/>
                </a:solidFill>
              </a:rPr>
              <a:t> SPF 5 </a:t>
            </a:r>
            <a:r>
              <a:rPr lang="en-US" sz="3100" dirty="0" err="1">
                <a:solidFill>
                  <a:schemeClr val="bg1"/>
                </a:solidFill>
              </a:rPr>
              <a:t>memiliki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kemampuan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tabir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surya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perlindungan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sedang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pada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kulit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dari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paparan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sinar</a:t>
            </a:r>
            <a:r>
              <a:rPr lang="en-US" sz="3100" dirty="0">
                <a:solidFill>
                  <a:schemeClr val="bg1"/>
                </a:solidFill>
              </a:rPr>
              <a:t> UV</a:t>
            </a:r>
            <a:r>
              <a:rPr lang="en-US" sz="3100" dirty="0" smtClean="0">
                <a:solidFill>
                  <a:schemeClr val="bg1"/>
                </a:solidFill>
              </a:rPr>
              <a:t>.</a:t>
            </a:r>
          </a:p>
          <a:p>
            <a:pPr marL="651510" lvl="0" indent="-514350" algn="just">
              <a:buFont typeface="+mj-lt"/>
              <a:buAutoNum type="arabicPeriod"/>
            </a:pPr>
            <a:endParaRPr lang="en-US" sz="3100" dirty="0">
              <a:solidFill>
                <a:schemeClr val="bg1"/>
              </a:solidFill>
            </a:endParaRPr>
          </a:p>
          <a:p>
            <a:pPr marL="651510" lvl="0" indent="-514350" algn="just">
              <a:buFont typeface="+mj-lt"/>
              <a:buAutoNum type="arabicPeriod"/>
            </a:pPr>
            <a:r>
              <a:rPr lang="en-US" sz="3100" dirty="0" err="1">
                <a:solidFill>
                  <a:schemeClr val="bg1"/>
                </a:solidFill>
              </a:rPr>
              <a:t>Ekstrak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bawang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dayak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dapat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diformulasi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menjadi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emulgel</a:t>
            </a:r>
            <a:r>
              <a:rPr lang="en-US" sz="3100" dirty="0">
                <a:solidFill>
                  <a:schemeClr val="bg1"/>
                </a:solidFill>
              </a:rPr>
              <a:t> yang </a:t>
            </a:r>
            <a:r>
              <a:rPr lang="en-US" sz="3100" dirty="0" err="1">
                <a:solidFill>
                  <a:schemeClr val="bg1"/>
                </a:solidFill>
              </a:rPr>
              <a:t>memiliki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sifat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fisik</a:t>
            </a:r>
            <a:r>
              <a:rPr lang="en-US" sz="3100" dirty="0">
                <a:solidFill>
                  <a:schemeClr val="bg1"/>
                </a:solidFill>
              </a:rPr>
              <a:t> yang </a:t>
            </a:r>
            <a:r>
              <a:rPr lang="en-US" sz="3100" dirty="0" err="1">
                <a:solidFill>
                  <a:schemeClr val="bg1"/>
                </a:solidFill>
              </a:rPr>
              <a:t>baik</a:t>
            </a:r>
            <a:r>
              <a:rPr lang="en-US" sz="3100" dirty="0">
                <a:solidFill>
                  <a:schemeClr val="bg1"/>
                </a:solidFill>
              </a:rPr>
              <a:t>. </a:t>
            </a:r>
            <a:r>
              <a:rPr lang="en-US" sz="3100" dirty="0" err="1">
                <a:solidFill>
                  <a:schemeClr val="bg1"/>
                </a:solidFill>
              </a:rPr>
              <a:t>sediaan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emulgel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tidak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mengalami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perubahan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warna</a:t>
            </a:r>
            <a:r>
              <a:rPr lang="en-US" sz="3100" dirty="0">
                <a:solidFill>
                  <a:schemeClr val="bg1"/>
                </a:solidFill>
              </a:rPr>
              <a:t>, </a:t>
            </a:r>
            <a:r>
              <a:rPr lang="en-US" sz="3100" dirty="0" err="1">
                <a:solidFill>
                  <a:schemeClr val="bg1"/>
                </a:solidFill>
              </a:rPr>
              <a:t>bau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dan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tektur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selama</a:t>
            </a:r>
            <a:r>
              <a:rPr lang="en-US" sz="3100" dirty="0">
                <a:solidFill>
                  <a:schemeClr val="bg1"/>
                </a:solidFill>
              </a:rPr>
              <a:t> 28 </a:t>
            </a:r>
            <a:r>
              <a:rPr lang="en-US" sz="3100" dirty="0" err="1">
                <a:solidFill>
                  <a:schemeClr val="bg1"/>
                </a:solidFill>
              </a:rPr>
              <a:t>hari</a:t>
            </a:r>
            <a:r>
              <a:rPr lang="en-US" sz="3100" dirty="0">
                <a:solidFill>
                  <a:schemeClr val="bg1"/>
                </a:solidFill>
              </a:rPr>
              <a:t> </a:t>
            </a:r>
            <a:r>
              <a:rPr lang="en-US" sz="3100" dirty="0" err="1">
                <a:solidFill>
                  <a:schemeClr val="bg1"/>
                </a:solidFill>
              </a:rPr>
              <a:t>pengamatan</a:t>
            </a:r>
            <a:r>
              <a:rPr lang="en-US" sz="3100" dirty="0">
                <a:solidFill>
                  <a:schemeClr val="bg1"/>
                </a:solidFill>
              </a:rPr>
              <a:t>.</a:t>
            </a:r>
          </a:p>
          <a:p>
            <a:pPr marL="137160" indent="0" algn="just">
              <a:buNone/>
            </a:pPr>
            <a:r>
              <a:rPr lang="en-US" sz="3200" dirty="0">
                <a:solidFill>
                  <a:schemeClr val="bg1"/>
                </a:solidFill>
              </a:rPr>
              <a:t> 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37160" lvl="0" indent="0"/>
            <a:r>
              <a:rPr lang="en-US" sz="4400" dirty="0" err="1">
                <a:solidFill>
                  <a:schemeClr val="accent4">
                    <a:lumMod val="75000"/>
                  </a:schemeClr>
                </a:solidFill>
              </a:rPr>
              <a:t>Kesimpulan</a:t>
            </a:r>
            <a:endParaRPr lang="en-US" sz="4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46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endParaRPr lang="en-US" sz="5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37160" indent="0" algn="ctr">
              <a:buNone/>
            </a:pPr>
            <a:r>
              <a:rPr lang="en-US" sz="5400" dirty="0" smtClean="0">
                <a:solidFill>
                  <a:schemeClr val="accent4">
                    <a:lumMod val="50000"/>
                  </a:schemeClr>
                </a:solidFill>
              </a:rPr>
              <a:t>TERIMAKASIH</a:t>
            </a:r>
            <a:endParaRPr lang="en-US" sz="54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0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208</TotalTime>
  <Words>1124</Words>
  <Application>Microsoft Office PowerPoint</Application>
  <PresentationFormat>On-screen Show (4:3)</PresentationFormat>
  <Paragraphs>399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Apex</vt:lpstr>
      <vt:lpstr>UJI AKTIVITAS TABIR SURYA PADA TIKUS PUTIH DAN FORMULASI EMULGEL EKSTRAK BAWANG DAYAK (Eluetherine bulbosa (Mill.) Urb) </vt:lpstr>
      <vt:lpstr>Latar Belakang</vt:lpstr>
      <vt:lpstr>Rumusan Masalah</vt:lpstr>
      <vt:lpstr>Hipotesis</vt:lpstr>
      <vt:lpstr>Tujuan Penelitian</vt:lpstr>
      <vt:lpstr>Manfaat Penelitian</vt:lpstr>
      <vt:lpstr>Rancangan Penelitian</vt:lpstr>
      <vt:lpstr>Objek Penelitian</vt:lpstr>
      <vt:lpstr>Sampel dan Teknik Sampling</vt:lpstr>
      <vt:lpstr>Variabel Penelitian </vt:lpstr>
      <vt:lpstr>Analisis Data</vt:lpstr>
      <vt:lpstr>Determinasi Bawang Dayak</vt:lpstr>
      <vt:lpstr>Pengujian Aktifitas Tabir Surya</vt:lpstr>
      <vt:lpstr>Nilai SPF Ekstrak Bawang Dayak</vt:lpstr>
      <vt:lpstr>Formulasi Emulgel Ekstrak Bawang Dayak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Kesimpulan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ismail - [2010]</cp:lastModifiedBy>
  <cp:revision>22</cp:revision>
  <dcterms:created xsi:type="dcterms:W3CDTF">2021-12-26T02:36:35Z</dcterms:created>
  <dcterms:modified xsi:type="dcterms:W3CDTF">2021-12-26T16:30:33Z</dcterms:modified>
</cp:coreProperties>
</file>